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21"/>
  </p:notesMasterIdLst>
  <p:handoutMasterIdLst>
    <p:handoutMasterId r:id="rId22"/>
  </p:handoutMasterIdLst>
  <p:sldIdLst>
    <p:sldId id="423" r:id="rId2"/>
    <p:sldId id="428" r:id="rId3"/>
    <p:sldId id="430" r:id="rId4"/>
    <p:sldId id="431" r:id="rId5"/>
    <p:sldId id="432" r:id="rId6"/>
    <p:sldId id="438" r:id="rId7"/>
    <p:sldId id="440" r:id="rId8"/>
    <p:sldId id="441" r:id="rId9"/>
    <p:sldId id="448" r:id="rId10"/>
    <p:sldId id="442" r:id="rId11"/>
    <p:sldId id="443" r:id="rId12"/>
    <p:sldId id="444" r:id="rId13"/>
    <p:sldId id="447" r:id="rId14"/>
    <p:sldId id="433" r:id="rId15"/>
    <p:sldId id="436" r:id="rId16"/>
    <p:sldId id="439" r:id="rId17"/>
    <p:sldId id="437" r:id="rId18"/>
    <p:sldId id="435" r:id="rId19"/>
    <p:sldId id="434" r:id="rId2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CC"/>
    <a:srgbClr val="CC99FF"/>
    <a:srgbClr val="CC0000"/>
    <a:srgbClr val="990000"/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420" autoAdjust="0"/>
  </p:normalViewPr>
  <p:slideViewPr>
    <p:cSldViewPr>
      <p:cViewPr>
        <p:scale>
          <a:sx n="112" d="100"/>
          <a:sy n="112" d="100"/>
        </p:scale>
        <p:origin x="-156" y="17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30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D1107A-8543-4588-BBDE-9C237C025E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73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456DB9-8F61-4D53-860A-F224578AE4C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639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l-SI" smtClean="0">
              <a:latin typeface="Times New Roman" pitchFamily="1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F10EE-6C06-4EFC-966A-BE4CF71ED0AF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1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avokotnik 1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kotnik 1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avokotnik 1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10" name="Ograda datuma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D2674AF-6332-478C-96EE-D689D9111E04}" type="datetimeFigureOut">
              <a:rPr lang="en-US"/>
              <a:pPr>
                <a:defRPr/>
              </a:pPr>
              <a:t>7/28/2012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1" name="Ograda noge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264E2-E3A4-4ECB-BD99-8072504BDE4F}" type="slidenum">
              <a:rPr lang="en-GB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A21F-8040-4E66-A1CA-13FC93CB5680}" type="datetimeFigureOut">
              <a:rPr lang="en-US"/>
              <a:pPr>
                <a:defRPr/>
              </a:pPr>
              <a:t>7/28/2012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AF35-22A6-41A9-9C74-A2D4F9E60146}" type="slidenum">
              <a:rPr lang="en-GB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povezovalnik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5" name="Enakokraki trikotnik 1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aven povezovalnik 1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14D5-2811-485A-ADFA-71EF8AC728C4}" type="datetimeFigureOut">
              <a:rPr lang="en-US"/>
              <a:pPr>
                <a:defRPr/>
              </a:pPr>
              <a:t>7/28/2012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74C86-D14F-45C1-9160-FFB58772DA24}" type="slidenum">
              <a:rPr lang="en-GB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568E-2B9A-4DF1-95AA-36DC83A7ED7D}" type="datetimeFigureOut">
              <a:rPr lang="en-US"/>
              <a:pPr>
                <a:defRPr/>
              </a:pPr>
              <a:t>7/28/2012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7722-8D54-4C4A-B2C8-FD0A709583F0}" type="slidenum">
              <a:rPr lang="en-GB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1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ravokotnik 1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9644-6C67-4090-A604-D2BA6CB7B29F}" type="datetimeFigureOut">
              <a:rPr lang="en-US"/>
              <a:pPr>
                <a:defRPr/>
              </a:pPr>
              <a:t>7/28/2012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9FF3C-2382-4FA5-B889-E01C71555BEB}" type="slidenum">
              <a:rPr lang="en-GB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1E20-32D1-4F93-B59D-3685BC8CD58B}" type="datetimeFigureOut">
              <a:rPr lang="en-US"/>
              <a:pPr>
                <a:defRPr/>
              </a:pPr>
              <a:t>7/28/2012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9AEA-8EE2-4C66-8364-57BCEDF2D5FC}" type="slidenum">
              <a:rPr lang="en-GB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B710-AAE4-47F5-BF64-B50F09509BCF}" type="datetimeFigureOut">
              <a:rPr lang="en-US"/>
              <a:pPr>
                <a:defRPr/>
              </a:pPr>
              <a:t>7/28/2012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C6E8-3AED-4C94-989D-F93EA25D5C34}" type="slidenum">
              <a:rPr lang="en-GB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nakokraki trikotnik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6F3E-5A3C-4392-BC28-DD7744C9593A}" type="datetimeFigureOut">
              <a:rPr lang="en-US"/>
              <a:pPr>
                <a:defRPr/>
              </a:pPr>
              <a:t>7/28/2012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1BCC-184F-4B14-8A2A-5A0572268477}" type="slidenum">
              <a:rPr lang="en-GB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aven povezovalnik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3" name="Enakokraki trikotnik 1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9E40-7BEC-416D-AB05-4B1666D072E4}" type="datetimeFigureOut">
              <a:rPr lang="en-US"/>
              <a:pPr>
                <a:defRPr/>
              </a:pPr>
              <a:t>7/28/2012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8693-7A71-4614-AD07-E4835221C1A4}" type="slidenum">
              <a:rPr lang="en-GB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povezovalnik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Raven povezovalnik 14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7" name="Enakokraki trikotnik 1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Ograda vsebin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771A-74F5-494C-A2F7-5B6073739170}" type="datetimeFigureOut">
              <a:rPr lang="en-US"/>
              <a:pPr>
                <a:defRPr/>
              </a:pPr>
              <a:t>7/28/2012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24E7-A778-4BCC-845B-6103FEEAED44}" type="slidenum">
              <a:rPr lang="en-GB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povezovalnik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6" name="Enakokraki trikotnik 1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ravokotnik 15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1DDB-BCC4-4CCA-B54A-955F553FFE31}" type="datetimeFigureOut">
              <a:rPr lang="en-US"/>
              <a:pPr>
                <a:defRPr/>
              </a:pPr>
              <a:t>7/28/2012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240E-1FA7-4B16-A3DF-B1B87EE002A0}" type="slidenum">
              <a:rPr lang="en-GB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  <a:endParaRPr lang="en-US" smtClean="0"/>
          </a:p>
        </p:txBody>
      </p:sp>
      <p:sp>
        <p:nvSpPr>
          <p:cNvPr id="1027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8C02CD-3DCB-4B1B-9491-58E78784E83B}" type="datetimeFigureOut">
              <a:rPr lang="en-US"/>
              <a:pPr>
                <a:defRPr/>
              </a:pPr>
              <a:t>7/28/2012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7EDF7A-D3EA-4B35-A44A-2E1F0E652B75}" type="slidenum">
              <a:rPr lang="en-GB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31" name="Raven povezoval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1032" name="Raven povezoval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lt-LT"/>
          </a:p>
        </p:txBody>
      </p:sp>
      <p:sp>
        <p:nvSpPr>
          <p:cNvPr id="10" name="Enakokraki trikotnik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4" name="Picture 17" descr="LAREM background strisci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9" r:id="rId2"/>
    <p:sldLayoutId id="2147483904" r:id="rId3"/>
    <p:sldLayoutId id="2147483900" r:id="rId4"/>
    <p:sldLayoutId id="2147483901" r:id="rId5"/>
    <p:sldLayoutId id="2147483905" r:id="rId6"/>
    <p:sldLayoutId id="2147483906" r:id="rId7"/>
    <p:sldLayoutId id="2147483907" r:id="rId8"/>
    <p:sldLayoutId id="2147483908" r:id="rId9"/>
    <p:sldLayoutId id="2147483902" r:id="rId10"/>
    <p:sldLayoutId id="21474839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f.vu.lt/index.php?option=com_vikl&amp;task=vhome&amp;v_user=zennor&amp;Itemid=114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f.vu.lt/index.php?option=com_content&amp;task=view&amp;id=772&amp;Itemid=1154&amp;Itemid=115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idasmo.lt/KLA/index.html" TargetMode="External"/><Relationship Id="rId2" Type="http://schemas.openxmlformats.org/officeDocument/2006/relationships/hyperlink" Target="http://www.fsf.vu.lt/index.php?option=com_content&amp;task=view&amp;id=772&amp;Itemid=1154&amp;Itemid=11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lidata.eu/en/files/eng/training/textbooks/QCA_ad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f.vu.lt/index.php?option=com_content&amp;task=view&amp;id=772&amp;Itemid=1154&amp;Itemid=115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f.vu.lt/index.php?option=com_content&amp;task=view&amp;id=772&amp;Itemid=1154&amp;Itemid=115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341438"/>
            <a:ext cx="8388350" cy="5111750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40000"/>
              </a:spcBef>
              <a:spcAft>
                <a:spcPts val="0"/>
              </a:spcAft>
              <a:defRPr/>
            </a:pP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b="1" dirty="0" err="1" smtClean="0"/>
              <a:t>Qualitative</a:t>
            </a:r>
            <a:r>
              <a:rPr lang="lt-LT" b="1" dirty="0" smtClean="0"/>
              <a:t> </a:t>
            </a:r>
            <a:r>
              <a:rPr lang="lt-LT" b="1" dirty="0" err="1" smtClean="0"/>
              <a:t>Comparative</a:t>
            </a:r>
            <a:r>
              <a:rPr lang="lt-LT" b="1" dirty="0" smtClean="0"/>
              <a:t> </a:t>
            </a:r>
            <a:r>
              <a:rPr lang="lt-LT" b="1" dirty="0" err="1" smtClean="0"/>
              <a:t>Analysis</a:t>
            </a:r>
            <a:r>
              <a:rPr lang="lt-LT" b="1" dirty="0" smtClean="0"/>
              <a:t> </a:t>
            </a:r>
            <a:r>
              <a:rPr lang="lt-LT" b="1" dirty="0" err="1" smtClean="0"/>
              <a:t>and</a:t>
            </a:r>
            <a:r>
              <a:rPr lang="lt-LT" b="1" dirty="0" smtClean="0"/>
              <a:t> </a:t>
            </a:r>
            <a:r>
              <a:rPr lang="lt-LT" b="1" dirty="0" err="1" smtClean="0"/>
              <a:t>Fuzzy</a:t>
            </a:r>
            <a:r>
              <a:rPr lang="lt-LT" b="1" dirty="0" smtClean="0"/>
              <a:t> </a:t>
            </a:r>
            <a:r>
              <a:rPr lang="lt-LT" b="1" dirty="0" err="1" smtClean="0"/>
              <a:t>Set</a:t>
            </a:r>
            <a:r>
              <a:rPr lang="lt-LT" b="1" dirty="0" smtClean="0"/>
              <a:t> </a:t>
            </a:r>
            <a:r>
              <a:rPr lang="lt-LT" b="1" dirty="0" err="1" smtClean="0"/>
              <a:t>Method</a:t>
            </a:r>
            <a:r>
              <a:rPr lang="lt-LT" b="1" dirty="0"/>
              <a:t> </a:t>
            </a:r>
            <a:r>
              <a:rPr lang="lt-LT" b="1" dirty="0" smtClean="0"/>
              <a:t>(2)</a:t>
            </a:r>
            <a:br>
              <a:rPr lang="lt-LT" b="1" dirty="0" smtClean="0"/>
            </a:b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sz="1600" b="1" dirty="0" err="1" smtClean="0"/>
              <a:t>Exercises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for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training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in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fsQCA</a:t>
            </a:r>
            <a:r>
              <a:rPr lang="lt-LT" sz="1600" b="1" dirty="0" smtClean="0"/>
              <a:t> at </a:t>
            </a:r>
            <a:r>
              <a:rPr lang="lt-LT" sz="1600" b="1" dirty="0" err="1" smtClean="0"/>
              <a:t>the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Summer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School</a:t>
            </a:r>
            <a:r>
              <a:rPr lang="lt-LT" sz="1600" b="1" dirty="0" smtClean="0"/>
              <a:t> </a:t>
            </a:r>
            <a:r>
              <a:rPr lang="en-US" sz="1600" b="1" dirty="0" smtClean="0"/>
              <a:t>“Fuzzy-sets and</a:t>
            </a:r>
            <a:br>
              <a:rPr lang="en-US" sz="1600" b="1" dirty="0" smtClean="0"/>
            </a:br>
            <a:r>
              <a:rPr lang="en-US" sz="1600" b="1" dirty="0" smtClean="0"/>
              <a:t>comparative data analysis” </a:t>
            </a:r>
            <a:r>
              <a:rPr lang="lt-LT" sz="1600" b="1" dirty="0" smtClean="0"/>
              <a:t>at </a:t>
            </a:r>
            <a:r>
              <a:rPr lang="lt-LT" sz="1600" b="1" dirty="0" err="1" smtClean="0"/>
              <a:t>the</a:t>
            </a:r>
            <a:r>
              <a:rPr lang="lt-LT" sz="1600" b="1" dirty="0" smtClean="0"/>
              <a:t> </a:t>
            </a:r>
            <a:r>
              <a:rPr lang="en-US" sz="1600" b="1" dirty="0" smtClean="0"/>
              <a:t>School of Advanced Social Studies</a:t>
            </a:r>
            <a:r>
              <a:rPr lang="lt-LT" sz="1600" b="1" dirty="0" smtClean="0"/>
              <a:t>’</a:t>
            </a:r>
            <a:r>
              <a:rPr lang="en-US" sz="1600" b="1" dirty="0" smtClean="0"/>
              <a:t> Nova </a:t>
            </a:r>
            <a:r>
              <a:rPr lang="en-US" sz="1600" b="1" dirty="0" err="1" smtClean="0"/>
              <a:t>Gorica</a:t>
            </a:r>
            <a:r>
              <a:rPr lang="en-US" sz="1600" b="1" dirty="0" smtClean="0"/>
              <a:t>, Slovenia</a:t>
            </a:r>
            <a:r>
              <a:rPr lang="lt-LT" sz="1600" b="1" dirty="0" smtClean="0"/>
              <a:t/>
            </a:r>
            <a:br>
              <a:rPr lang="lt-LT" sz="1600" b="1" dirty="0" smtClean="0"/>
            </a:br>
            <a:r>
              <a:rPr lang="lt-LT" sz="1600" b="1" dirty="0" smtClean="0"/>
              <a:t>28.07.2012</a:t>
            </a:r>
            <a:br>
              <a:rPr lang="lt-LT" sz="1600" b="1" dirty="0" smtClean="0"/>
            </a:br>
            <a:r>
              <a:rPr lang="lt-LT" sz="1800" dirty="0" smtClean="0"/>
              <a:t/>
            </a:r>
            <a:br>
              <a:rPr lang="lt-LT" sz="1800" dirty="0" smtClean="0"/>
            </a:br>
            <a:r>
              <a:rPr lang="lt-LT" sz="1800" b="1" dirty="0" smtClean="0"/>
              <a:t>Prof. Zenonas Norkus, </a:t>
            </a:r>
            <a:r>
              <a:rPr lang="lt-LT" sz="1800" b="1" dirty="0" err="1" smtClean="0"/>
              <a:t>Department</a:t>
            </a:r>
            <a:r>
              <a:rPr lang="lt-LT" sz="1800" b="1" dirty="0" smtClean="0"/>
              <a:t> of </a:t>
            </a:r>
            <a:r>
              <a:rPr lang="lt-LT" sz="1800" b="1" dirty="0" err="1" smtClean="0"/>
              <a:t>Sociology</a:t>
            </a:r>
            <a:r>
              <a:rPr lang="lt-LT" sz="1800" b="1" dirty="0" smtClean="0"/>
              <a:t>, </a:t>
            </a:r>
            <a:r>
              <a:rPr lang="lt-LT" sz="1800" b="1" dirty="0" err="1" smtClean="0"/>
              <a:t>Faculty</a:t>
            </a:r>
            <a:r>
              <a:rPr lang="lt-LT" sz="1800" b="1" dirty="0" smtClean="0"/>
              <a:t> of </a:t>
            </a:r>
            <a:r>
              <a:rPr lang="lt-LT" sz="1800" b="1" dirty="0" err="1" smtClean="0"/>
              <a:t>Philosophy</a:t>
            </a:r>
            <a:r>
              <a:rPr lang="lt-LT" sz="1800" b="1" dirty="0" smtClean="0"/>
              <a:t>, Vilnius </a:t>
            </a:r>
            <a:r>
              <a:rPr lang="lt-LT" sz="1800" b="1" dirty="0" err="1" smtClean="0"/>
              <a:t>University</a:t>
            </a:r>
            <a:r>
              <a:rPr lang="lt-LT" sz="1800" b="1" dirty="0" smtClean="0"/>
              <a:t>, </a:t>
            </a:r>
            <a:r>
              <a:rPr lang="lt-LT" sz="1800" b="1" dirty="0" err="1" smtClean="0"/>
              <a:t>Lithuania</a:t>
            </a:r>
            <a:r>
              <a:rPr lang="lt-LT" sz="1800" dirty="0" smtClean="0"/>
              <a:t/>
            </a:r>
            <a:br>
              <a:rPr lang="lt-LT" sz="1800" dirty="0" smtClean="0"/>
            </a:br>
            <a:r>
              <a:rPr lang="lt-LT" sz="1800" dirty="0" smtClean="0">
                <a:hlinkClick r:id="rId3"/>
              </a:rPr>
              <a:t>http://www.fsf.vu.lt/index.php?option=com_vikl&amp;task=vhome&amp;v_user=zennor&amp;Itemid=1149</a:t>
            </a:r>
            <a:r>
              <a:rPr lang="lt-LT" sz="1800" dirty="0" smtClean="0"/>
              <a:t>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" charset="0"/>
            </a:endParaRPr>
          </a:p>
        </p:txBody>
      </p:sp>
      <p:pic>
        <p:nvPicPr>
          <p:cNvPr id="9219" name="Picture 3" descr="Opis: 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9600" y="347663"/>
            <a:ext cx="34544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Opis: FUDS -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1113"/>
            <a:ext cx="16287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1600" b="1" dirty="0" err="1"/>
              <a:t>Exercise</a:t>
            </a:r>
            <a:r>
              <a:rPr lang="lt-LT" sz="1600" b="1" dirty="0"/>
              <a:t> Nr.2 </a:t>
            </a:r>
            <a:br>
              <a:rPr lang="lt-LT" sz="1600" b="1" dirty="0"/>
            </a:br>
            <a:r>
              <a:rPr lang="lt-LT" sz="1600" b="1" dirty="0" err="1"/>
              <a:t>Explaining</a:t>
            </a:r>
            <a:r>
              <a:rPr lang="lt-LT" sz="1600" b="1" dirty="0"/>
              <a:t> </a:t>
            </a:r>
            <a:r>
              <a:rPr lang="lt-LT" sz="1600" b="1" dirty="0" err="1"/>
              <a:t>Constitutional</a:t>
            </a:r>
            <a:r>
              <a:rPr lang="lt-LT" sz="1600" b="1" dirty="0"/>
              <a:t> </a:t>
            </a:r>
            <a:r>
              <a:rPr lang="lt-LT" sz="1600" b="1" dirty="0" err="1"/>
              <a:t>Control</a:t>
            </a:r>
            <a:r>
              <a:rPr lang="lt-LT" sz="1600" b="1" dirty="0"/>
              <a:t> </a:t>
            </a:r>
            <a:r>
              <a:rPr lang="lt-LT" sz="1600" b="1" dirty="0" err="1"/>
              <a:t>of</a:t>
            </a:r>
            <a:r>
              <a:rPr lang="lt-LT" sz="1600" b="1" dirty="0"/>
              <a:t> </a:t>
            </a:r>
            <a:r>
              <a:rPr lang="lt-LT" sz="1600" b="1" dirty="0" err="1"/>
              <a:t>the</a:t>
            </a:r>
            <a:r>
              <a:rPr lang="lt-LT" sz="1600" b="1" dirty="0"/>
              <a:t> </a:t>
            </a:r>
            <a:r>
              <a:rPr lang="lt-LT" sz="1600" b="1" dirty="0" err="1" smtClean="0"/>
              <a:t>Executive</a:t>
            </a:r>
            <a:r>
              <a:rPr lang="lt-LT" sz="1600" b="1" dirty="0" smtClean="0"/>
              <a:t/>
            </a:r>
            <a:br>
              <a:rPr lang="lt-LT" sz="1600" b="1" dirty="0" smtClean="0"/>
            </a:br>
            <a:r>
              <a:rPr lang="lt-LT" sz="1600" b="1" dirty="0" smtClean="0"/>
              <a:t>(data </a:t>
            </a:r>
            <a:r>
              <a:rPr lang="lt-LT" sz="1600" b="1" dirty="0" err="1" smtClean="0"/>
              <a:t>set</a:t>
            </a:r>
            <a:r>
              <a:rPr lang="lt-LT" sz="1600" b="1" dirty="0" smtClean="0"/>
              <a:t>)</a:t>
            </a:r>
            <a:endParaRPr lang="lt-LT" sz="1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47722-8D54-4C4A-B2C8-FD0A709583F0}" type="slidenum">
              <a:rPr lang="en-GB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052736"/>
            <a:ext cx="7181850" cy="880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07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990600"/>
          </a:xfrm>
        </p:spPr>
        <p:txBody>
          <a:bodyPr/>
          <a:lstStyle/>
          <a:p>
            <a:pPr algn="ctr"/>
            <a:r>
              <a:rPr lang="lt-LT" sz="1600" b="1" dirty="0" err="1"/>
              <a:t>Exercise</a:t>
            </a:r>
            <a:r>
              <a:rPr lang="lt-LT" sz="1600" b="1" dirty="0"/>
              <a:t> Nr.2 </a:t>
            </a:r>
            <a:r>
              <a:rPr lang="lt-LT" b="1" dirty="0"/>
              <a:t/>
            </a:r>
            <a:br>
              <a:rPr lang="lt-LT" b="1" dirty="0"/>
            </a:br>
            <a:r>
              <a:rPr lang="lt-LT" sz="1400" b="1" dirty="0" err="1"/>
              <a:t>Explaining</a:t>
            </a:r>
            <a:r>
              <a:rPr lang="lt-LT" sz="1400" b="1" dirty="0"/>
              <a:t> </a:t>
            </a:r>
            <a:r>
              <a:rPr lang="lt-LT" sz="1400" b="1" dirty="0" err="1"/>
              <a:t>Constitutional</a:t>
            </a:r>
            <a:r>
              <a:rPr lang="lt-LT" sz="1400" b="1" dirty="0"/>
              <a:t> </a:t>
            </a:r>
            <a:r>
              <a:rPr lang="lt-LT" sz="1400" b="1" dirty="0" err="1"/>
              <a:t>Control</a:t>
            </a:r>
            <a:r>
              <a:rPr lang="lt-LT" sz="1400" b="1" dirty="0"/>
              <a:t> </a:t>
            </a:r>
            <a:r>
              <a:rPr lang="lt-LT" sz="1400" b="1" dirty="0" err="1"/>
              <a:t>of</a:t>
            </a:r>
            <a:r>
              <a:rPr lang="lt-LT" sz="1400" b="1" dirty="0"/>
              <a:t> </a:t>
            </a:r>
            <a:r>
              <a:rPr lang="lt-LT" sz="1400" b="1" dirty="0" err="1"/>
              <a:t>the</a:t>
            </a:r>
            <a:r>
              <a:rPr lang="lt-LT" sz="1400" b="1" dirty="0"/>
              <a:t> </a:t>
            </a:r>
            <a:r>
              <a:rPr lang="lt-LT" sz="1400" b="1" dirty="0" err="1"/>
              <a:t>Executive</a:t>
            </a:r>
            <a:r>
              <a:rPr lang="lt-LT" sz="1400" b="1" dirty="0"/>
              <a:t/>
            </a:r>
            <a:br>
              <a:rPr lang="lt-LT" sz="1400" b="1" dirty="0"/>
            </a:br>
            <a:r>
              <a:rPr lang="lt-LT" sz="1400" b="1" dirty="0"/>
              <a:t>(data </a:t>
            </a:r>
            <a:r>
              <a:rPr lang="lt-LT" sz="1400" b="1" dirty="0" err="1"/>
              <a:t>set</a:t>
            </a:r>
            <a:r>
              <a:rPr lang="lt-LT" sz="1400" b="1" dirty="0"/>
              <a:t>)</a:t>
            </a:r>
            <a:endParaRPr lang="lt-LT" sz="1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47722-8D54-4C4A-B2C8-FD0A709583F0}" type="slidenum">
              <a:rPr lang="en-GB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268760"/>
            <a:ext cx="8658225" cy="825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76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pPr algn="ctr"/>
            <a:r>
              <a:rPr lang="lt-LT" sz="1600" b="1" dirty="0" err="1"/>
              <a:t>Exercise</a:t>
            </a:r>
            <a:r>
              <a:rPr lang="lt-LT" sz="1600" b="1" dirty="0"/>
              <a:t> Nr.2 </a:t>
            </a:r>
            <a:br>
              <a:rPr lang="lt-LT" sz="1600" b="1" dirty="0"/>
            </a:br>
            <a:r>
              <a:rPr lang="lt-LT" sz="1600" b="1" dirty="0" err="1"/>
              <a:t>Explaining</a:t>
            </a:r>
            <a:r>
              <a:rPr lang="lt-LT" sz="1600" b="1" dirty="0"/>
              <a:t> </a:t>
            </a:r>
            <a:r>
              <a:rPr lang="lt-LT" sz="1600" b="1" dirty="0" err="1"/>
              <a:t>Constitutional</a:t>
            </a:r>
            <a:r>
              <a:rPr lang="lt-LT" sz="1600" b="1" dirty="0"/>
              <a:t> </a:t>
            </a:r>
            <a:r>
              <a:rPr lang="lt-LT" sz="1600" b="1" dirty="0" err="1"/>
              <a:t>Control</a:t>
            </a:r>
            <a:r>
              <a:rPr lang="lt-LT" sz="1600" b="1" dirty="0"/>
              <a:t> </a:t>
            </a:r>
            <a:r>
              <a:rPr lang="lt-LT" sz="1600" b="1" dirty="0" err="1"/>
              <a:t>of</a:t>
            </a:r>
            <a:r>
              <a:rPr lang="lt-LT" sz="1600" b="1" dirty="0"/>
              <a:t> </a:t>
            </a:r>
            <a:r>
              <a:rPr lang="lt-LT" sz="1600" b="1" dirty="0" err="1"/>
              <a:t>the</a:t>
            </a:r>
            <a:r>
              <a:rPr lang="lt-LT" sz="1600" b="1" dirty="0"/>
              <a:t> </a:t>
            </a:r>
            <a:r>
              <a:rPr lang="lt-LT" sz="1600" b="1" dirty="0" err="1"/>
              <a:t>Executive</a:t>
            </a:r>
            <a:r>
              <a:rPr lang="lt-LT" sz="1600" b="1" dirty="0"/>
              <a:t/>
            </a:r>
            <a:br>
              <a:rPr lang="lt-LT" sz="1600" b="1" dirty="0"/>
            </a:br>
            <a:r>
              <a:rPr lang="lt-LT" sz="1600" b="1" dirty="0"/>
              <a:t>(data </a:t>
            </a:r>
            <a:r>
              <a:rPr lang="lt-LT" sz="1600" b="1" dirty="0" err="1"/>
              <a:t>set</a:t>
            </a:r>
            <a:r>
              <a:rPr lang="lt-LT" sz="1600" b="1" dirty="0" smtClean="0"/>
              <a:t>) - </a:t>
            </a:r>
            <a:r>
              <a:rPr lang="lt-LT" sz="1600" b="1" dirty="0" err="1" smtClean="0"/>
              <a:t>continued</a:t>
            </a:r>
            <a:endParaRPr lang="lt-LT" sz="1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47722-8D54-4C4A-B2C8-FD0A709583F0}" type="slidenum">
              <a:rPr lang="en-GB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534400" cy="827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26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71600" y="152400"/>
            <a:ext cx="7715200" cy="990600"/>
          </a:xfrm>
        </p:spPr>
        <p:txBody>
          <a:bodyPr/>
          <a:lstStyle/>
          <a:p>
            <a:r>
              <a:rPr lang="lt-LT" sz="1800" dirty="0" err="1" smtClean="0"/>
              <a:t>Pennings</a:t>
            </a:r>
            <a:r>
              <a:rPr lang="lt-LT" sz="1800" dirty="0" smtClean="0"/>
              <a:t> </a:t>
            </a:r>
            <a:r>
              <a:rPr lang="lt-LT" sz="1800" dirty="0" err="1" smtClean="0"/>
              <a:t>Findings</a:t>
            </a:r>
            <a:endParaRPr lang="lt-LT" sz="18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579296" cy="5477933"/>
          </a:xfrm>
        </p:spPr>
        <p:txBody>
          <a:bodyPr/>
          <a:lstStyle/>
          <a:p>
            <a:r>
              <a:rPr lang="lt-LT" sz="1600" b="1" dirty="0" err="1" smtClean="0"/>
              <a:t>Sufficient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conditions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of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high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levels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of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constitutional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control</a:t>
            </a:r>
            <a:r>
              <a:rPr lang="lt-LT" sz="1600" dirty="0" smtClean="0"/>
              <a:t>: </a:t>
            </a:r>
          </a:p>
          <a:p>
            <a:r>
              <a:rPr lang="lt-LT" sz="1600" dirty="0" smtClean="0"/>
              <a:t>(1) </a:t>
            </a:r>
            <a:r>
              <a:rPr lang="en-US" sz="1600" dirty="0" err="1" smtClean="0"/>
              <a:t>presidentialism</a:t>
            </a:r>
            <a:r>
              <a:rPr lang="en-US" sz="1600" dirty="0" smtClean="0"/>
              <a:t> </a:t>
            </a:r>
            <a:r>
              <a:rPr lang="en-US" sz="1600" dirty="0"/>
              <a:t>• CONSENSUS DEMOCRACY • NEW DEMOCRACY</a:t>
            </a:r>
            <a:r>
              <a:rPr lang="en-US" sz="1600" dirty="0" smtClean="0"/>
              <a:t>,</a:t>
            </a:r>
            <a:endParaRPr lang="lt-LT" sz="1600" dirty="0" smtClean="0"/>
          </a:p>
          <a:p>
            <a:r>
              <a:rPr lang="lt-LT" sz="1600" dirty="0" smtClean="0"/>
              <a:t>(2) </a:t>
            </a:r>
            <a:r>
              <a:rPr lang="en-US" sz="1600" dirty="0" err="1" smtClean="0"/>
              <a:t>presidentialism</a:t>
            </a:r>
            <a:r>
              <a:rPr lang="en-US" sz="1600" dirty="0" smtClean="0"/>
              <a:t> </a:t>
            </a:r>
            <a:r>
              <a:rPr lang="en-US" sz="1600" dirty="0"/>
              <a:t>• CONSENSUS DEMOCRACY • </a:t>
            </a:r>
            <a:r>
              <a:rPr lang="lt-LT" sz="1600" dirty="0" err="1" smtClean="0"/>
              <a:t>rigid</a:t>
            </a:r>
            <a:r>
              <a:rPr lang="lt-LT" sz="1600" dirty="0" smtClean="0"/>
              <a:t> </a:t>
            </a:r>
            <a:r>
              <a:rPr lang="en-US" sz="1600" dirty="0" smtClean="0"/>
              <a:t>constitution</a:t>
            </a:r>
            <a:r>
              <a:rPr lang="en-US" sz="1600" dirty="0"/>
              <a:t>.</a:t>
            </a:r>
          </a:p>
          <a:p>
            <a:r>
              <a:rPr lang="en-US" sz="1600" dirty="0"/>
              <a:t>These two expressions </a:t>
            </a:r>
            <a:r>
              <a:rPr lang="en-US" sz="1600" dirty="0" err="1" smtClean="0"/>
              <a:t>ca</a:t>
            </a:r>
            <a:r>
              <a:rPr lang="lt-LT" sz="1600" dirty="0" smtClean="0"/>
              <a:t>n be </a:t>
            </a:r>
            <a:r>
              <a:rPr lang="en-US" sz="1600" dirty="0" smtClean="0"/>
              <a:t>minimized </a:t>
            </a:r>
            <a:r>
              <a:rPr lang="en-US" sz="1600" dirty="0"/>
              <a:t>to this solution:</a:t>
            </a:r>
          </a:p>
          <a:p>
            <a:r>
              <a:rPr lang="en-US" sz="1600" dirty="0" err="1"/>
              <a:t>presidentialism</a:t>
            </a:r>
            <a:r>
              <a:rPr lang="en-US" sz="1600" dirty="0"/>
              <a:t> • CONSENSUS DEMOCRACY • (NEW </a:t>
            </a:r>
            <a:r>
              <a:rPr lang="en-US" sz="1600" dirty="0" smtClean="0"/>
              <a:t>DEMOCRACY</a:t>
            </a:r>
            <a:r>
              <a:rPr lang="lt-LT" sz="1600" dirty="0" smtClean="0"/>
              <a:t> </a:t>
            </a:r>
            <a:r>
              <a:rPr lang="en-US" sz="1600" dirty="0" smtClean="0"/>
              <a:t>+ </a:t>
            </a:r>
            <a:r>
              <a:rPr lang="en-US" sz="1600" dirty="0"/>
              <a:t>thick </a:t>
            </a:r>
            <a:r>
              <a:rPr lang="lt-LT" sz="1600" dirty="0" smtClean="0"/>
              <a:t>c</a:t>
            </a:r>
            <a:r>
              <a:rPr lang="en-US" sz="1600" dirty="0" err="1" smtClean="0"/>
              <a:t>onstitution</a:t>
            </a:r>
            <a:r>
              <a:rPr lang="en-US" sz="1600" dirty="0"/>
              <a:t>)</a:t>
            </a:r>
            <a:endParaRPr lang="lt-LT" sz="1600" dirty="0" smtClean="0"/>
          </a:p>
          <a:p>
            <a:r>
              <a:rPr lang="lt-LT" sz="1200" dirty="0" smtClean="0"/>
              <a:t>(</a:t>
            </a:r>
            <a:r>
              <a:rPr lang="en-US" sz="1200" dirty="0"/>
              <a:t>a high level of formal constitutional control of </a:t>
            </a:r>
            <a:r>
              <a:rPr lang="en-US" sz="1200" dirty="0" smtClean="0"/>
              <a:t>the</a:t>
            </a:r>
            <a:r>
              <a:rPr lang="lt-LT" sz="1200" dirty="0" smtClean="0"/>
              <a:t> </a:t>
            </a:r>
            <a:r>
              <a:rPr lang="en-US" sz="1200" dirty="0" smtClean="0"/>
              <a:t>executive </a:t>
            </a:r>
            <a:r>
              <a:rPr lang="en-US" sz="1200" dirty="0"/>
              <a:t>is found in countries with: (1) no or weak </a:t>
            </a:r>
            <a:r>
              <a:rPr lang="en-US" sz="1200" dirty="0" err="1"/>
              <a:t>presidentialism</a:t>
            </a:r>
            <a:r>
              <a:rPr lang="en-US" sz="1200" dirty="0"/>
              <a:t>, (2) a </a:t>
            </a:r>
            <a:r>
              <a:rPr lang="en-US" sz="1200" dirty="0" smtClean="0"/>
              <a:t>consensus</a:t>
            </a:r>
            <a:r>
              <a:rPr lang="lt-LT" sz="1200" dirty="0" smtClean="0"/>
              <a:t> </a:t>
            </a:r>
            <a:r>
              <a:rPr lang="en-US" sz="1200" dirty="0" smtClean="0"/>
              <a:t>democracy </a:t>
            </a:r>
            <a:r>
              <a:rPr lang="en-US" sz="1200" dirty="0"/>
              <a:t>and (3) either a new democracy or the absence of a </a:t>
            </a:r>
            <a:r>
              <a:rPr lang="en-US" sz="1200" dirty="0" smtClean="0"/>
              <a:t>thick</a:t>
            </a:r>
            <a:r>
              <a:rPr lang="lt-LT" sz="1200" dirty="0" smtClean="0"/>
              <a:t> </a:t>
            </a:r>
            <a:r>
              <a:rPr lang="en-US" sz="1200" dirty="0" smtClean="0"/>
              <a:t>constitution</a:t>
            </a:r>
            <a:r>
              <a:rPr lang="lt-LT" sz="1200" dirty="0" smtClean="0"/>
              <a:t>)</a:t>
            </a:r>
            <a:r>
              <a:rPr lang="en-US" sz="1200" dirty="0"/>
              <a:t>. </a:t>
            </a:r>
            <a:endParaRPr lang="lt-LT" sz="1200" dirty="0" smtClean="0"/>
          </a:p>
          <a:p>
            <a:pPr algn="just"/>
            <a:r>
              <a:rPr lang="en-US" sz="1000" dirty="0" smtClean="0"/>
              <a:t>The </a:t>
            </a:r>
            <a:r>
              <a:rPr lang="en-US" sz="1000" dirty="0"/>
              <a:t>fuzzy-set analysis leads to the conclusion that, in order to account </a:t>
            </a:r>
            <a:r>
              <a:rPr lang="en-US" sz="1000" dirty="0" smtClean="0"/>
              <a:t>for</a:t>
            </a:r>
            <a:r>
              <a:rPr lang="lt-LT" sz="1000" dirty="0" smtClean="0"/>
              <a:t> </a:t>
            </a:r>
            <a:r>
              <a:rPr lang="en-US" sz="1000" dirty="0" smtClean="0"/>
              <a:t>the </a:t>
            </a:r>
            <a:r>
              <a:rPr lang="en-US" sz="1000" dirty="0"/>
              <a:t>degree of constitutional control, all four causal conditions appear to </a:t>
            </a:r>
            <a:r>
              <a:rPr lang="en-US" sz="1000" dirty="0" smtClean="0"/>
              <a:t>be</a:t>
            </a:r>
            <a:r>
              <a:rPr lang="lt-LT" sz="1000" dirty="0" smtClean="0"/>
              <a:t> </a:t>
            </a:r>
            <a:r>
              <a:rPr lang="en-US" sz="1000" dirty="0" smtClean="0"/>
              <a:t>relevant </a:t>
            </a:r>
            <a:r>
              <a:rPr lang="en-US" sz="1000" dirty="0"/>
              <a:t>and none of them forms an fully adequate explanation in </a:t>
            </a:r>
            <a:r>
              <a:rPr lang="en-US" sz="1000" dirty="0" smtClean="0"/>
              <a:t>itself.</a:t>
            </a:r>
            <a:r>
              <a:rPr lang="lt-LT" sz="1000" dirty="0" smtClean="0"/>
              <a:t> </a:t>
            </a:r>
            <a:r>
              <a:rPr lang="en-US" sz="1000" dirty="0" smtClean="0"/>
              <a:t>However</a:t>
            </a:r>
            <a:r>
              <a:rPr lang="en-US" sz="1000" dirty="0"/>
              <a:t>, there is a serious restriction – namely that the causal expression </a:t>
            </a:r>
            <a:r>
              <a:rPr lang="en-US" sz="1000" dirty="0" smtClean="0"/>
              <a:t>only</a:t>
            </a:r>
            <a:r>
              <a:rPr lang="lt-LT" sz="1000" dirty="0" smtClean="0"/>
              <a:t> </a:t>
            </a:r>
            <a:r>
              <a:rPr lang="en-US" sz="1000" dirty="0" smtClean="0"/>
              <a:t>confirms </a:t>
            </a:r>
            <a:r>
              <a:rPr lang="en-US" sz="1000" dirty="0"/>
              <a:t>the direction of the relationships that are implied by the </a:t>
            </a:r>
            <a:r>
              <a:rPr lang="en-US" sz="1000" dirty="0" smtClean="0"/>
              <a:t>four</a:t>
            </a:r>
            <a:r>
              <a:rPr lang="lt-LT" sz="1000" dirty="0" smtClean="0"/>
              <a:t> </a:t>
            </a:r>
            <a:r>
              <a:rPr lang="en-US" sz="1000" dirty="0" smtClean="0"/>
              <a:t>hypotheses </a:t>
            </a:r>
            <a:r>
              <a:rPr lang="en-US" sz="1000" dirty="0"/>
              <a:t>in a ‘quasi-mode’. Despite this confinement, the main findings </a:t>
            </a:r>
            <a:r>
              <a:rPr lang="en-US" sz="1000" dirty="0" smtClean="0"/>
              <a:t>do</a:t>
            </a:r>
            <a:r>
              <a:rPr lang="lt-LT" sz="1000" dirty="0" smtClean="0"/>
              <a:t> </a:t>
            </a:r>
            <a:r>
              <a:rPr lang="en-US" sz="1000" dirty="0" smtClean="0"/>
              <a:t>make </a:t>
            </a:r>
            <a:r>
              <a:rPr lang="en-US" sz="1000" dirty="0"/>
              <a:t>sense and confirm the assumptions underlying the four main </a:t>
            </a:r>
            <a:r>
              <a:rPr lang="en-US" sz="1000" dirty="0" smtClean="0"/>
              <a:t>hypotheses</a:t>
            </a:r>
            <a:r>
              <a:rPr lang="lt-LT" sz="1000" dirty="0" smtClean="0"/>
              <a:t> </a:t>
            </a:r>
            <a:r>
              <a:rPr lang="en-US" sz="1000" dirty="0" smtClean="0"/>
              <a:t>on </a:t>
            </a:r>
            <a:r>
              <a:rPr lang="en-US" sz="1000" dirty="0"/>
              <a:t>which the analysis is based. The absence of </a:t>
            </a:r>
            <a:r>
              <a:rPr lang="lt-LT" sz="1000" dirty="0" smtClean="0"/>
              <a:t>(semi)</a:t>
            </a:r>
            <a:r>
              <a:rPr lang="en-US" sz="1000" dirty="0" err="1" smtClean="0"/>
              <a:t>presidentialism</a:t>
            </a:r>
            <a:r>
              <a:rPr lang="en-US" sz="1000" dirty="0" smtClean="0"/>
              <a:t> enhances</a:t>
            </a:r>
            <a:r>
              <a:rPr lang="lt-LT" sz="1000" dirty="0" smtClean="0"/>
              <a:t> </a:t>
            </a:r>
            <a:r>
              <a:rPr lang="en-US" sz="1000" dirty="0" smtClean="0"/>
              <a:t>constitutional </a:t>
            </a:r>
            <a:r>
              <a:rPr lang="en-US" sz="1000" dirty="0"/>
              <a:t>control because presidents are inclined to concentrate </a:t>
            </a:r>
            <a:r>
              <a:rPr lang="en-US" sz="1000" dirty="0" smtClean="0"/>
              <a:t>executive</a:t>
            </a:r>
            <a:r>
              <a:rPr lang="lt-LT" sz="1000" dirty="0" smtClean="0"/>
              <a:t> </a:t>
            </a:r>
            <a:r>
              <a:rPr lang="en-US" sz="1000" dirty="0" smtClean="0"/>
              <a:t>and </a:t>
            </a:r>
            <a:r>
              <a:rPr lang="en-US" sz="1000" dirty="0"/>
              <a:t>legislative powers which weaken parliaments (Linz’s hypothesis</a:t>
            </a:r>
            <a:r>
              <a:rPr lang="en-US" sz="1000" dirty="0" smtClean="0"/>
              <a:t>).</a:t>
            </a:r>
            <a:r>
              <a:rPr lang="lt-LT" sz="1000" dirty="0" smtClean="0"/>
              <a:t> </a:t>
            </a:r>
            <a:r>
              <a:rPr lang="en-US" sz="1000" dirty="0" smtClean="0"/>
              <a:t>Consensus </a:t>
            </a:r>
            <a:r>
              <a:rPr lang="en-US" sz="1000" dirty="0"/>
              <a:t>democracies can, in some instances, be sufficient for </a:t>
            </a:r>
            <a:r>
              <a:rPr lang="en-US" sz="1000" dirty="0" smtClean="0"/>
              <a:t>constitutional</a:t>
            </a:r>
            <a:r>
              <a:rPr lang="lt-LT" sz="1000" dirty="0" smtClean="0"/>
              <a:t> </a:t>
            </a:r>
            <a:r>
              <a:rPr lang="en-US" sz="1000" dirty="0" smtClean="0"/>
              <a:t>control </a:t>
            </a:r>
            <a:r>
              <a:rPr lang="en-US" sz="1000" dirty="0"/>
              <a:t>because power-sharing gives parliaments a say in collective </a:t>
            </a:r>
            <a:r>
              <a:rPr lang="en-US" sz="1000" dirty="0" err="1" smtClean="0"/>
              <a:t>decisionmaking</a:t>
            </a:r>
            <a:r>
              <a:rPr lang="lt-LT" sz="1000" dirty="0" smtClean="0"/>
              <a:t>  </a:t>
            </a:r>
            <a:r>
              <a:rPr lang="en-US" sz="1000" dirty="0" smtClean="0"/>
              <a:t>as </a:t>
            </a:r>
            <a:r>
              <a:rPr lang="en-US" sz="1000" dirty="0"/>
              <a:t>is hypothesized by </a:t>
            </a:r>
            <a:r>
              <a:rPr lang="en-US" sz="1000" dirty="0" err="1"/>
              <a:t>Lijphart</a:t>
            </a:r>
            <a:r>
              <a:rPr lang="en-US" sz="1000" dirty="0"/>
              <a:t>), but it does so only in </a:t>
            </a:r>
            <a:r>
              <a:rPr lang="en-US" sz="1000" dirty="0" smtClean="0"/>
              <a:t>combination</a:t>
            </a:r>
            <a:r>
              <a:rPr lang="lt-LT" sz="1000" dirty="0" smtClean="0"/>
              <a:t> </a:t>
            </a:r>
            <a:r>
              <a:rPr lang="en-US" sz="1000" dirty="0" smtClean="0"/>
              <a:t>with </a:t>
            </a:r>
            <a:r>
              <a:rPr lang="en-US" sz="1000" dirty="0"/>
              <a:t>weak or no </a:t>
            </a:r>
            <a:r>
              <a:rPr lang="en-US" sz="1000" dirty="0" err="1"/>
              <a:t>presidentialism</a:t>
            </a:r>
            <a:r>
              <a:rPr lang="en-US" sz="1000" dirty="0"/>
              <a:t>. This combination confirms </a:t>
            </a:r>
            <a:r>
              <a:rPr lang="en-US" sz="1000" dirty="0" err="1" smtClean="0"/>
              <a:t>Lijphart’s</a:t>
            </a:r>
            <a:r>
              <a:rPr lang="lt-LT" sz="1000" dirty="0" smtClean="0"/>
              <a:t> </a:t>
            </a:r>
            <a:r>
              <a:rPr lang="en-US" sz="1000" dirty="0" smtClean="0"/>
              <a:t>assumption </a:t>
            </a:r>
            <a:r>
              <a:rPr lang="en-US" sz="1000" dirty="0"/>
              <a:t>that consensus democracy </a:t>
            </a:r>
            <a:r>
              <a:rPr lang="en-US" sz="1000" dirty="0" smtClean="0"/>
              <a:t>vi</a:t>
            </a:r>
            <a:r>
              <a:rPr lang="lt-LT" sz="1000" dirty="0" smtClean="0"/>
              <a:t>r</a:t>
            </a:r>
            <a:r>
              <a:rPr lang="en-US" sz="1000" dirty="0" err="1" smtClean="0"/>
              <a:t>tually</a:t>
            </a:r>
            <a:r>
              <a:rPr lang="en-US" sz="1000" dirty="0" smtClean="0"/>
              <a:t> </a:t>
            </a:r>
            <a:r>
              <a:rPr lang="en-US" sz="1000" dirty="0"/>
              <a:t>rules out presidential or </a:t>
            </a:r>
            <a:r>
              <a:rPr lang="en-US" sz="1000" dirty="0" err="1" smtClean="0"/>
              <a:t>semipresidential</a:t>
            </a:r>
            <a:r>
              <a:rPr lang="lt-LT" sz="1000" dirty="0" smtClean="0"/>
              <a:t>  </a:t>
            </a:r>
            <a:r>
              <a:rPr lang="en-US" sz="1000" dirty="0" smtClean="0"/>
              <a:t>forms </a:t>
            </a:r>
            <a:r>
              <a:rPr lang="en-US" sz="1000" dirty="0"/>
              <a:t>of government. The absence of a rigid </a:t>
            </a:r>
            <a:r>
              <a:rPr lang="lt-LT" sz="1000" dirty="0" smtClean="0"/>
              <a:t> c</a:t>
            </a:r>
            <a:r>
              <a:rPr lang="en-US" sz="1000" dirty="0" err="1" smtClean="0"/>
              <a:t>onstitution</a:t>
            </a:r>
            <a:r>
              <a:rPr lang="en-US" sz="1000" dirty="0" smtClean="0"/>
              <a:t> gives</a:t>
            </a:r>
            <a:r>
              <a:rPr lang="lt-LT" sz="1000" dirty="0" smtClean="0"/>
              <a:t> </a:t>
            </a:r>
            <a:r>
              <a:rPr lang="en-US" sz="1000" dirty="0" smtClean="0"/>
              <a:t>parliaments more </a:t>
            </a:r>
            <a:r>
              <a:rPr lang="en-US" sz="1000" dirty="0"/>
              <a:t>room to maneuver and is therefore </a:t>
            </a:r>
            <a:r>
              <a:rPr lang="en-US" sz="1000" dirty="0" smtClean="0"/>
              <a:t>conducive</a:t>
            </a:r>
            <a:r>
              <a:rPr lang="lt-LT" sz="1000" dirty="0" smtClean="0"/>
              <a:t> </a:t>
            </a:r>
            <a:r>
              <a:rPr lang="en-US" sz="1000" dirty="0" smtClean="0"/>
              <a:t>to </a:t>
            </a:r>
            <a:r>
              <a:rPr lang="en-US" sz="1000" dirty="0"/>
              <a:t>(but not decisive for) constitutional </a:t>
            </a:r>
            <a:r>
              <a:rPr lang="en-US" sz="1000" dirty="0" smtClean="0"/>
              <a:t>control. Finally</a:t>
            </a:r>
            <a:r>
              <a:rPr lang="en-US" sz="1000" dirty="0"/>
              <a:t>, new democracies are inclined to assign significant </a:t>
            </a:r>
            <a:r>
              <a:rPr lang="en-US" sz="1000" dirty="0" smtClean="0"/>
              <a:t>formal</a:t>
            </a:r>
            <a:r>
              <a:rPr lang="lt-LT" sz="1000" dirty="0" smtClean="0"/>
              <a:t> </a:t>
            </a:r>
            <a:r>
              <a:rPr lang="en-US" sz="1000" dirty="0" smtClean="0"/>
              <a:t>powers </a:t>
            </a:r>
            <a:r>
              <a:rPr lang="en-US" sz="1000" dirty="0"/>
              <a:t>to parliaments and/or </a:t>
            </a:r>
            <a:r>
              <a:rPr lang="en-US" sz="1000" dirty="0" smtClean="0"/>
              <a:t>H</a:t>
            </a:r>
            <a:r>
              <a:rPr lang="en-US" sz="1000" dirty="0"/>
              <a:t>e</a:t>
            </a:r>
            <a:r>
              <a:rPr lang="en-US" sz="1000" dirty="0" smtClean="0"/>
              <a:t>ads </a:t>
            </a:r>
            <a:r>
              <a:rPr lang="en-US" sz="1000" dirty="0"/>
              <a:t>of State in order to prevent a </a:t>
            </a:r>
            <a:r>
              <a:rPr lang="en-US" sz="1000" dirty="0" smtClean="0"/>
              <a:t>fallback</a:t>
            </a:r>
            <a:r>
              <a:rPr lang="lt-LT" sz="1000" dirty="0" smtClean="0"/>
              <a:t> </a:t>
            </a:r>
            <a:r>
              <a:rPr lang="en-US" sz="1000" dirty="0"/>
              <a:t>into authoritarianism. However, none of these four isolated factors is </a:t>
            </a:r>
            <a:r>
              <a:rPr lang="en-US" sz="1000" dirty="0" smtClean="0"/>
              <a:t>strictly</a:t>
            </a:r>
            <a:r>
              <a:rPr lang="lt-LT" sz="1000" dirty="0" smtClean="0"/>
              <a:t> </a:t>
            </a:r>
            <a:r>
              <a:rPr lang="en-US" sz="1000" dirty="0" smtClean="0"/>
              <a:t>necessary </a:t>
            </a:r>
            <a:r>
              <a:rPr lang="en-US" sz="1000" dirty="0"/>
              <a:t>or sufficient</a:t>
            </a:r>
            <a:r>
              <a:rPr lang="en-US" sz="1000" dirty="0" smtClean="0"/>
              <a:t>.</a:t>
            </a:r>
            <a:endParaRPr lang="lt-LT" sz="1000" dirty="0" smtClean="0"/>
          </a:p>
          <a:p>
            <a:pPr algn="just"/>
            <a:r>
              <a:rPr lang="lt-LT" sz="1200" dirty="0" err="1" smtClean="0"/>
              <a:t>Schneider‘s</a:t>
            </a:r>
            <a:r>
              <a:rPr lang="lt-LT" sz="1200" dirty="0" smtClean="0"/>
              <a:t> </a:t>
            </a:r>
            <a:r>
              <a:rPr lang="lt-LT" sz="1200" dirty="0" err="1" smtClean="0"/>
              <a:t>re-analysis</a:t>
            </a:r>
            <a:r>
              <a:rPr lang="lt-LT" sz="1200" dirty="0" smtClean="0"/>
              <a:t> (</a:t>
            </a:r>
            <a:r>
              <a:rPr lang="lt-LT" sz="1200" dirty="0" err="1" smtClean="0"/>
              <a:t>in</a:t>
            </a:r>
            <a:r>
              <a:rPr lang="lt-LT" sz="1200" dirty="0" smtClean="0"/>
              <a:t> </a:t>
            </a:r>
            <a:r>
              <a:rPr lang="lt-LT" sz="1200" dirty="0" err="1" smtClean="0"/>
              <a:t>textbook</a:t>
            </a:r>
            <a:r>
              <a:rPr lang="lt-LT" sz="1200" dirty="0" smtClean="0"/>
              <a:t>): </a:t>
            </a:r>
            <a:r>
              <a:rPr lang="lt-LT" sz="1200" dirty="0" err="1" smtClean="0"/>
              <a:t>presidentialism</a:t>
            </a:r>
            <a:r>
              <a:rPr lang="lt-LT" sz="1200" dirty="0" smtClean="0"/>
              <a:t> </a:t>
            </a:r>
            <a:r>
              <a:rPr lang="en-US" sz="1200" dirty="0" smtClean="0"/>
              <a:t>•</a:t>
            </a:r>
            <a:r>
              <a:rPr lang="lt-LT" sz="1200" dirty="0" smtClean="0"/>
              <a:t> NEW DEMOCRACY </a:t>
            </a:r>
            <a:r>
              <a:rPr lang="en-US" sz="1200" dirty="0" smtClean="0"/>
              <a:t>•</a:t>
            </a:r>
            <a:r>
              <a:rPr lang="lt-LT" sz="1200" dirty="0" smtClean="0"/>
              <a:t> </a:t>
            </a:r>
            <a:r>
              <a:rPr lang="lt-LT" sz="1200" dirty="0" err="1" smtClean="0"/>
              <a:t>rigid</a:t>
            </a:r>
            <a:r>
              <a:rPr lang="lt-LT" sz="1200" dirty="0" smtClean="0"/>
              <a:t> </a:t>
            </a:r>
            <a:r>
              <a:rPr lang="lt-LT" sz="1200" dirty="0" err="1" smtClean="0"/>
              <a:t>constitution</a:t>
            </a:r>
            <a:r>
              <a:rPr lang="lt-LT" sz="1200" dirty="0" smtClean="0"/>
              <a:t>; </a:t>
            </a:r>
            <a:r>
              <a:rPr lang="lt-LT" sz="1200" dirty="0"/>
              <a:t>CONSENSUS DEMOCRACY </a:t>
            </a:r>
            <a:r>
              <a:rPr lang="en-US" sz="1200" dirty="0"/>
              <a:t>•</a:t>
            </a:r>
            <a:r>
              <a:rPr lang="lt-LT" sz="1200" dirty="0"/>
              <a:t> </a:t>
            </a:r>
            <a:r>
              <a:rPr lang="lt-LT" sz="1200" dirty="0" err="1"/>
              <a:t>presidentialism</a:t>
            </a:r>
            <a:r>
              <a:rPr lang="lt-LT" sz="1200" dirty="0"/>
              <a:t> </a:t>
            </a:r>
            <a:r>
              <a:rPr lang="en-US" sz="1200" dirty="0"/>
              <a:t>•</a:t>
            </a:r>
            <a:r>
              <a:rPr lang="lt-LT" sz="1200" dirty="0"/>
              <a:t> NEW DEMOCRACY </a:t>
            </a:r>
            <a:r>
              <a:rPr lang="lt-LT" sz="1200" dirty="0" smtClean="0"/>
              <a:t>, </a:t>
            </a:r>
            <a:r>
              <a:rPr lang="lt-LT" sz="1200" dirty="0" err="1" smtClean="0"/>
              <a:t>or</a:t>
            </a:r>
            <a:r>
              <a:rPr lang="lt-LT" sz="1200" dirty="0" smtClean="0"/>
              <a:t> </a:t>
            </a:r>
            <a:r>
              <a:rPr lang="lt-LT" sz="1200" dirty="0" err="1"/>
              <a:t>presidentialism</a:t>
            </a:r>
            <a:r>
              <a:rPr lang="lt-LT" sz="1200" dirty="0"/>
              <a:t> </a:t>
            </a:r>
            <a:r>
              <a:rPr lang="en-US" sz="1200" dirty="0"/>
              <a:t>•</a:t>
            </a:r>
            <a:r>
              <a:rPr lang="lt-LT" sz="1200" dirty="0"/>
              <a:t> NEW </a:t>
            </a:r>
            <a:r>
              <a:rPr lang="lt-LT" sz="1200" dirty="0" smtClean="0"/>
              <a:t>DEMOCRACY (</a:t>
            </a:r>
            <a:r>
              <a:rPr lang="lt-LT" sz="1200" dirty="0" err="1"/>
              <a:t>rigid</a:t>
            </a:r>
            <a:r>
              <a:rPr lang="lt-LT" sz="1200" dirty="0"/>
              <a:t> </a:t>
            </a:r>
            <a:r>
              <a:rPr lang="lt-LT" sz="1200" dirty="0" err="1" smtClean="0"/>
              <a:t>constitution</a:t>
            </a:r>
            <a:r>
              <a:rPr lang="lt-LT" sz="1200" dirty="0" smtClean="0"/>
              <a:t> </a:t>
            </a:r>
            <a:r>
              <a:rPr lang="en-US" sz="1200" dirty="0" smtClean="0"/>
              <a:t>+ </a:t>
            </a:r>
            <a:r>
              <a:rPr lang="lt-LT" sz="1200" dirty="0"/>
              <a:t>CONSENSUS </a:t>
            </a:r>
            <a:r>
              <a:rPr lang="lt-LT" sz="1200" dirty="0" smtClean="0"/>
              <a:t>DEMOCRACY</a:t>
            </a:r>
            <a:r>
              <a:rPr lang="en-US" sz="1200" dirty="0" smtClean="0"/>
              <a:t>) </a:t>
            </a:r>
            <a:r>
              <a:rPr lang="lt-LT" sz="1200" dirty="0" smtClean="0"/>
              <a:t> (</a:t>
            </a:r>
            <a:r>
              <a:rPr lang="lt-LT" sz="1200" dirty="0" err="1" smtClean="0"/>
              <a:t>consistency</a:t>
            </a:r>
            <a:r>
              <a:rPr lang="lt-LT" sz="1200" dirty="0" smtClean="0"/>
              <a:t> 0.85)</a:t>
            </a:r>
            <a:endParaRPr lang="en-US" sz="1200" dirty="0" smtClean="0"/>
          </a:p>
          <a:p>
            <a:pPr algn="just"/>
            <a:r>
              <a:rPr lang="en-US" sz="1200" dirty="0" smtClean="0"/>
              <a:t>Schneider on negatives outcomes:  (consistency near 1)</a:t>
            </a:r>
          </a:p>
          <a:p>
            <a:pPr algn="just"/>
            <a:r>
              <a:rPr lang="en-US" sz="1200" dirty="0" smtClean="0"/>
              <a:t>CONSENSUS DEMOCRACY • PRESIDENTIALISM</a:t>
            </a:r>
            <a:r>
              <a:rPr lang="en-US" sz="1200" dirty="0"/>
              <a:t> </a:t>
            </a:r>
            <a:r>
              <a:rPr lang="en-US" sz="1200" dirty="0" smtClean="0"/>
              <a:t>•RIGID CONSTITUTION;  consensus democracy• PRESIDENTIALISM</a:t>
            </a:r>
            <a:r>
              <a:rPr lang="en-US" sz="1200" dirty="0"/>
              <a:t> </a:t>
            </a:r>
            <a:r>
              <a:rPr lang="en-US" sz="1200" dirty="0" smtClean="0"/>
              <a:t>•NEW DEMOCRACY</a:t>
            </a:r>
            <a:r>
              <a:rPr lang="en-US" sz="1200" dirty="0"/>
              <a:t> </a:t>
            </a:r>
            <a:r>
              <a:rPr lang="en-US" sz="1200" dirty="0" smtClean="0"/>
              <a:t>•rigid constitution</a:t>
            </a:r>
            <a:endParaRPr lang="lt-LT" sz="1200" dirty="0" smtClean="0"/>
          </a:p>
          <a:p>
            <a:pPr algn="just"/>
            <a:r>
              <a:rPr lang="lt-LT" sz="1200" dirty="0" err="1" smtClean="0"/>
              <a:t>Membership</a:t>
            </a:r>
            <a:r>
              <a:rPr lang="lt-LT" sz="1200" dirty="0" smtClean="0"/>
              <a:t> </a:t>
            </a:r>
            <a:r>
              <a:rPr lang="lt-LT" sz="1200" dirty="0" err="1" smtClean="0"/>
              <a:t>scores</a:t>
            </a:r>
            <a:r>
              <a:rPr lang="lt-LT" sz="1200" dirty="0" smtClean="0"/>
              <a:t> 0.5 </a:t>
            </a:r>
            <a:r>
              <a:rPr lang="lt-LT" sz="1200" dirty="0" err="1" smtClean="0"/>
              <a:t>changed</a:t>
            </a:r>
            <a:r>
              <a:rPr lang="lt-LT" sz="1200" dirty="0" smtClean="0"/>
              <a:t> to 0.55 </a:t>
            </a:r>
            <a:endParaRPr lang="en-US" sz="1200" dirty="0" smtClean="0"/>
          </a:p>
          <a:p>
            <a:pPr algn="just"/>
            <a:endParaRPr lang="en-US" sz="1200" dirty="0"/>
          </a:p>
          <a:p>
            <a:pPr lvl="5" algn="just"/>
            <a:endParaRPr lang="lt-LT" sz="200" dirty="0" smtClean="0"/>
          </a:p>
          <a:p>
            <a:pPr algn="just"/>
            <a:r>
              <a:rPr lang="lt-LT" sz="1200" dirty="0"/>
              <a:t> </a:t>
            </a:r>
            <a:r>
              <a:rPr lang="lt-LT" sz="12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3160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1728192"/>
          </a:xfrm>
        </p:spPr>
        <p:txBody>
          <a:bodyPr/>
          <a:lstStyle/>
          <a:p>
            <a:pPr algn="ctr"/>
            <a:r>
              <a:rPr lang="en-US" sz="1400" b="1" dirty="0" smtClean="0"/>
              <a:t>Exercise Nr. </a:t>
            </a:r>
            <a:r>
              <a:rPr lang="lt-LT" sz="1400" b="1" dirty="0" smtClean="0"/>
              <a:t>3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Explaining IMF Protests 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200" b="1" dirty="0" smtClean="0"/>
              <a:t>(mass protests against austerity measures imposed by International Monetary Fund as condition for a new loan package and the restructuring of existing debt)</a:t>
            </a:r>
            <a:br>
              <a:rPr lang="en-US" sz="1200" b="1" dirty="0" smtClean="0"/>
            </a:br>
            <a:r>
              <a:rPr lang="en-US" sz="1200" b="1" dirty="0" smtClean="0"/>
              <a:t>data set IMFRiots.csv</a:t>
            </a:r>
            <a:r>
              <a:rPr lang="lt-LT" sz="1200" b="1" dirty="0" smtClean="0">
                <a:hlinkClick r:id="rId2"/>
              </a:rPr>
              <a:t> http://www.fsf.vu.lt/index.php?option=com_content&amp;task=view&amp;id=772&amp;Itemid=1154&amp;Itemid=1154</a:t>
            </a:r>
            <a:r>
              <a:rPr lang="lt-LT" sz="1200" b="1" dirty="0" smtClean="0"/>
              <a:t> </a:t>
            </a:r>
            <a:br>
              <a:rPr lang="lt-LT" sz="1200" b="1" dirty="0" smtClean="0"/>
            </a:br>
            <a:r>
              <a:rPr lang="lt-LT" sz="1200" b="1" dirty="0" smtClean="0"/>
              <a:t>(</a:t>
            </a:r>
            <a:r>
              <a:rPr lang="lt-LT" sz="1200" b="1" dirty="0" err="1" smtClean="0"/>
              <a:t>look</a:t>
            </a:r>
            <a:r>
              <a:rPr lang="lt-LT" sz="1200" b="1" dirty="0" smtClean="0"/>
              <a:t> to </a:t>
            </a:r>
            <a:r>
              <a:rPr lang="lt-LT" sz="1200" b="1" dirty="0" err="1" smtClean="0"/>
              <a:t>the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bottom</a:t>
            </a:r>
            <a:r>
              <a:rPr lang="en-US" sz="1200" b="1" dirty="0" smtClean="0"/>
              <a:t> of page</a:t>
            </a:r>
            <a:r>
              <a:rPr lang="lt-LT" sz="1200" b="1" dirty="0" smtClean="0"/>
              <a:t>)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lt-LT" sz="12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71600" y="1920240"/>
            <a:ext cx="7787208" cy="4937760"/>
          </a:xfrm>
        </p:spPr>
        <p:txBody>
          <a:bodyPr/>
          <a:lstStyle/>
          <a:p>
            <a:r>
              <a:rPr lang="lt-LT" sz="1800" dirty="0" err="1" smtClean="0"/>
              <a:t>Source</a:t>
            </a:r>
            <a:r>
              <a:rPr lang="lt-LT" sz="1800" dirty="0" smtClean="0"/>
              <a:t>: </a:t>
            </a:r>
            <a:r>
              <a:rPr lang="lt-LT" sz="1800" dirty="0" err="1" smtClean="0"/>
              <a:t>Ragin</a:t>
            </a:r>
            <a:r>
              <a:rPr lang="lt-LT" sz="1800" dirty="0" smtClean="0"/>
              <a:t>, Charles C. (2000) </a:t>
            </a:r>
            <a:r>
              <a:rPr lang="lt-LT" sz="1800" i="1" dirty="0" err="1" smtClean="0"/>
              <a:t>Fuzzy-set</a:t>
            </a:r>
            <a:r>
              <a:rPr lang="lt-LT" sz="1800" i="1" dirty="0" smtClean="0"/>
              <a:t> </a:t>
            </a:r>
            <a:r>
              <a:rPr lang="lt-LT" sz="1800" i="1" dirty="0" err="1" smtClean="0"/>
              <a:t>Social</a:t>
            </a:r>
            <a:r>
              <a:rPr lang="lt-LT" sz="1800" i="1" dirty="0" smtClean="0"/>
              <a:t> </a:t>
            </a:r>
            <a:r>
              <a:rPr lang="lt-LT" sz="1800" i="1" dirty="0" err="1" smtClean="0"/>
              <a:t>Science</a:t>
            </a:r>
            <a:r>
              <a:rPr lang="lt-LT" sz="1800" i="1" dirty="0" smtClean="0"/>
              <a:t>. </a:t>
            </a:r>
            <a:r>
              <a:rPr lang="lt-LT" sz="1800" dirty="0" err="1" smtClean="0"/>
              <a:t>Chicago</a:t>
            </a:r>
            <a:r>
              <a:rPr lang="lt-LT" sz="1800" dirty="0" smtClean="0"/>
              <a:t> UP, p.206-308,  </a:t>
            </a:r>
            <a:r>
              <a:rPr lang="lt-LT" sz="1800" dirty="0" err="1" smtClean="0"/>
              <a:t>grounded</a:t>
            </a:r>
            <a:r>
              <a:rPr lang="lt-LT" sz="1800" dirty="0" smtClean="0"/>
              <a:t> </a:t>
            </a:r>
            <a:r>
              <a:rPr lang="lt-LT" sz="1800" dirty="0" err="1" smtClean="0"/>
              <a:t>in</a:t>
            </a:r>
            <a:r>
              <a:rPr lang="en-US" sz="1800" dirty="0" smtClean="0"/>
              <a:t> own work:  Walton  J.,  </a:t>
            </a:r>
            <a:r>
              <a:rPr lang="en-US" sz="1800" dirty="0" err="1" smtClean="0"/>
              <a:t>Ragin</a:t>
            </a:r>
            <a:r>
              <a:rPr lang="en-US" sz="1800" dirty="0" smtClean="0"/>
              <a:t>  C.  C.,  1990.  “Global  and  National  Sources  of  Political  Protest:  Third World Responses to the Debt Crisis”, </a:t>
            </a:r>
            <a:r>
              <a:rPr lang="en-US" sz="1800" i="1" dirty="0" smtClean="0"/>
              <a:t>American Sociological Review</a:t>
            </a:r>
            <a:r>
              <a:rPr lang="en-US" sz="1800" dirty="0" smtClean="0"/>
              <a:t>, 55(6), 876–890.</a:t>
            </a:r>
            <a:endParaRPr lang="lt-LT" sz="1800" dirty="0" smtClean="0"/>
          </a:p>
          <a:p>
            <a:endParaRPr lang="lt-LT" sz="1800" dirty="0"/>
          </a:p>
          <a:p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goal</a:t>
            </a:r>
            <a:r>
              <a:rPr lang="lt-LT" dirty="0" smtClean="0"/>
              <a:t> – to </a:t>
            </a:r>
            <a:r>
              <a:rPr lang="lt-LT" dirty="0" err="1" smtClean="0"/>
              <a:t>explain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difference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reaction</a:t>
            </a:r>
            <a:r>
              <a:rPr lang="lt-LT" dirty="0" smtClean="0"/>
              <a:t> to </a:t>
            </a:r>
            <a:r>
              <a:rPr lang="lt-LT" dirty="0" err="1" smtClean="0"/>
              <a:t>the</a:t>
            </a:r>
            <a:r>
              <a:rPr lang="lt-LT" dirty="0" smtClean="0"/>
              <a:t> IMF </a:t>
            </a:r>
            <a:r>
              <a:rPr lang="lt-LT" dirty="0" err="1" smtClean="0"/>
              <a:t>imposed</a:t>
            </a:r>
            <a:r>
              <a:rPr lang="lt-LT" dirty="0" smtClean="0"/>
              <a:t> </a:t>
            </a:r>
            <a:r>
              <a:rPr lang="lt-LT" dirty="0" err="1" smtClean="0"/>
              <a:t>austerity</a:t>
            </a:r>
            <a:r>
              <a:rPr lang="lt-LT" dirty="0" smtClean="0"/>
              <a:t> </a:t>
            </a:r>
            <a:r>
              <a:rPr lang="lt-LT" dirty="0" err="1" smtClean="0"/>
              <a:t>measures</a:t>
            </a:r>
            <a:r>
              <a:rPr lang="lt-LT" dirty="0" smtClean="0"/>
              <a:t> </a:t>
            </a:r>
            <a:r>
              <a:rPr lang="lt-LT" dirty="0" err="1" smtClean="0"/>
              <a:t>between</a:t>
            </a:r>
            <a:r>
              <a:rPr lang="lt-LT" dirty="0" smtClean="0"/>
              <a:t> 1978-1988, </a:t>
            </a:r>
            <a:r>
              <a:rPr lang="lt-LT" dirty="0" err="1" smtClean="0"/>
              <a:t>assessing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comparing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relevance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performance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different</a:t>
            </a:r>
            <a:r>
              <a:rPr lang="lt-LT" dirty="0" smtClean="0"/>
              <a:t> </a:t>
            </a:r>
            <a:r>
              <a:rPr lang="lt-LT" dirty="0" err="1" smtClean="0"/>
              <a:t>factors</a:t>
            </a:r>
            <a:r>
              <a:rPr lang="lt-LT" dirty="0" smtClean="0"/>
              <a:t> </a:t>
            </a:r>
            <a:r>
              <a:rPr lang="lt-LT" dirty="0" err="1" smtClean="0"/>
              <a:t>suggested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research</a:t>
            </a:r>
            <a:r>
              <a:rPr lang="lt-LT" dirty="0" smtClean="0"/>
              <a:t> </a:t>
            </a:r>
            <a:r>
              <a:rPr lang="lt-LT" dirty="0" err="1" smtClean="0"/>
              <a:t>literature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47722-8D54-4C4A-B2C8-FD0A709583F0}" type="slidenum">
              <a:rPr lang="en-GB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99592" y="44623"/>
            <a:ext cx="7941568" cy="881195"/>
          </a:xfrm>
        </p:spPr>
        <p:txBody>
          <a:bodyPr/>
          <a:lstStyle/>
          <a:p>
            <a:pPr algn="ctr"/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Exercise Nr. </a:t>
            </a:r>
            <a:r>
              <a:rPr lang="lt-LT" sz="1800" b="1" dirty="0" smtClean="0"/>
              <a:t>3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b="1" dirty="0" smtClean="0"/>
              <a:t>Explaining IMF Protests: explanatory conditions and outcome set</a:t>
            </a:r>
            <a:r>
              <a:rPr lang="lt-LT" sz="1600" b="1" dirty="0" smtClean="0"/>
              <a:t/>
            </a:r>
            <a:br>
              <a:rPr lang="lt-LT" sz="1600" b="1" dirty="0" smtClean="0"/>
            </a:br>
            <a:r>
              <a:rPr lang="lt-LT" sz="1600" b="1" dirty="0" smtClean="0"/>
              <a:t>(7 </a:t>
            </a:r>
            <a:r>
              <a:rPr lang="lt-LT" sz="1600" b="1" dirty="0" err="1" smtClean="0"/>
              <a:t>score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discrete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fuzzy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sets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used</a:t>
            </a:r>
            <a:r>
              <a:rPr lang="lt-LT" sz="1600" b="1" dirty="0" smtClean="0"/>
              <a:t>)</a:t>
            </a:r>
            <a:endParaRPr lang="lt-LT" sz="1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899592" y="908720"/>
            <a:ext cx="8208912" cy="5638800"/>
          </a:xfrm>
        </p:spPr>
        <p:txBody>
          <a:bodyPr/>
          <a:lstStyle/>
          <a:p>
            <a:r>
              <a:rPr lang="en-US" sz="1500" b="1" dirty="0" smtClean="0"/>
              <a:t>Outcome fuzzy set</a:t>
            </a:r>
            <a:r>
              <a:rPr lang="en-US" sz="1500" dirty="0" smtClean="0"/>
              <a:t>: </a:t>
            </a:r>
            <a:r>
              <a:rPr lang="en-US" sz="1500" i="1" dirty="0" smtClean="0"/>
              <a:t>protest</a:t>
            </a:r>
            <a:r>
              <a:rPr lang="lt-LT" sz="1500" i="1" dirty="0" smtClean="0"/>
              <a:t> – </a:t>
            </a:r>
            <a:r>
              <a:rPr lang="lt-LT" sz="1500" dirty="0" err="1" smtClean="0"/>
              <a:t>the</a:t>
            </a:r>
            <a:r>
              <a:rPr lang="lt-LT" sz="1500" i="1" dirty="0" smtClean="0"/>
              <a:t> </a:t>
            </a:r>
            <a:r>
              <a:rPr lang="lt-LT" sz="1500" dirty="0" err="1" smtClean="0"/>
              <a:t>set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countries</a:t>
            </a:r>
            <a:r>
              <a:rPr lang="lt-LT" sz="1500" dirty="0" smtClean="0"/>
              <a:t> </a:t>
            </a:r>
            <a:r>
              <a:rPr lang="lt-LT" sz="1500" dirty="0" err="1" smtClean="0"/>
              <a:t>with</a:t>
            </a:r>
            <a:r>
              <a:rPr lang="lt-LT" sz="1500" dirty="0" smtClean="0"/>
              <a:t> </a:t>
            </a:r>
            <a:r>
              <a:rPr lang="lt-LT" sz="1500" dirty="0" err="1" smtClean="0"/>
              <a:t>protest</a:t>
            </a:r>
            <a:r>
              <a:rPr lang="lt-LT" sz="1500" dirty="0" smtClean="0"/>
              <a:t> </a:t>
            </a:r>
            <a:r>
              <a:rPr lang="lt-LT" sz="1500" dirty="0" err="1" smtClean="0"/>
              <a:t>against</a:t>
            </a:r>
            <a:r>
              <a:rPr lang="lt-LT" sz="1500" dirty="0" smtClean="0"/>
              <a:t> </a:t>
            </a:r>
            <a:r>
              <a:rPr lang="lt-LT" sz="1500" dirty="0" err="1" smtClean="0"/>
              <a:t>austerity</a:t>
            </a:r>
            <a:r>
              <a:rPr lang="lt-LT" sz="1500" dirty="0" smtClean="0"/>
              <a:t> </a:t>
            </a:r>
            <a:r>
              <a:rPr lang="lt-LT" sz="1500" dirty="0" err="1" smtClean="0"/>
              <a:t>policies</a:t>
            </a:r>
            <a:r>
              <a:rPr lang="lt-LT" sz="1500" dirty="0" smtClean="0"/>
              <a:t> </a:t>
            </a:r>
            <a:r>
              <a:rPr lang="lt-LT" sz="1500" dirty="0" err="1" smtClean="0"/>
              <a:t>imposed</a:t>
            </a:r>
            <a:r>
              <a:rPr lang="lt-LT" sz="1500" dirty="0" smtClean="0"/>
              <a:t> </a:t>
            </a:r>
            <a:r>
              <a:rPr lang="lt-LT" sz="1500" dirty="0" err="1" smtClean="0"/>
              <a:t>by</a:t>
            </a:r>
            <a:r>
              <a:rPr lang="lt-LT" sz="1500" dirty="0" smtClean="0"/>
              <a:t> IMF </a:t>
            </a:r>
            <a:r>
              <a:rPr lang="lt-LT" sz="1500" dirty="0" err="1" smtClean="0"/>
              <a:t>in</a:t>
            </a:r>
            <a:r>
              <a:rPr lang="lt-LT" sz="1500" dirty="0" smtClean="0"/>
              <a:t> 1978-1988.</a:t>
            </a:r>
          </a:p>
          <a:p>
            <a:pPr marL="0" indent="0">
              <a:buNone/>
            </a:pPr>
            <a:r>
              <a:rPr lang="lt-LT" sz="1500" dirty="0" smtClean="0"/>
              <a:t>7 </a:t>
            </a:r>
            <a:r>
              <a:rPr lang="lt-LT" sz="1500" dirty="0" err="1" smtClean="0"/>
              <a:t>levels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membership</a:t>
            </a:r>
            <a:r>
              <a:rPr lang="lt-LT" sz="1500" dirty="0" smtClean="0"/>
              <a:t>. </a:t>
            </a:r>
            <a:r>
              <a:rPr lang="lt-LT" sz="1500" dirty="0"/>
              <a:t>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scores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0.5 </a:t>
            </a:r>
            <a:r>
              <a:rPr lang="lt-LT" sz="1500" dirty="0" err="1" smtClean="0"/>
              <a:t>and</a:t>
            </a:r>
            <a:r>
              <a:rPr lang="lt-LT" sz="1500" dirty="0" smtClean="0"/>
              <a:t> </a:t>
            </a:r>
            <a:r>
              <a:rPr lang="lt-LT" sz="1500" dirty="0" err="1" smtClean="0"/>
              <a:t>more</a:t>
            </a:r>
            <a:r>
              <a:rPr lang="lt-LT" sz="1500" dirty="0" smtClean="0"/>
              <a:t> </a:t>
            </a:r>
            <a:r>
              <a:rPr lang="lt-LT" sz="1500" dirty="0" err="1" smtClean="0"/>
              <a:t>receive</a:t>
            </a:r>
            <a:r>
              <a:rPr lang="lt-LT" sz="1500" dirty="0" smtClean="0"/>
              <a:t> </a:t>
            </a:r>
            <a:r>
              <a:rPr lang="lt-LT" sz="1500" dirty="0" err="1" smtClean="0"/>
              <a:t>countries</a:t>
            </a:r>
            <a:r>
              <a:rPr lang="lt-LT" sz="1500" dirty="0" smtClean="0"/>
              <a:t> </a:t>
            </a:r>
            <a:r>
              <a:rPr lang="lt-LT" sz="1500" dirty="0" err="1" smtClean="0"/>
              <a:t>with</a:t>
            </a:r>
            <a:r>
              <a:rPr lang="lt-LT" sz="1500" dirty="0" smtClean="0"/>
              <a:t> </a:t>
            </a:r>
            <a:r>
              <a:rPr lang="lt-LT" sz="1500" dirty="0" err="1" smtClean="0"/>
              <a:t>violence</a:t>
            </a:r>
            <a:r>
              <a:rPr lang="lt-LT" sz="1500" dirty="0" smtClean="0"/>
              <a:t> </a:t>
            </a:r>
            <a:r>
              <a:rPr lang="lt-LT" sz="1500" dirty="0" err="1" smtClean="0"/>
              <a:t>and</a:t>
            </a:r>
            <a:r>
              <a:rPr lang="lt-LT" sz="1500" dirty="0" smtClean="0"/>
              <a:t> </a:t>
            </a:r>
            <a:r>
              <a:rPr lang="lt-LT" sz="1500" dirty="0" err="1" smtClean="0"/>
              <a:t>riots</a:t>
            </a:r>
            <a:r>
              <a:rPr lang="lt-LT" sz="1500" dirty="0" smtClean="0"/>
              <a:t> </a:t>
            </a:r>
            <a:r>
              <a:rPr lang="lt-LT" sz="1500" dirty="0" err="1" smtClean="0"/>
              <a:t>reported</a:t>
            </a:r>
            <a:r>
              <a:rPr lang="lt-LT" sz="1500" dirty="0" smtClean="0"/>
              <a:t> </a:t>
            </a:r>
            <a:r>
              <a:rPr lang="lt-LT" sz="1500" dirty="0" err="1" smtClean="0"/>
              <a:t>in</a:t>
            </a:r>
            <a:r>
              <a:rPr lang="lt-LT" sz="1500" dirty="0" smtClean="0"/>
              <a:t> </a:t>
            </a:r>
            <a:r>
              <a:rPr lang="lt-LT" sz="1500" dirty="0" err="1" smtClean="0"/>
              <a:t>the</a:t>
            </a:r>
            <a:r>
              <a:rPr lang="lt-LT" sz="1500" dirty="0" smtClean="0"/>
              <a:t> „</a:t>
            </a:r>
            <a:r>
              <a:rPr lang="lt-LT" sz="1500" dirty="0" err="1" smtClean="0"/>
              <a:t>high</a:t>
            </a:r>
            <a:r>
              <a:rPr lang="lt-LT" sz="1500" dirty="0" smtClean="0"/>
              <a:t> </a:t>
            </a:r>
            <a:r>
              <a:rPr lang="lt-LT" sz="1500" dirty="0" err="1" smtClean="0"/>
              <a:t>brow</a:t>
            </a:r>
            <a:r>
              <a:rPr lang="lt-LT" sz="1500" dirty="0" smtClean="0"/>
              <a:t>“ </a:t>
            </a:r>
            <a:r>
              <a:rPr lang="lt-LT" sz="1500" dirty="0" err="1" smtClean="0"/>
              <a:t>Western</a:t>
            </a:r>
            <a:r>
              <a:rPr lang="lt-LT" sz="1500" dirty="0" smtClean="0"/>
              <a:t> </a:t>
            </a:r>
            <a:r>
              <a:rPr lang="lt-LT" sz="1500" dirty="0" err="1" smtClean="0"/>
              <a:t>mass</a:t>
            </a:r>
            <a:r>
              <a:rPr lang="lt-LT" sz="1500" dirty="0" smtClean="0"/>
              <a:t> </a:t>
            </a:r>
            <a:r>
              <a:rPr lang="lt-LT" sz="1500" dirty="0" err="1" smtClean="0"/>
              <a:t>media</a:t>
            </a:r>
            <a:r>
              <a:rPr lang="lt-LT" sz="1500" dirty="0" smtClean="0"/>
              <a:t>. </a:t>
            </a:r>
            <a:r>
              <a:rPr lang="lt-LT" sz="1500" dirty="0" err="1" smtClean="0"/>
              <a:t>High</a:t>
            </a:r>
            <a:r>
              <a:rPr lang="lt-LT" sz="1500" dirty="0" smtClean="0"/>
              <a:t> </a:t>
            </a:r>
            <a:r>
              <a:rPr lang="lt-LT" sz="1500" dirty="0" err="1" smtClean="0"/>
              <a:t>scores</a:t>
            </a:r>
            <a:r>
              <a:rPr lang="lt-LT" sz="1500" dirty="0" smtClean="0"/>
              <a:t> </a:t>
            </a:r>
            <a:r>
              <a:rPr lang="lt-LT" sz="1500" dirty="0" err="1" smtClean="0"/>
              <a:t>receive</a:t>
            </a:r>
            <a:r>
              <a:rPr lang="lt-LT" sz="1500" dirty="0" smtClean="0"/>
              <a:t> </a:t>
            </a:r>
            <a:r>
              <a:rPr lang="lt-LT" sz="1500" dirty="0" err="1" smtClean="0"/>
              <a:t>countries</a:t>
            </a:r>
            <a:r>
              <a:rPr lang="lt-LT" sz="1500" dirty="0" smtClean="0"/>
              <a:t> </a:t>
            </a:r>
            <a:r>
              <a:rPr lang="lt-LT" sz="1500" dirty="0" err="1" smtClean="0"/>
              <a:t>with</a:t>
            </a:r>
            <a:r>
              <a:rPr lang="lt-LT" sz="1500" dirty="0" smtClean="0"/>
              <a:t> </a:t>
            </a:r>
            <a:r>
              <a:rPr lang="lt-LT" sz="1500" dirty="0" err="1" smtClean="0"/>
              <a:t>severe</a:t>
            </a:r>
            <a:r>
              <a:rPr lang="lt-LT" sz="1500" dirty="0" smtClean="0"/>
              <a:t> </a:t>
            </a:r>
            <a:r>
              <a:rPr lang="lt-LT" sz="1500" dirty="0" err="1" smtClean="0"/>
              <a:t>violence</a:t>
            </a:r>
            <a:r>
              <a:rPr lang="lt-LT" sz="1500" dirty="0" smtClean="0"/>
              <a:t>, </a:t>
            </a:r>
            <a:r>
              <a:rPr lang="lt-LT" sz="1500" dirty="0" err="1" smtClean="0"/>
              <a:t>involving</a:t>
            </a:r>
            <a:r>
              <a:rPr lang="lt-LT" sz="1500" dirty="0" smtClean="0"/>
              <a:t> </a:t>
            </a:r>
            <a:r>
              <a:rPr lang="lt-LT" sz="1500" dirty="0" err="1" smtClean="0"/>
              <a:t>deaths</a:t>
            </a:r>
            <a:r>
              <a:rPr lang="lt-LT" sz="1500" dirty="0" smtClean="0"/>
              <a:t>, </a:t>
            </a:r>
            <a:r>
              <a:rPr lang="lt-LT" sz="1500" dirty="0" err="1" smtClean="0"/>
              <a:t>broad</a:t>
            </a:r>
            <a:r>
              <a:rPr lang="lt-LT" sz="1500" dirty="0" smtClean="0"/>
              <a:t> </a:t>
            </a:r>
            <a:r>
              <a:rPr lang="lt-LT" sz="1500" dirty="0" err="1" smtClean="0"/>
              <a:t>spread</a:t>
            </a:r>
            <a:r>
              <a:rPr lang="lt-LT" sz="1500" dirty="0" smtClean="0"/>
              <a:t> (many </a:t>
            </a:r>
            <a:r>
              <a:rPr lang="lt-LT" sz="1500" dirty="0" err="1" smtClean="0"/>
              <a:t>cities</a:t>
            </a:r>
            <a:r>
              <a:rPr lang="lt-LT" sz="1500" dirty="0" smtClean="0"/>
              <a:t> etc.). 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scores</a:t>
            </a:r>
            <a:r>
              <a:rPr lang="lt-LT" sz="1500" dirty="0" smtClean="0"/>
              <a:t> </a:t>
            </a:r>
            <a:r>
              <a:rPr lang="lt-LT" sz="1500" dirty="0" err="1" smtClean="0"/>
              <a:t>under</a:t>
            </a:r>
            <a:r>
              <a:rPr lang="lt-LT" sz="1500" dirty="0" smtClean="0"/>
              <a:t> 0.5 </a:t>
            </a:r>
            <a:r>
              <a:rPr lang="lt-LT" sz="1500" dirty="0" err="1" smtClean="0"/>
              <a:t>receive</a:t>
            </a:r>
            <a:r>
              <a:rPr lang="lt-LT" sz="1500" dirty="0" smtClean="0"/>
              <a:t> </a:t>
            </a:r>
            <a:r>
              <a:rPr lang="lt-LT" sz="1500" dirty="0" err="1" smtClean="0"/>
              <a:t>countries</a:t>
            </a:r>
            <a:r>
              <a:rPr lang="lt-LT" sz="1500" dirty="0" smtClean="0"/>
              <a:t> </a:t>
            </a:r>
            <a:r>
              <a:rPr lang="lt-LT" sz="1500" dirty="0" err="1" smtClean="0"/>
              <a:t>with</a:t>
            </a:r>
            <a:r>
              <a:rPr lang="lt-LT" sz="1500" dirty="0" smtClean="0"/>
              <a:t> </a:t>
            </a:r>
            <a:r>
              <a:rPr lang="lt-LT" sz="1500" dirty="0" err="1" smtClean="0"/>
              <a:t>peaceful</a:t>
            </a:r>
            <a:r>
              <a:rPr lang="lt-LT" sz="1500" dirty="0" smtClean="0"/>
              <a:t> </a:t>
            </a:r>
            <a:r>
              <a:rPr lang="lt-LT" sz="1500" dirty="0" err="1" smtClean="0"/>
              <a:t>demonstrations</a:t>
            </a:r>
            <a:r>
              <a:rPr lang="lt-LT" sz="1500" dirty="0" smtClean="0"/>
              <a:t>, </a:t>
            </a:r>
            <a:r>
              <a:rPr lang="lt-LT" sz="1500" dirty="0" err="1" smtClean="0"/>
              <a:t>labour</a:t>
            </a:r>
            <a:r>
              <a:rPr lang="lt-LT" sz="1500" dirty="0" smtClean="0"/>
              <a:t> </a:t>
            </a:r>
            <a:r>
              <a:rPr lang="lt-LT" sz="1500" dirty="0" err="1" smtClean="0"/>
              <a:t>strikes</a:t>
            </a:r>
            <a:r>
              <a:rPr lang="lt-LT" sz="1500" dirty="0" smtClean="0"/>
              <a:t> </a:t>
            </a:r>
            <a:r>
              <a:rPr lang="lt-LT" sz="1500" dirty="0" err="1" smtClean="0"/>
              <a:t>and</a:t>
            </a:r>
            <a:r>
              <a:rPr lang="lt-LT" sz="1500" dirty="0" smtClean="0"/>
              <a:t> </a:t>
            </a:r>
            <a:r>
              <a:rPr lang="lt-LT" sz="1500" dirty="0" err="1" smtClean="0"/>
              <a:t>other</a:t>
            </a:r>
            <a:r>
              <a:rPr lang="lt-LT" sz="1500" dirty="0" smtClean="0"/>
              <a:t> </a:t>
            </a:r>
            <a:r>
              <a:rPr lang="lt-LT" sz="1500" dirty="0" err="1" smtClean="0"/>
              <a:t>non-violent</a:t>
            </a:r>
            <a:r>
              <a:rPr lang="lt-LT" sz="1500" dirty="0" smtClean="0"/>
              <a:t> </a:t>
            </a:r>
            <a:r>
              <a:rPr lang="lt-LT" sz="1500" dirty="0" err="1" smtClean="0"/>
              <a:t>forms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protest</a:t>
            </a:r>
            <a:endParaRPr lang="en-US" sz="1500" dirty="0" smtClean="0"/>
          </a:p>
          <a:p>
            <a:r>
              <a:rPr lang="en-US" sz="1500" b="1" dirty="0" smtClean="0"/>
              <a:t>Explanatory conditions fuzzy sets:</a:t>
            </a:r>
          </a:p>
          <a:p>
            <a:r>
              <a:rPr lang="en-US" sz="1500" i="1" dirty="0" smtClean="0"/>
              <a:t>pressure – </a:t>
            </a:r>
            <a:r>
              <a:rPr lang="en-US" sz="1500" dirty="0" smtClean="0"/>
              <a:t>the</a:t>
            </a:r>
            <a:r>
              <a:rPr lang="en-US" sz="1500" i="1" dirty="0" smtClean="0"/>
              <a:t> </a:t>
            </a:r>
            <a:r>
              <a:rPr lang="lt-LT" sz="1500" dirty="0" err="1" smtClean="0"/>
              <a:t>pressure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International</a:t>
            </a:r>
            <a:r>
              <a:rPr lang="lt-LT" sz="1500" dirty="0" smtClean="0"/>
              <a:t> </a:t>
            </a:r>
            <a:r>
              <a:rPr lang="lt-LT" sz="1500" dirty="0" err="1" smtClean="0"/>
              <a:t>Monetary</a:t>
            </a:r>
            <a:r>
              <a:rPr lang="lt-LT" sz="1500" dirty="0" smtClean="0"/>
              <a:t> </a:t>
            </a:r>
            <a:r>
              <a:rPr lang="lt-LT" sz="1500" dirty="0" err="1" smtClean="0"/>
              <a:t>Fund</a:t>
            </a:r>
            <a:r>
              <a:rPr lang="lt-LT" sz="1500" dirty="0" smtClean="0"/>
              <a:t>.  </a:t>
            </a:r>
          </a:p>
          <a:p>
            <a:pPr marL="0" indent="0" algn="just">
              <a:buNone/>
            </a:pP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values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index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IMF </a:t>
            </a:r>
            <a:r>
              <a:rPr lang="lt-LT" sz="1500" dirty="0" err="1" smtClean="0"/>
              <a:t>pressure</a:t>
            </a:r>
            <a:r>
              <a:rPr lang="lt-LT" sz="1500" dirty="0" smtClean="0"/>
              <a:t> </a:t>
            </a:r>
            <a:r>
              <a:rPr lang="en-US" sz="1500" dirty="0" smtClean="0"/>
              <a:t>are </a:t>
            </a:r>
            <a:r>
              <a:rPr lang="en-US" sz="1500" dirty="0"/>
              <a:t>used as original data.  </a:t>
            </a:r>
            <a:r>
              <a:rPr lang="lt-LT" sz="1500" dirty="0" smtClean="0"/>
              <a:t>To </a:t>
            </a:r>
            <a:r>
              <a:rPr lang="lt-LT" sz="1500" dirty="0" err="1" smtClean="0"/>
              <a:t>calculate</a:t>
            </a:r>
            <a:r>
              <a:rPr lang="lt-LT" sz="1500" dirty="0" smtClean="0"/>
              <a:t> 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values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this</a:t>
            </a:r>
            <a:r>
              <a:rPr lang="lt-LT" sz="1500" dirty="0" smtClean="0"/>
              <a:t> </a:t>
            </a:r>
            <a:r>
              <a:rPr lang="lt-LT" sz="1500" dirty="0" err="1" smtClean="0"/>
              <a:t>index</a:t>
            </a:r>
            <a:r>
              <a:rPr lang="lt-LT" sz="1500" dirty="0" smtClean="0"/>
              <a:t>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evidence</a:t>
            </a:r>
            <a:r>
              <a:rPr lang="lt-LT" sz="1500" dirty="0" smtClean="0"/>
              <a:t> </a:t>
            </a:r>
            <a:r>
              <a:rPr lang="lt-LT" sz="1500" dirty="0" err="1" smtClean="0"/>
              <a:t>on</a:t>
            </a:r>
            <a:r>
              <a:rPr lang="lt-LT" sz="1500" dirty="0" smtClean="0"/>
              <a:t> </a:t>
            </a:r>
            <a:r>
              <a:rPr lang="lt-LT" sz="1500" dirty="0" err="1" smtClean="0"/>
              <a:t>number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debt</a:t>
            </a:r>
            <a:r>
              <a:rPr lang="lt-LT" sz="1500" dirty="0" smtClean="0"/>
              <a:t> </a:t>
            </a:r>
            <a:r>
              <a:rPr lang="lt-LT" sz="1500" dirty="0" err="1" smtClean="0"/>
              <a:t>renegotiations</a:t>
            </a:r>
            <a:r>
              <a:rPr lang="lt-LT" sz="1500" dirty="0" smtClean="0"/>
              <a:t> </a:t>
            </a:r>
            <a:r>
              <a:rPr lang="lt-LT" sz="1500" dirty="0" err="1" smtClean="0"/>
              <a:t>and</a:t>
            </a:r>
            <a:r>
              <a:rPr lang="lt-LT" sz="1500" dirty="0" smtClean="0"/>
              <a:t> </a:t>
            </a:r>
            <a:r>
              <a:rPr lang="lt-LT" sz="1500" dirty="0" err="1" smtClean="0"/>
              <a:t>restructurings</a:t>
            </a:r>
            <a:r>
              <a:rPr lang="lt-LT" sz="1500" dirty="0" smtClean="0"/>
              <a:t>  </a:t>
            </a:r>
            <a:r>
              <a:rPr lang="lt-LT" sz="1500" dirty="0" err="1" smtClean="0"/>
              <a:t>jointly</a:t>
            </a:r>
            <a:r>
              <a:rPr lang="lt-LT" sz="1500" dirty="0" smtClean="0"/>
              <a:t> </a:t>
            </a:r>
            <a:r>
              <a:rPr lang="lt-LT" sz="1500" dirty="0" err="1" smtClean="0"/>
              <a:t>with</a:t>
            </a:r>
            <a:r>
              <a:rPr lang="lt-LT" sz="1500" dirty="0" smtClean="0"/>
              <a:t> </a:t>
            </a:r>
            <a:r>
              <a:rPr lang="lt-LT" sz="1500" dirty="0" err="1" smtClean="0"/>
              <a:t>information</a:t>
            </a:r>
            <a:r>
              <a:rPr lang="lt-LT" sz="1500" dirty="0" smtClean="0"/>
              <a:t> </a:t>
            </a:r>
            <a:r>
              <a:rPr lang="lt-LT" sz="1500" dirty="0" err="1" smtClean="0"/>
              <a:t>about</a:t>
            </a:r>
            <a:r>
              <a:rPr lang="lt-LT" sz="1500" dirty="0" smtClean="0"/>
              <a:t>  </a:t>
            </a:r>
            <a:r>
              <a:rPr lang="lt-LT" sz="1500" dirty="0" err="1" smtClean="0"/>
              <a:t>actions</a:t>
            </a:r>
            <a:r>
              <a:rPr lang="lt-LT" sz="1500" dirty="0" smtClean="0"/>
              <a:t>  </a:t>
            </a:r>
            <a:r>
              <a:rPr lang="lt-LT" sz="1500" dirty="0" err="1" smtClean="0"/>
              <a:t>signalling</a:t>
            </a:r>
            <a:r>
              <a:rPr lang="lt-LT" sz="1500" dirty="0" smtClean="0"/>
              <a:t> IMF </a:t>
            </a:r>
            <a:r>
              <a:rPr lang="lt-LT" sz="1500" dirty="0" err="1" smtClean="0"/>
              <a:t>conditionality</a:t>
            </a:r>
            <a:r>
              <a:rPr lang="lt-LT" sz="1500" dirty="0" smtClean="0"/>
              <a:t> are </a:t>
            </a:r>
            <a:r>
              <a:rPr lang="lt-LT" sz="1500" dirty="0" err="1" smtClean="0"/>
              <a:t>used</a:t>
            </a:r>
            <a:r>
              <a:rPr lang="lt-LT" sz="1500" dirty="0" smtClean="0"/>
              <a:t>.  </a:t>
            </a:r>
            <a:r>
              <a:rPr lang="lt-LT" sz="1500" dirty="0" err="1" smtClean="0"/>
              <a:t>No</a:t>
            </a:r>
            <a:r>
              <a:rPr lang="lt-LT" sz="1500" dirty="0" smtClean="0"/>
              <a:t> </a:t>
            </a:r>
            <a:r>
              <a:rPr lang="en-US" sz="1500" dirty="0" smtClean="0"/>
              <a:t>technical </a:t>
            </a:r>
            <a:r>
              <a:rPr lang="en-US" sz="1500" dirty="0"/>
              <a:t>details about the calibration of the </a:t>
            </a:r>
            <a:r>
              <a:rPr lang="lt-LT" sz="1500" dirty="0" err="1" smtClean="0"/>
              <a:t>discrete</a:t>
            </a:r>
            <a:r>
              <a:rPr lang="lt-LT" sz="1500" dirty="0" smtClean="0"/>
              <a:t> </a:t>
            </a:r>
            <a:r>
              <a:rPr lang="en-US" sz="1500" dirty="0" smtClean="0"/>
              <a:t>fuzzy </a:t>
            </a:r>
            <a:r>
              <a:rPr lang="en-US" sz="1500" dirty="0"/>
              <a:t>set membership scores provided.</a:t>
            </a:r>
          </a:p>
          <a:p>
            <a:r>
              <a:rPr lang="en-US" sz="1500" i="1" dirty="0" smtClean="0"/>
              <a:t>urban – </a:t>
            </a:r>
            <a:r>
              <a:rPr lang="lt-LT" sz="1500" dirty="0" err="1" smtClean="0"/>
              <a:t>the</a:t>
            </a:r>
            <a:r>
              <a:rPr lang="lt-LT" sz="1500" i="1" dirty="0" smtClean="0"/>
              <a:t> </a:t>
            </a:r>
            <a:r>
              <a:rPr lang="lt-LT" sz="1500" dirty="0" err="1" smtClean="0"/>
              <a:t>set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urbanized</a:t>
            </a:r>
            <a:r>
              <a:rPr lang="lt-LT" sz="1500" dirty="0" smtClean="0"/>
              <a:t> </a:t>
            </a:r>
            <a:r>
              <a:rPr lang="lt-LT" sz="1500" dirty="0" err="1" smtClean="0"/>
              <a:t>countries</a:t>
            </a:r>
            <a:r>
              <a:rPr lang="lt-LT" sz="1500" dirty="0" smtClean="0"/>
              <a:t>.</a:t>
            </a:r>
          </a:p>
          <a:p>
            <a:pPr marL="0" indent="0">
              <a:buNone/>
            </a:pP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use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this</a:t>
            </a:r>
            <a:r>
              <a:rPr lang="lt-LT" sz="1500" dirty="0" smtClean="0"/>
              <a:t> </a:t>
            </a:r>
            <a:r>
              <a:rPr lang="lt-LT" sz="1500" dirty="0" err="1" smtClean="0"/>
              <a:t>variable</a:t>
            </a:r>
            <a:r>
              <a:rPr lang="lt-LT" sz="1500" dirty="0" smtClean="0"/>
              <a:t> </a:t>
            </a:r>
            <a:r>
              <a:rPr lang="lt-LT" sz="1500" dirty="0" err="1" smtClean="0"/>
              <a:t>is</a:t>
            </a:r>
            <a:r>
              <a:rPr lang="lt-LT" sz="1500" dirty="0" smtClean="0"/>
              <a:t> </a:t>
            </a:r>
            <a:r>
              <a:rPr lang="lt-LT" sz="1500" dirty="0" err="1" smtClean="0"/>
              <a:t>suggested</a:t>
            </a:r>
            <a:r>
              <a:rPr lang="lt-LT" sz="1500" dirty="0" smtClean="0"/>
              <a:t> </a:t>
            </a:r>
            <a:r>
              <a:rPr lang="lt-LT" sz="1500" dirty="0" err="1" smtClean="0"/>
              <a:t>by</a:t>
            </a:r>
            <a:r>
              <a:rPr lang="lt-LT" sz="1500" dirty="0" smtClean="0"/>
              <a:t>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finding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quantitative</a:t>
            </a:r>
            <a:r>
              <a:rPr lang="lt-LT" sz="1500" dirty="0" smtClean="0"/>
              <a:t> </a:t>
            </a:r>
            <a:r>
              <a:rPr lang="lt-LT" sz="1500" dirty="0" err="1" smtClean="0"/>
              <a:t>research</a:t>
            </a:r>
            <a:r>
              <a:rPr lang="lt-LT" sz="1500" dirty="0" smtClean="0"/>
              <a:t> </a:t>
            </a:r>
            <a:r>
              <a:rPr lang="lt-LT" sz="1500" dirty="0" err="1" smtClean="0"/>
              <a:t>that</a:t>
            </a:r>
            <a:r>
              <a:rPr lang="lt-LT" sz="1500" dirty="0" smtClean="0"/>
              <a:t>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corresponding</a:t>
            </a:r>
            <a:r>
              <a:rPr lang="lt-LT" sz="1500" dirty="0" smtClean="0"/>
              <a:t> </a:t>
            </a:r>
            <a:r>
              <a:rPr lang="lt-LT" sz="1500" dirty="0" err="1" smtClean="0"/>
              <a:t>variable</a:t>
            </a:r>
            <a:r>
              <a:rPr lang="lt-LT" sz="1500" dirty="0" smtClean="0"/>
              <a:t> </a:t>
            </a:r>
            <a:r>
              <a:rPr lang="lt-LT" sz="1500" dirty="0" err="1" smtClean="0"/>
              <a:t>explains</a:t>
            </a:r>
            <a:r>
              <a:rPr lang="lt-LT" sz="1500" dirty="0" smtClean="0"/>
              <a:t> </a:t>
            </a:r>
            <a:r>
              <a:rPr lang="lt-LT" sz="1500" dirty="0" err="1" smtClean="0"/>
              <a:t>much</a:t>
            </a:r>
            <a:r>
              <a:rPr lang="lt-LT" sz="1500" dirty="0" smtClean="0"/>
              <a:t> </a:t>
            </a:r>
            <a:r>
              <a:rPr lang="lt-LT" sz="1500" dirty="0" err="1" smtClean="0"/>
              <a:t>relevant</a:t>
            </a:r>
            <a:r>
              <a:rPr lang="lt-LT" sz="1500" dirty="0" smtClean="0"/>
              <a:t> </a:t>
            </a:r>
            <a:r>
              <a:rPr lang="lt-LT" sz="1500" dirty="0" err="1" smtClean="0"/>
              <a:t>variation</a:t>
            </a:r>
            <a:r>
              <a:rPr lang="lt-LT" sz="1500" dirty="0" smtClean="0"/>
              <a:t> (</a:t>
            </a:r>
            <a:r>
              <a:rPr lang="lt-LT" sz="1500" dirty="0" err="1" smtClean="0"/>
              <a:t>urban</a:t>
            </a:r>
            <a:r>
              <a:rPr lang="lt-LT" sz="1500" dirty="0" smtClean="0"/>
              <a:t> </a:t>
            </a:r>
            <a:r>
              <a:rPr lang="lt-LT" sz="1500" dirty="0" err="1" smtClean="0"/>
              <a:t>populations</a:t>
            </a:r>
            <a:r>
              <a:rPr lang="lt-LT" sz="1500" dirty="0" smtClean="0"/>
              <a:t> </a:t>
            </a:r>
            <a:r>
              <a:rPr lang="lt-LT" sz="1500" dirty="0" err="1" smtClean="0"/>
              <a:t>suffer</a:t>
            </a:r>
            <a:r>
              <a:rPr lang="lt-LT" sz="1500" dirty="0" smtClean="0"/>
              <a:t>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brunt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austerity</a:t>
            </a:r>
            <a:r>
              <a:rPr lang="lt-LT" sz="1500" dirty="0" smtClean="0"/>
              <a:t> </a:t>
            </a:r>
            <a:r>
              <a:rPr lang="lt-LT" sz="1500" dirty="0" err="1" smtClean="0"/>
              <a:t>measures</a:t>
            </a:r>
            <a:r>
              <a:rPr lang="lt-LT" sz="1500" dirty="0" smtClean="0"/>
              <a:t>, </a:t>
            </a:r>
            <a:r>
              <a:rPr lang="lt-LT" sz="1500" dirty="0" err="1" smtClean="0"/>
              <a:t>and</a:t>
            </a:r>
            <a:r>
              <a:rPr lang="lt-LT" sz="1500" dirty="0" smtClean="0"/>
              <a:t> </a:t>
            </a:r>
            <a:r>
              <a:rPr lang="lt-LT" sz="1500" dirty="0" err="1" smtClean="0"/>
              <a:t>they</a:t>
            </a:r>
            <a:r>
              <a:rPr lang="lt-LT" sz="1500" dirty="0" smtClean="0"/>
              <a:t> are </a:t>
            </a:r>
            <a:r>
              <a:rPr lang="lt-LT" sz="1500" dirty="0" err="1" smtClean="0"/>
              <a:t>easier</a:t>
            </a:r>
            <a:r>
              <a:rPr lang="lt-LT" sz="1500" dirty="0" smtClean="0"/>
              <a:t> to </a:t>
            </a:r>
            <a:r>
              <a:rPr lang="lt-LT" sz="1500" dirty="0" err="1" smtClean="0"/>
              <a:t>mobilize</a:t>
            </a:r>
            <a:r>
              <a:rPr lang="lt-LT" sz="1500" dirty="0" smtClean="0"/>
              <a:t> </a:t>
            </a:r>
            <a:r>
              <a:rPr lang="lt-LT" sz="1500" dirty="0" err="1" smtClean="0"/>
              <a:t>for</a:t>
            </a:r>
            <a:r>
              <a:rPr lang="lt-LT" sz="1500" dirty="0" smtClean="0"/>
              <a:t> </a:t>
            </a:r>
            <a:r>
              <a:rPr lang="lt-LT" sz="1500" dirty="0" err="1" smtClean="0"/>
              <a:t>collective</a:t>
            </a:r>
            <a:r>
              <a:rPr lang="lt-LT" sz="1500" dirty="0" smtClean="0"/>
              <a:t> </a:t>
            </a:r>
            <a:r>
              <a:rPr lang="lt-LT" sz="1500" dirty="0" err="1" smtClean="0"/>
              <a:t>action</a:t>
            </a:r>
            <a:r>
              <a:rPr lang="lt-LT" sz="1500" dirty="0" smtClean="0"/>
              <a:t>).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percentage</a:t>
            </a:r>
            <a:r>
              <a:rPr lang="lt-LT" sz="1500" dirty="0" smtClean="0"/>
              <a:t> </a:t>
            </a:r>
            <a:r>
              <a:rPr lang="lt-LT" sz="1500" dirty="0" err="1" smtClean="0"/>
              <a:t>living</a:t>
            </a:r>
            <a:r>
              <a:rPr lang="lt-LT" sz="1500" dirty="0" smtClean="0"/>
              <a:t> </a:t>
            </a:r>
            <a:r>
              <a:rPr lang="lt-LT" sz="1500" dirty="0" err="1" smtClean="0"/>
              <a:t>in</a:t>
            </a:r>
            <a:r>
              <a:rPr lang="lt-LT" sz="1500" dirty="0" smtClean="0"/>
              <a:t> </a:t>
            </a:r>
            <a:r>
              <a:rPr lang="lt-LT" sz="1500" dirty="0" err="1" smtClean="0"/>
              <a:t>urban</a:t>
            </a:r>
            <a:r>
              <a:rPr lang="lt-LT" sz="1500" dirty="0" smtClean="0"/>
              <a:t> </a:t>
            </a:r>
            <a:r>
              <a:rPr lang="lt-LT" sz="1500" dirty="0" err="1" smtClean="0"/>
              <a:t>areas</a:t>
            </a:r>
            <a:r>
              <a:rPr lang="lt-LT" sz="1500" dirty="0" smtClean="0"/>
              <a:t> </a:t>
            </a:r>
            <a:r>
              <a:rPr lang="lt-LT" sz="1500" dirty="0" err="1" smtClean="0"/>
              <a:t>translated</a:t>
            </a:r>
            <a:r>
              <a:rPr lang="lt-LT" sz="1500" dirty="0" smtClean="0"/>
              <a:t> </a:t>
            </a:r>
            <a:r>
              <a:rPr lang="lt-LT" sz="1500" dirty="0" err="1" smtClean="0"/>
              <a:t>into</a:t>
            </a:r>
            <a:r>
              <a:rPr lang="lt-LT" sz="1500" dirty="0" smtClean="0"/>
              <a:t> </a:t>
            </a:r>
            <a:r>
              <a:rPr lang="lt-LT" sz="1500" dirty="0" err="1" smtClean="0"/>
              <a:t>degrees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membership</a:t>
            </a:r>
            <a:r>
              <a:rPr lang="lt-LT" sz="1500" dirty="0" smtClean="0"/>
              <a:t> </a:t>
            </a:r>
            <a:r>
              <a:rPr lang="lt-LT" sz="1500" dirty="0" err="1" smtClean="0"/>
              <a:t>in</a:t>
            </a:r>
            <a:r>
              <a:rPr lang="lt-LT" sz="1500" dirty="0" smtClean="0"/>
              <a:t>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set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membership</a:t>
            </a:r>
            <a:r>
              <a:rPr lang="lt-LT" sz="1500" dirty="0" smtClean="0"/>
              <a:t> </a:t>
            </a:r>
            <a:r>
              <a:rPr lang="lt-LT" sz="1500" dirty="0" err="1" smtClean="0"/>
              <a:t>into</a:t>
            </a:r>
            <a:r>
              <a:rPr lang="lt-LT" sz="1500" dirty="0" smtClean="0"/>
              <a:t> </a:t>
            </a:r>
            <a:r>
              <a:rPr lang="lt-LT" sz="1500" dirty="0" err="1" smtClean="0"/>
              <a:t>the</a:t>
            </a:r>
            <a:r>
              <a:rPr lang="lt-LT" sz="1500" dirty="0" smtClean="0"/>
              <a:t> </a:t>
            </a:r>
            <a:r>
              <a:rPr lang="lt-LT" sz="1500" dirty="0" err="1" smtClean="0"/>
              <a:t>set</a:t>
            </a:r>
            <a:r>
              <a:rPr lang="lt-LT" sz="1500" dirty="0" smtClean="0"/>
              <a:t> </a:t>
            </a:r>
            <a:r>
              <a:rPr lang="lt-LT" sz="1500" dirty="0" err="1" smtClean="0"/>
              <a:t>of</a:t>
            </a:r>
            <a:r>
              <a:rPr lang="lt-LT" sz="1500" dirty="0" smtClean="0"/>
              <a:t> </a:t>
            </a:r>
            <a:r>
              <a:rPr lang="lt-LT" sz="1500" dirty="0" err="1" smtClean="0"/>
              <a:t>urbanized</a:t>
            </a:r>
            <a:r>
              <a:rPr lang="lt-LT" sz="1500" dirty="0" smtClean="0"/>
              <a:t> </a:t>
            </a:r>
            <a:r>
              <a:rPr lang="lt-LT" sz="1500" dirty="0" err="1" smtClean="0"/>
              <a:t>countries</a:t>
            </a:r>
            <a:r>
              <a:rPr lang="lt-LT" sz="1500" dirty="0" smtClean="0"/>
              <a:t>.</a:t>
            </a:r>
            <a:endParaRPr lang="en-US" sz="1500" dirty="0" smtClean="0"/>
          </a:p>
          <a:p>
            <a:r>
              <a:rPr lang="en-US" sz="1500" i="1" dirty="0" smtClean="0"/>
              <a:t>hardship – </a:t>
            </a:r>
            <a:r>
              <a:rPr lang="en-US" sz="1500" dirty="0" smtClean="0"/>
              <a:t>the set of countries experiencing economic hardship (1978-1988).</a:t>
            </a:r>
          </a:p>
          <a:p>
            <a:pPr marL="0" indent="0">
              <a:buNone/>
            </a:pPr>
            <a:r>
              <a:rPr lang="en-US" sz="1500" dirty="0" smtClean="0"/>
              <a:t>To assess countries’ degree in this fuzzy set, a variety of economic indicators were examined, focusing on those relating to inflation and consumer prices from the late 1970s through the mid-1980s.</a:t>
            </a:r>
          </a:p>
          <a:p>
            <a:endParaRPr lang="en-US" sz="1800" dirty="0" smtClean="0"/>
          </a:p>
          <a:p>
            <a:endParaRPr lang="lt-L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400" b="1" dirty="0"/>
              <a:t>Exercise Nr. </a:t>
            </a:r>
            <a:r>
              <a:rPr lang="lt-LT" sz="1400" b="1" dirty="0" smtClean="0"/>
              <a:t>3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Explaining IMF Protests: explanatory conditions and outcome set</a:t>
            </a:r>
            <a:r>
              <a:rPr lang="lt-LT" sz="1400" b="1" dirty="0"/>
              <a:t/>
            </a:r>
            <a:br>
              <a:rPr lang="lt-LT" sz="1400" b="1" dirty="0"/>
            </a:br>
            <a:r>
              <a:rPr lang="lt-LT" sz="1400" b="1" dirty="0"/>
              <a:t>(</a:t>
            </a:r>
            <a:r>
              <a:rPr lang="lt-LT" sz="1400" b="1" dirty="0" err="1"/>
              <a:t>discrete</a:t>
            </a:r>
            <a:r>
              <a:rPr lang="lt-LT" sz="1400" b="1" dirty="0"/>
              <a:t> </a:t>
            </a:r>
            <a:r>
              <a:rPr lang="lt-LT" sz="1400" b="1" dirty="0" err="1"/>
              <a:t>fuzzy</a:t>
            </a:r>
            <a:r>
              <a:rPr lang="lt-LT" sz="1400" b="1" dirty="0"/>
              <a:t> </a:t>
            </a:r>
            <a:r>
              <a:rPr lang="lt-LT" sz="1400" b="1" dirty="0" err="1"/>
              <a:t>sets</a:t>
            </a:r>
            <a:r>
              <a:rPr lang="lt-LT" sz="1400" b="1" dirty="0"/>
              <a:t> </a:t>
            </a:r>
            <a:r>
              <a:rPr lang="lt-LT" sz="1400" b="1" dirty="0" err="1"/>
              <a:t>used</a:t>
            </a:r>
            <a:r>
              <a:rPr lang="lt-LT" sz="1400" b="1" dirty="0" smtClean="0"/>
              <a:t>)</a:t>
            </a:r>
            <a:br>
              <a:rPr lang="lt-LT" sz="1400" b="1" dirty="0" smtClean="0"/>
            </a:br>
            <a:r>
              <a:rPr lang="lt-LT" sz="1400" b="1" dirty="0" err="1" smtClean="0"/>
              <a:t>Continued</a:t>
            </a:r>
            <a:endParaRPr lang="lt-LT" sz="1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755576" y="1219200"/>
            <a:ext cx="8280920" cy="5638800"/>
          </a:xfrm>
        </p:spPr>
        <p:txBody>
          <a:bodyPr/>
          <a:lstStyle/>
          <a:p>
            <a:r>
              <a:rPr lang="en-US" sz="1600" i="1" dirty="0"/>
              <a:t>depend - </a:t>
            </a:r>
            <a:r>
              <a:rPr lang="en-US" sz="1600" dirty="0"/>
              <a:t>the set of countries dependent on foreign investment. </a:t>
            </a:r>
          </a:p>
          <a:p>
            <a:pPr marL="0" indent="0">
              <a:buNone/>
            </a:pPr>
            <a:r>
              <a:rPr lang="en-US" sz="1600" dirty="0"/>
              <a:t>To assess countries’ degree in this fuzzy set, various sources detailing the amount and sectorial distribution of foreign capital formation, especially based in developed countries, were used</a:t>
            </a:r>
            <a:endParaRPr lang="en-US" sz="1600" i="1" dirty="0"/>
          </a:p>
          <a:p>
            <a:pPr algn="just"/>
            <a:endParaRPr lang="lt-LT" sz="1600" i="1" dirty="0"/>
          </a:p>
          <a:p>
            <a:pPr algn="just"/>
            <a:r>
              <a:rPr lang="en-US" sz="1600" i="1" dirty="0" smtClean="0"/>
              <a:t>liberal </a:t>
            </a:r>
            <a:r>
              <a:rPr lang="en-US" sz="1600" i="1" dirty="0"/>
              <a:t>– </a:t>
            </a:r>
            <a:r>
              <a:rPr lang="en-US" sz="1600" dirty="0"/>
              <a:t>the set of countries that experienced political liberalization (1978-1988).</a:t>
            </a:r>
          </a:p>
          <a:p>
            <a:pPr marL="0" indent="0" algn="just">
              <a:buNone/>
            </a:pPr>
            <a:r>
              <a:rPr lang="en-US" sz="1600" dirty="0"/>
              <a:t>Membership in this set was scaled according to the number of civil and political rights gained over the decade from 1978 to 1988. Countries that experienced a net decrease or no increase in political and civil rights were assigned membership scores 0 in this set</a:t>
            </a:r>
            <a:r>
              <a:rPr lang="en-US" sz="1600" dirty="0" smtClean="0"/>
              <a:t>.</a:t>
            </a:r>
            <a:r>
              <a:rPr lang="lt-LT" sz="1600" dirty="0" smtClean="0"/>
              <a:t>  </a:t>
            </a:r>
            <a:r>
              <a:rPr lang="lt-LT" sz="1600" dirty="0" err="1" smtClean="0"/>
              <a:t>Rationale</a:t>
            </a:r>
            <a:r>
              <a:rPr lang="lt-LT" sz="1600" dirty="0" smtClean="0"/>
              <a:t>:  </a:t>
            </a:r>
            <a:r>
              <a:rPr lang="lt-LT" sz="1600" dirty="0" err="1" smtClean="0"/>
              <a:t>maybe</a:t>
            </a:r>
            <a:r>
              <a:rPr lang="lt-LT" sz="1600" dirty="0" smtClean="0"/>
              <a:t> </a:t>
            </a:r>
            <a:r>
              <a:rPr lang="lt-LT" sz="1600" dirty="0" err="1" smtClean="0"/>
              <a:t>under</a:t>
            </a:r>
            <a:r>
              <a:rPr lang="lt-LT" sz="1600" dirty="0" smtClean="0"/>
              <a:t> </a:t>
            </a:r>
            <a:r>
              <a:rPr lang="lt-LT" sz="1600" dirty="0" err="1" smtClean="0"/>
              <a:t>conditions</a:t>
            </a:r>
            <a:r>
              <a:rPr lang="lt-LT" sz="1600" dirty="0" smtClean="0"/>
              <a:t> </a:t>
            </a:r>
            <a:r>
              <a:rPr lang="lt-LT" sz="1600" dirty="0" err="1" smtClean="0"/>
              <a:t>of</a:t>
            </a:r>
            <a:r>
              <a:rPr lang="lt-LT" sz="1600" dirty="0" smtClean="0"/>
              <a:t> </a:t>
            </a:r>
            <a:r>
              <a:rPr lang="lt-LT" sz="1600" dirty="0" err="1" smtClean="0"/>
              <a:t>liberalization</a:t>
            </a:r>
            <a:r>
              <a:rPr lang="lt-LT" sz="1600" dirty="0" smtClean="0"/>
              <a:t> </a:t>
            </a:r>
            <a:r>
              <a:rPr lang="lt-LT" sz="1600" dirty="0" err="1" smtClean="0"/>
              <a:t>people</a:t>
            </a:r>
            <a:r>
              <a:rPr lang="lt-LT" sz="1600" dirty="0" smtClean="0"/>
              <a:t> are </a:t>
            </a:r>
            <a:r>
              <a:rPr lang="lt-LT" sz="1600" dirty="0" err="1" smtClean="0"/>
              <a:t>more</a:t>
            </a:r>
            <a:r>
              <a:rPr lang="lt-LT" sz="1600" dirty="0" smtClean="0"/>
              <a:t> </a:t>
            </a:r>
            <a:r>
              <a:rPr lang="lt-LT" sz="1600" dirty="0" err="1" smtClean="0"/>
              <a:t>prone</a:t>
            </a:r>
            <a:r>
              <a:rPr lang="lt-LT" sz="1600" dirty="0" smtClean="0"/>
              <a:t> to </a:t>
            </a:r>
            <a:r>
              <a:rPr lang="lt-LT" sz="1600" dirty="0" err="1" smtClean="0"/>
              <a:t>rebel</a:t>
            </a:r>
            <a:r>
              <a:rPr lang="lt-LT" sz="1600" dirty="0" smtClean="0"/>
              <a:t>, </a:t>
            </a:r>
            <a:r>
              <a:rPr lang="lt-LT" sz="1600" dirty="0" err="1" smtClean="0"/>
              <a:t>while</a:t>
            </a:r>
            <a:r>
              <a:rPr lang="lt-LT" sz="1600" dirty="0" smtClean="0"/>
              <a:t> </a:t>
            </a:r>
            <a:r>
              <a:rPr lang="lt-LT" sz="1600" dirty="0" err="1" smtClean="0"/>
              <a:t>under</a:t>
            </a:r>
            <a:r>
              <a:rPr lang="lt-LT" sz="1600" dirty="0" smtClean="0"/>
              <a:t> </a:t>
            </a:r>
            <a:r>
              <a:rPr lang="lt-LT" sz="1600" dirty="0" err="1" smtClean="0"/>
              <a:t>the</a:t>
            </a:r>
            <a:r>
              <a:rPr lang="lt-LT" sz="1600" dirty="0" smtClean="0"/>
              <a:t> </a:t>
            </a:r>
            <a:r>
              <a:rPr lang="lt-LT" sz="1600" dirty="0" err="1" smtClean="0"/>
              <a:t>dictatorship</a:t>
            </a:r>
            <a:r>
              <a:rPr lang="lt-LT" sz="1600" dirty="0" smtClean="0"/>
              <a:t> </a:t>
            </a:r>
            <a:r>
              <a:rPr lang="lt-LT" sz="1600" dirty="0" err="1" smtClean="0"/>
              <a:t>they</a:t>
            </a:r>
            <a:r>
              <a:rPr lang="lt-LT" sz="1600" dirty="0" smtClean="0"/>
              <a:t> </a:t>
            </a:r>
            <a:r>
              <a:rPr lang="lt-LT" sz="1600" dirty="0" err="1" smtClean="0"/>
              <a:t>quietly</a:t>
            </a:r>
            <a:r>
              <a:rPr lang="lt-LT" sz="1600" dirty="0" smtClean="0"/>
              <a:t> </a:t>
            </a:r>
            <a:r>
              <a:rPr lang="lt-LT" sz="1600" dirty="0" err="1" smtClean="0"/>
              <a:t>endure</a:t>
            </a:r>
            <a:r>
              <a:rPr lang="lt-LT" sz="1600" dirty="0" smtClean="0"/>
              <a:t>?</a:t>
            </a:r>
          </a:p>
          <a:p>
            <a:pPr marL="0" indent="0" algn="just">
              <a:buNone/>
            </a:pPr>
            <a:endParaRPr lang="lt-LT" sz="1600" dirty="0" smtClean="0"/>
          </a:p>
          <a:p>
            <a:pPr algn="just"/>
            <a:r>
              <a:rPr lang="en-US" sz="1600" i="1" dirty="0" smtClean="0"/>
              <a:t>activism- </a:t>
            </a:r>
            <a:r>
              <a:rPr lang="en-US" sz="1600" dirty="0"/>
              <a:t>the set of countries with activist governments. </a:t>
            </a:r>
          </a:p>
          <a:p>
            <a:pPr marL="0" indent="0" algn="just">
              <a:buNone/>
            </a:pPr>
            <a:r>
              <a:rPr lang="en-US" sz="1600" dirty="0"/>
              <a:t>Membership in this set is based on the size of the public sector (government revenue as a proportion of gross domestic product (GDP), the role of direct taxation in public finance, and the accumulated years of experience with provision of social security programs.</a:t>
            </a:r>
            <a:endParaRPr lang="en-US" sz="1600" i="1" dirty="0"/>
          </a:p>
          <a:p>
            <a:pPr algn="just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80871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pPr algn="ctr"/>
            <a:r>
              <a:rPr lang="lt-LT" sz="1600" dirty="0" smtClean="0"/>
              <a:t/>
            </a:r>
            <a:br>
              <a:rPr lang="lt-LT" sz="1600" dirty="0" smtClean="0"/>
            </a:br>
            <a:r>
              <a:rPr lang="lt-LT" sz="1600" dirty="0"/>
              <a:t/>
            </a:r>
            <a:br>
              <a:rPr lang="lt-LT" sz="1600" dirty="0"/>
            </a:br>
            <a:r>
              <a:rPr lang="en-US" sz="1600" b="1" dirty="0"/>
              <a:t>Exercise Nr. </a:t>
            </a:r>
            <a:r>
              <a:rPr lang="en-US" sz="1600" b="1" dirty="0" smtClean="0"/>
              <a:t>2</a:t>
            </a:r>
            <a:r>
              <a:rPr lang="lt-LT" sz="1600" b="1" dirty="0"/>
              <a:t>.</a:t>
            </a:r>
            <a:r>
              <a:rPr lang="en-US" sz="1600" b="1" dirty="0" smtClean="0"/>
              <a:t>Explaining </a:t>
            </a:r>
            <a:r>
              <a:rPr lang="en-US" sz="1600" b="1" dirty="0"/>
              <a:t>IMF Protests  </a:t>
            </a:r>
            <a:r>
              <a:rPr lang="lt-LT" sz="1600" b="1" dirty="0" smtClean="0"/>
              <a:t/>
            </a:r>
            <a:br>
              <a:rPr lang="lt-LT" sz="1600" b="1" dirty="0" smtClean="0"/>
            </a:br>
            <a:r>
              <a:rPr lang="lt-LT" sz="1600" b="1" dirty="0" smtClean="0"/>
              <a:t>Data </a:t>
            </a:r>
            <a:r>
              <a:rPr lang="lt-LT" sz="1600" b="1" dirty="0" err="1" smtClean="0"/>
              <a:t>set</a:t>
            </a:r>
            <a:r>
              <a:rPr lang="en-US" sz="2000" b="1" dirty="0"/>
              <a:t/>
            </a:r>
            <a:br>
              <a:rPr lang="en-US" sz="2000" b="1" dirty="0"/>
            </a:br>
            <a:endParaRPr lang="lt-LT" sz="1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47722-8D54-4C4A-B2C8-FD0A709583F0}" type="slidenum">
              <a:rPr lang="en-GB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134225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27584" y="152400"/>
            <a:ext cx="7859216" cy="990600"/>
          </a:xfrm>
        </p:spPr>
        <p:txBody>
          <a:bodyPr/>
          <a:lstStyle/>
          <a:p>
            <a:pPr algn="just"/>
            <a:r>
              <a:rPr lang="lt-LT" sz="1400" b="1" dirty="0"/>
              <a:t>Adam, </a:t>
            </a:r>
            <a:r>
              <a:rPr lang="lt-LT" sz="1400" b="1" dirty="0" err="1"/>
              <a:t>Frane</a:t>
            </a:r>
            <a:r>
              <a:rPr lang="lt-LT" sz="1400" b="1" dirty="0"/>
              <a:t>; </a:t>
            </a:r>
            <a:r>
              <a:rPr lang="lt-LT" sz="1400" b="1" dirty="0" err="1"/>
              <a:t>Makarovič</a:t>
            </a:r>
            <a:r>
              <a:rPr lang="lt-LT" sz="1400" b="1" dirty="0"/>
              <a:t>, </a:t>
            </a:r>
            <a:r>
              <a:rPr lang="lt-LT" sz="1400" b="1" dirty="0" err="1"/>
              <a:t>Matej</a:t>
            </a:r>
            <a:r>
              <a:rPr lang="lt-LT" sz="1400" b="1" dirty="0"/>
              <a:t>; </a:t>
            </a:r>
            <a:r>
              <a:rPr lang="lt-LT" sz="1400" b="1" dirty="0" err="1"/>
              <a:t>Rončevič</a:t>
            </a:r>
            <a:r>
              <a:rPr lang="lt-LT" sz="1400" b="1" dirty="0"/>
              <a:t>, </a:t>
            </a:r>
            <a:r>
              <a:rPr lang="lt-LT" sz="1400" b="1" dirty="0" err="1"/>
              <a:t>Borut</a:t>
            </a:r>
            <a:r>
              <a:rPr lang="lt-LT" sz="1400" b="1" dirty="0"/>
              <a:t>; </a:t>
            </a:r>
            <a:r>
              <a:rPr lang="lt-LT" sz="1400" b="1" dirty="0" err="1"/>
              <a:t>Tomšič</a:t>
            </a:r>
            <a:r>
              <a:rPr lang="lt-LT" sz="1400" b="1" dirty="0"/>
              <a:t>, </a:t>
            </a:r>
            <a:r>
              <a:rPr lang="lt-LT" sz="1400" b="1" dirty="0" err="1"/>
              <a:t>Matevž</a:t>
            </a:r>
            <a:r>
              <a:rPr lang="lt-LT" sz="1400" b="1" dirty="0"/>
              <a:t>. 2005. </a:t>
            </a:r>
            <a:r>
              <a:rPr lang="lt-LT" sz="1400" b="1" dirty="0" err="1"/>
              <a:t>The</a:t>
            </a:r>
            <a:r>
              <a:rPr lang="lt-LT" sz="1400" b="1" dirty="0"/>
              <a:t> </a:t>
            </a:r>
            <a:r>
              <a:rPr lang="lt-LT" sz="1400" b="1" dirty="0" err="1"/>
              <a:t>Challenges</a:t>
            </a:r>
            <a:r>
              <a:rPr lang="lt-LT" sz="1400" b="1" dirty="0"/>
              <a:t> </a:t>
            </a:r>
            <a:r>
              <a:rPr lang="lt-LT" sz="1400" b="1" dirty="0" err="1"/>
              <a:t>of</a:t>
            </a:r>
            <a:r>
              <a:rPr lang="lt-LT" sz="1400" b="1" dirty="0"/>
              <a:t> </a:t>
            </a:r>
            <a:r>
              <a:rPr lang="lt-LT" sz="1400" b="1" dirty="0" err="1"/>
              <a:t>Sustained</a:t>
            </a:r>
            <a:r>
              <a:rPr lang="lt-LT" sz="1400" b="1" dirty="0"/>
              <a:t> </a:t>
            </a:r>
            <a:r>
              <a:rPr lang="lt-LT" sz="1400" b="1" dirty="0" err="1"/>
              <a:t>Development</a:t>
            </a:r>
            <a:r>
              <a:rPr lang="lt-LT" sz="1400" b="1" dirty="0"/>
              <a:t>. </a:t>
            </a:r>
            <a:r>
              <a:rPr lang="lt-LT" sz="1400" b="1" dirty="0" err="1"/>
              <a:t>The</a:t>
            </a:r>
            <a:r>
              <a:rPr lang="lt-LT" sz="1400" b="1" dirty="0"/>
              <a:t> Role </a:t>
            </a:r>
            <a:r>
              <a:rPr lang="lt-LT" sz="1400" b="1" dirty="0" err="1"/>
              <a:t>of</a:t>
            </a:r>
            <a:r>
              <a:rPr lang="lt-LT" sz="1400" b="1" dirty="0"/>
              <a:t> </a:t>
            </a:r>
            <a:r>
              <a:rPr lang="lt-LT" sz="1400" b="1" dirty="0" err="1"/>
              <a:t>Socio-Cultural</a:t>
            </a:r>
            <a:r>
              <a:rPr lang="lt-LT" sz="1400" b="1" dirty="0"/>
              <a:t> </a:t>
            </a:r>
            <a:r>
              <a:rPr lang="lt-LT" sz="1400" b="1" dirty="0" err="1"/>
              <a:t>Factors</a:t>
            </a:r>
            <a:r>
              <a:rPr lang="lt-LT" sz="1400" b="1" dirty="0"/>
              <a:t> </a:t>
            </a:r>
            <a:r>
              <a:rPr lang="lt-LT" sz="1400" b="1" dirty="0" err="1"/>
              <a:t>in</a:t>
            </a:r>
            <a:r>
              <a:rPr lang="lt-LT" sz="1400" b="1" dirty="0"/>
              <a:t> </a:t>
            </a:r>
            <a:r>
              <a:rPr lang="lt-LT" sz="1400" b="1" dirty="0" err="1"/>
              <a:t>East-Central</a:t>
            </a:r>
            <a:r>
              <a:rPr lang="lt-LT" sz="1400" b="1" dirty="0"/>
              <a:t> </a:t>
            </a:r>
            <a:r>
              <a:rPr lang="lt-LT" sz="1400" b="1" dirty="0" err="1"/>
              <a:t>Europe</a:t>
            </a:r>
            <a:r>
              <a:rPr lang="lt-LT" sz="1400" b="1" dirty="0"/>
              <a:t>. </a:t>
            </a:r>
            <a:r>
              <a:rPr lang="lt-LT" sz="1400" b="1" dirty="0" err="1"/>
              <a:t>Budapest</a:t>
            </a:r>
            <a:r>
              <a:rPr lang="lt-LT" sz="1400" b="1" dirty="0"/>
              <a:t>: CEU </a:t>
            </a:r>
            <a:r>
              <a:rPr lang="lt-LT" sz="1400" b="1" dirty="0" err="1" smtClean="0"/>
              <a:t>Press</a:t>
            </a:r>
            <a:r>
              <a:rPr lang="lt-LT" sz="1400" b="1" dirty="0" smtClean="0"/>
              <a:t>. </a:t>
            </a:r>
            <a:r>
              <a:rPr lang="lt-LT" sz="1400" b="1" dirty="0" err="1" smtClean="0"/>
              <a:t>Fuzzy</a:t>
            </a:r>
            <a:r>
              <a:rPr lang="lt-LT" sz="1400" b="1" dirty="0" smtClean="0"/>
              <a:t> </a:t>
            </a:r>
            <a:r>
              <a:rPr lang="lt-LT" sz="1400" b="1" dirty="0" err="1" smtClean="0"/>
              <a:t>set</a:t>
            </a:r>
            <a:r>
              <a:rPr lang="lt-LT" sz="1400" b="1" smtClean="0"/>
              <a:t> data-base</a:t>
            </a:r>
            <a:endParaRPr lang="lt-LT" sz="14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827584" y="1219200"/>
            <a:ext cx="7859216" cy="4937760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47722-8D54-4C4A-B2C8-FD0A709583F0}" type="slidenum">
              <a:rPr lang="en-GB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896475" cy="513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27584" y="152400"/>
            <a:ext cx="7859216" cy="990600"/>
          </a:xfrm>
        </p:spPr>
        <p:txBody>
          <a:bodyPr/>
          <a:lstStyle/>
          <a:p>
            <a:pPr algn="ctr"/>
            <a:r>
              <a:rPr lang="lt-LT" dirty="0" err="1" smtClean="0"/>
              <a:t>Concluding</a:t>
            </a:r>
            <a:r>
              <a:rPr lang="lt-LT" dirty="0" smtClean="0"/>
              <a:t> </a:t>
            </a:r>
            <a:r>
              <a:rPr lang="lt-LT" dirty="0" err="1" smtClean="0"/>
              <a:t>Observations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71600" y="1219200"/>
            <a:ext cx="7715200" cy="493776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/>
              <a:t>When crisp sets are compared with fuzzy-sets it turns out that they </a:t>
            </a:r>
            <a:r>
              <a:rPr lang="en-US" sz="1600" dirty="0" smtClean="0"/>
              <a:t>share</a:t>
            </a:r>
            <a:r>
              <a:rPr lang="lt-LT" sz="1600" dirty="0" smtClean="0"/>
              <a:t> </a:t>
            </a:r>
            <a:r>
              <a:rPr lang="en-US" sz="1600" dirty="0" smtClean="0"/>
              <a:t>many </a:t>
            </a:r>
            <a:r>
              <a:rPr lang="en-US" sz="1600" dirty="0"/>
              <a:t>qualities since both are able to capture complexity, examine </a:t>
            </a:r>
            <a:r>
              <a:rPr lang="en-US" sz="1600" dirty="0" smtClean="0"/>
              <a:t>various</a:t>
            </a:r>
            <a:r>
              <a:rPr lang="lt-LT" sz="1600" dirty="0" smtClean="0"/>
              <a:t> </a:t>
            </a:r>
            <a:r>
              <a:rPr lang="en-US" sz="1600" dirty="0" smtClean="0"/>
              <a:t>determinants </a:t>
            </a:r>
            <a:r>
              <a:rPr lang="en-US" sz="1600" dirty="0"/>
              <a:t>at the same time, enable </a:t>
            </a:r>
            <a:r>
              <a:rPr lang="en-US" sz="1600" dirty="0" err="1"/>
              <a:t>multicausal</a:t>
            </a:r>
            <a:r>
              <a:rPr lang="en-US" sz="1600" dirty="0"/>
              <a:t> explanation, allow one </a:t>
            </a:r>
            <a:r>
              <a:rPr lang="en-US" sz="1600" dirty="0" smtClean="0"/>
              <a:t>to</a:t>
            </a:r>
            <a:r>
              <a:rPr lang="lt-LT" sz="1600" dirty="0" smtClean="0"/>
              <a:t> </a:t>
            </a:r>
            <a:r>
              <a:rPr lang="en-US" sz="1600" dirty="0" smtClean="0"/>
              <a:t>study </a:t>
            </a:r>
            <a:r>
              <a:rPr lang="en-US" sz="1600" dirty="0"/>
              <a:t>diversity, identify constellations of causal conditions, etc</a:t>
            </a:r>
            <a:r>
              <a:rPr lang="en-US" sz="1600" dirty="0" smtClean="0"/>
              <a:t>.</a:t>
            </a:r>
            <a:r>
              <a:rPr lang="lt-LT" sz="1600" dirty="0" smtClean="0"/>
              <a:t>  </a:t>
            </a:r>
            <a:r>
              <a:rPr lang="en-US" sz="1600" dirty="0" smtClean="0"/>
              <a:t>The </a:t>
            </a:r>
            <a:r>
              <a:rPr lang="en-US" sz="1600" dirty="0"/>
              <a:t>main </a:t>
            </a:r>
            <a:r>
              <a:rPr lang="en-US" sz="1600" dirty="0" smtClean="0"/>
              <a:t>drawback</a:t>
            </a:r>
            <a:r>
              <a:rPr lang="lt-LT" sz="1600" dirty="0" smtClean="0"/>
              <a:t> </a:t>
            </a:r>
            <a:r>
              <a:rPr lang="en-US" sz="1600" dirty="0" smtClean="0"/>
              <a:t>of </a:t>
            </a:r>
            <a:r>
              <a:rPr lang="en-US" sz="1600" dirty="0"/>
              <a:t>crisp sets is the loss of information which leads to a less reliable, </a:t>
            </a:r>
            <a:r>
              <a:rPr lang="en-US" sz="1600" dirty="0" smtClean="0"/>
              <a:t>but</a:t>
            </a:r>
            <a:r>
              <a:rPr lang="lt-LT" sz="1600" dirty="0" smtClean="0"/>
              <a:t> </a:t>
            </a:r>
            <a:r>
              <a:rPr lang="en-US" sz="1600" dirty="0" smtClean="0"/>
              <a:t>not </a:t>
            </a:r>
            <a:r>
              <a:rPr lang="en-US" sz="1600" dirty="0"/>
              <a:t>necessarily </a:t>
            </a:r>
            <a:r>
              <a:rPr lang="lt-LT" sz="1600" dirty="0" err="1" smtClean="0"/>
              <a:t>more</a:t>
            </a:r>
            <a:r>
              <a:rPr lang="en-US" sz="1600" dirty="0" smtClean="0"/>
              <a:t> </a:t>
            </a:r>
            <a:r>
              <a:rPr lang="en-US" sz="1600" dirty="0"/>
              <a:t>parsimonious, </a:t>
            </a:r>
            <a:r>
              <a:rPr lang="en-US" sz="1600" dirty="0" smtClean="0"/>
              <a:t>outcome</a:t>
            </a:r>
            <a:r>
              <a:rPr lang="lt-LT" sz="1600" dirty="0" smtClean="0"/>
              <a:t> </a:t>
            </a:r>
            <a:r>
              <a:rPr lang="lt-LT" sz="1600" dirty="0" err="1" smtClean="0"/>
              <a:t>if</a:t>
            </a:r>
            <a:r>
              <a:rPr lang="lt-LT" sz="1600" dirty="0" smtClean="0"/>
              <a:t> </a:t>
            </a:r>
            <a:r>
              <a:rPr lang="lt-LT" sz="1600" dirty="0" err="1" smtClean="0"/>
              <a:t>compared</a:t>
            </a:r>
            <a:r>
              <a:rPr lang="lt-LT" sz="1600" dirty="0" smtClean="0"/>
              <a:t> </a:t>
            </a:r>
            <a:r>
              <a:rPr lang="lt-LT" sz="1600" dirty="0" err="1" smtClean="0"/>
              <a:t>with</a:t>
            </a:r>
            <a:r>
              <a:rPr lang="lt-LT" sz="1600" dirty="0" smtClean="0"/>
              <a:t> </a:t>
            </a:r>
            <a:r>
              <a:rPr lang="lt-LT" sz="1600" dirty="0" err="1" smtClean="0"/>
              <a:t>fuzzy</a:t>
            </a:r>
            <a:r>
              <a:rPr lang="lt-LT" sz="1600" dirty="0" smtClean="0"/>
              <a:t> </a:t>
            </a:r>
            <a:r>
              <a:rPr lang="lt-LT" sz="1600" dirty="0" err="1" smtClean="0"/>
              <a:t>sets</a:t>
            </a:r>
            <a:r>
              <a:rPr lang="lt-LT" sz="1600" dirty="0" smtClean="0"/>
              <a:t>.</a:t>
            </a:r>
          </a:p>
          <a:p>
            <a:pPr marL="0" indent="0" algn="just">
              <a:buNone/>
            </a:pPr>
            <a:endParaRPr lang="lt-LT" sz="1600" dirty="0" smtClean="0"/>
          </a:p>
          <a:p>
            <a:pPr marL="0" indent="0" algn="just">
              <a:buNone/>
            </a:pPr>
            <a:r>
              <a:rPr lang="lt-LT" sz="1600" dirty="0" err="1" smtClean="0"/>
              <a:t>Like</a:t>
            </a:r>
            <a:r>
              <a:rPr lang="lt-LT" sz="1600" dirty="0" smtClean="0"/>
              <a:t> </a:t>
            </a:r>
            <a:r>
              <a:rPr lang="lt-LT" sz="1600" dirty="0" err="1" smtClean="0"/>
              <a:t>crisp</a:t>
            </a:r>
            <a:r>
              <a:rPr lang="lt-LT" sz="1600" dirty="0" smtClean="0"/>
              <a:t> </a:t>
            </a:r>
            <a:r>
              <a:rPr lang="lt-LT" sz="1600" dirty="0" err="1" smtClean="0"/>
              <a:t>sets</a:t>
            </a:r>
            <a:r>
              <a:rPr lang="lt-LT" sz="1600" dirty="0" smtClean="0"/>
              <a:t>, </a:t>
            </a:r>
            <a:r>
              <a:rPr lang="en-US" sz="1600" dirty="0" smtClean="0"/>
              <a:t>fuzzy-sets </a:t>
            </a:r>
            <a:r>
              <a:rPr lang="en-US" sz="1600" dirty="0"/>
              <a:t>also overlap with qualitative analysis in the sense </a:t>
            </a:r>
            <a:r>
              <a:rPr lang="en-US" sz="1600" dirty="0" smtClean="0"/>
              <a:t>that</a:t>
            </a:r>
            <a:r>
              <a:rPr lang="lt-LT" sz="1600" dirty="0" smtClean="0"/>
              <a:t> </a:t>
            </a:r>
            <a:r>
              <a:rPr lang="en-US" sz="1600" dirty="0" smtClean="0"/>
              <a:t>both </a:t>
            </a:r>
            <a:r>
              <a:rPr lang="en-US" sz="1600" dirty="0"/>
              <a:t>have an eye for peculiarities of individual cases, especially those that </a:t>
            </a:r>
            <a:r>
              <a:rPr lang="en-US" sz="1600" dirty="0" smtClean="0"/>
              <a:t>are</a:t>
            </a:r>
            <a:r>
              <a:rPr lang="lt-LT" sz="1600" dirty="0" smtClean="0"/>
              <a:t> </a:t>
            </a:r>
            <a:r>
              <a:rPr lang="en-US" sz="1600" dirty="0" smtClean="0"/>
              <a:t>not </a:t>
            </a:r>
            <a:r>
              <a:rPr lang="en-US" sz="1600" dirty="0"/>
              <a:t>consistent with the hypothesized causal effect.</a:t>
            </a:r>
            <a:endParaRPr lang="lt-LT" sz="16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47722-8D54-4C4A-B2C8-FD0A709583F0}" type="slidenum">
              <a:rPr lang="en-GB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ntraštė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538586"/>
          </a:xfrm>
        </p:spPr>
        <p:txBody>
          <a:bodyPr/>
          <a:lstStyle/>
          <a:p>
            <a:r>
              <a:rPr lang="lt-LT" sz="1800" b="1" dirty="0" err="1" smtClean="0"/>
              <a:t>Sources</a:t>
            </a:r>
            <a:r>
              <a:rPr lang="lt-LT" sz="1800" b="1" dirty="0" smtClean="0"/>
              <a:t>: </a:t>
            </a:r>
            <a:r>
              <a:rPr lang="lt-LT" sz="1800" dirty="0" smtClean="0"/>
              <a:t>Zenonas Norkus; Vaidas Morkevičius „Kokybinė lyginamoji analizė [</a:t>
            </a:r>
            <a:r>
              <a:rPr lang="lt-LT" sz="1800" dirty="0" err="1" smtClean="0"/>
              <a:t>Qualitative</a:t>
            </a:r>
            <a:r>
              <a:rPr lang="lt-LT" sz="1800" dirty="0" smtClean="0"/>
              <a:t> </a:t>
            </a:r>
            <a:r>
              <a:rPr lang="lt-LT" sz="1800" dirty="0" err="1" smtClean="0"/>
              <a:t>Comparative</a:t>
            </a:r>
            <a:r>
              <a:rPr lang="lt-LT" sz="1800" dirty="0" smtClean="0"/>
              <a:t> </a:t>
            </a:r>
            <a:r>
              <a:rPr lang="lt-LT" sz="1800" dirty="0" err="1" smtClean="0"/>
              <a:t>Analysis</a:t>
            </a:r>
            <a:r>
              <a:rPr lang="lt-LT" sz="1800" dirty="0" smtClean="0"/>
              <a:t>]“ (Kaunas, </a:t>
            </a:r>
            <a:r>
              <a:rPr lang="lt-LT" sz="1800" dirty="0" err="1" smtClean="0"/>
              <a:t>LiDA</a:t>
            </a:r>
            <a:r>
              <a:rPr lang="lt-LT" sz="1800" dirty="0" smtClean="0"/>
              <a:t>, 2011. ISBN: 978-9955-884-44-6).</a:t>
            </a:r>
            <a:br>
              <a:rPr lang="lt-LT" sz="1800" dirty="0" smtClean="0"/>
            </a:br>
            <a:r>
              <a:rPr lang="en-US" sz="1200" dirty="0" smtClean="0">
                <a:hlinkClick r:id="rId2"/>
              </a:rPr>
              <a:t>http://www.fsf.vu.lt/index.php?option=com_content&amp;task=view&amp;id=772&amp;Itemid=1154&amp;Itemid=1154</a:t>
            </a:r>
            <a:r>
              <a:rPr lang="lt-LT" sz="1200" dirty="0" smtClean="0"/>
              <a:t>  </a:t>
            </a:r>
            <a:br>
              <a:rPr lang="lt-LT" sz="1200" dirty="0" smtClean="0"/>
            </a:br>
            <a:r>
              <a:rPr lang="lt-LT" sz="1200" dirty="0" smtClean="0">
                <a:hlinkClick r:id="rId3"/>
              </a:rPr>
              <a:t>http://www.vaidasmo.lt/KLA/index.html</a:t>
            </a:r>
            <a:r>
              <a:rPr lang="lt-LT" sz="1200" dirty="0" smtClean="0"/>
              <a:t>  </a:t>
            </a:r>
            <a:br>
              <a:rPr lang="lt-LT" sz="1200" dirty="0" smtClean="0"/>
            </a:br>
            <a:r>
              <a:rPr lang="lt-LT" sz="1200" dirty="0" smtClean="0"/>
              <a:t> </a:t>
            </a:r>
            <a:r>
              <a:rPr lang="lt-LT" sz="1200" dirty="0" smtClean="0">
                <a:hlinkClick r:id="rId4"/>
              </a:rPr>
              <a:t>http://www.lidata.eu/en/files/eng/training/textbooks/QCA_ad.pdf</a:t>
            </a:r>
            <a:r>
              <a:rPr lang="lt-LT" sz="1200" dirty="0" smtClean="0"/>
              <a:t>        </a:t>
            </a:r>
          </a:p>
        </p:txBody>
      </p:sp>
      <p:sp>
        <p:nvSpPr>
          <p:cNvPr id="13315" name="Skaidrės numerio vietos rezervavimo ženklas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924A9E3-ADD3-4CBE-8B67-3C46D729BDB5}" type="slidenum">
              <a:rPr lang="en-GB" smtClean="0"/>
              <a:pPr/>
              <a:t>2</a:t>
            </a:fld>
            <a:endParaRPr lang="it-IT" smtClean="0"/>
          </a:p>
        </p:txBody>
      </p:sp>
      <p:pic>
        <p:nvPicPr>
          <p:cNvPr id="13316" name="Turinio vietos rezervavimo ženklas 10" descr="Ekrano nukirtimas"/>
          <p:cNvPicPr>
            <a:picLocks noGrp="1" noChangeAspect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116013" y="1916113"/>
            <a:ext cx="7394575" cy="4814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59216" cy="792088"/>
          </a:xfrm>
        </p:spPr>
        <p:txBody>
          <a:bodyPr/>
          <a:lstStyle/>
          <a:p>
            <a:pPr algn="ctr"/>
            <a:r>
              <a:rPr lang="lt-LT" sz="2400" b="1" dirty="0" err="1" smtClean="0"/>
              <a:t>How</a:t>
            </a:r>
            <a:r>
              <a:rPr lang="lt-LT" sz="2400" b="1" dirty="0" smtClean="0"/>
              <a:t> to (</a:t>
            </a:r>
            <a:r>
              <a:rPr lang="lt-LT" sz="2400" b="1" dirty="0" err="1" smtClean="0"/>
              <a:t>self)train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in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fs</a:t>
            </a:r>
            <a:r>
              <a:rPr lang="lt-LT" sz="2400" b="1" dirty="0"/>
              <a:t>/</a:t>
            </a:r>
            <a:r>
              <a:rPr lang="lt-LT" sz="2400" b="1" dirty="0" smtClean="0"/>
              <a:t>QCA</a:t>
            </a:r>
            <a:endParaRPr lang="lt-LT" sz="24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827584" y="836712"/>
            <a:ext cx="8316416" cy="5904656"/>
          </a:xfrm>
        </p:spPr>
        <p:txBody>
          <a:bodyPr/>
          <a:lstStyle/>
          <a:p>
            <a:pPr algn="just"/>
            <a:r>
              <a:rPr lang="lt-LT" sz="1200" dirty="0" smtClean="0"/>
              <a:t>1. </a:t>
            </a:r>
            <a:r>
              <a:rPr lang="lt-LT" sz="1200" dirty="0" err="1" smtClean="0"/>
              <a:t>Using</a:t>
            </a:r>
            <a:r>
              <a:rPr lang="lt-LT" sz="1200" dirty="0" smtClean="0"/>
              <a:t> </a:t>
            </a:r>
            <a:r>
              <a:rPr lang="lt-LT" sz="1200" dirty="0" err="1" smtClean="0"/>
              <a:t>function</a:t>
            </a:r>
            <a:r>
              <a:rPr lang="lt-LT" sz="1200" dirty="0" smtClean="0"/>
              <a:t> </a:t>
            </a:r>
            <a:r>
              <a:rPr lang="lt-LT" sz="1200" i="1" dirty="0" err="1" smtClean="0"/>
              <a:t>Graphs</a:t>
            </a:r>
            <a:r>
              <a:rPr lang="lt-LT" sz="1200" i="1" dirty="0" smtClean="0"/>
              <a:t> →</a:t>
            </a:r>
            <a:r>
              <a:rPr lang="lt-LT" sz="1200" i="1" dirty="0" err="1" smtClean="0"/>
              <a:t>Fuzzy→XY</a:t>
            </a:r>
            <a:r>
              <a:rPr lang="lt-LT" sz="1200" i="1" dirty="0"/>
              <a:t> </a:t>
            </a:r>
            <a:r>
              <a:rPr lang="lt-LT" sz="1200" i="1" dirty="0" smtClean="0"/>
              <a:t>Plot </a:t>
            </a:r>
            <a:r>
              <a:rPr lang="lt-LT" sz="1200" dirty="0" err="1" smtClean="0"/>
              <a:t>investigate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relations</a:t>
            </a:r>
            <a:r>
              <a:rPr lang="lt-LT" sz="1200" dirty="0" smtClean="0"/>
              <a:t> of </a:t>
            </a:r>
            <a:r>
              <a:rPr lang="lt-LT" sz="1200" dirty="0" err="1" smtClean="0"/>
              <a:t>sufficiency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necessity</a:t>
            </a:r>
            <a:r>
              <a:rPr lang="lt-LT" sz="1200" dirty="0" smtClean="0"/>
              <a:t> of </a:t>
            </a:r>
            <a:r>
              <a:rPr lang="lt-LT" sz="1200" dirty="0" err="1" smtClean="0"/>
              <a:t>all</a:t>
            </a:r>
            <a:r>
              <a:rPr lang="lt-LT" sz="1200" dirty="0" smtClean="0"/>
              <a:t> </a:t>
            </a:r>
            <a:r>
              <a:rPr lang="lt-LT" sz="1200" dirty="0" err="1" smtClean="0"/>
              <a:t>antecedent</a:t>
            </a:r>
            <a:r>
              <a:rPr lang="lt-LT" sz="1200" dirty="0" smtClean="0"/>
              <a:t> </a:t>
            </a:r>
            <a:r>
              <a:rPr lang="lt-LT" sz="1200" dirty="0" err="1" smtClean="0"/>
              <a:t>conditions</a:t>
            </a:r>
            <a:r>
              <a:rPr lang="lt-LT" sz="1200" dirty="0" smtClean="0"/>
              <a:t> (</a:t>
            </a:r>
            <a:r>
              <a:rPr lang="lt-LT" sz="1200" dirty="0" err="1" smtClean="0"/>
              <a:t>positive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negative</a:t>
            </a:r>
            <a:r>
              <a:rPr lang="lt-LT" sz="1200" dirty="0" smtClean="0"/>
              <a:t>) to </a:t>
            </a:r>
            <a:r>
              <a:rPr lang="lt-LT" sz="1200" dirty="0" err="1" smtClean="0"/>
              <a:t>negative</a:t>
            </a:r>
            <a:r>
              <a:rPr lang="lt-LT" sz="1200" dirty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positive</a:t>
            </a:r>
            <a:r>
              <a:rPr lang="lt-LT" sz="1200" dirty="0" smtClean="0"/>
              <a:t> </a:t>
            </a:r>
            <a:r>
              <a:rPr lang="lt-LT" sz="1200" dirty="0" err="1" smtClean="0"/>
              <a:t>outcomes</a:t>
            </a:r>
            <a:r>
              <a:rPr lang="lt-LT" sz="1200" dirty="0" smtClean="0"/>
              <a:t>.  </a:t>
            </a:r>
            <a:r>
              <a:rPr lang="lt-LT" sz="1200" dirty="0" err="1" smtClean="0"/>
              <a:t>Look</a:t>
            </a:r>
            <a:r>
              <a:rPr lang="lt-LT" sz="1200" dirty="0" smtClean="0"/>
              <a:t> </a:t>
            </a:r>
            <a:r>
              <a:rPr lang="lt-LT" sz="1200" dirty="0" err="1" smtClean="0"/>
              <a:t>for</a:t>
            </a:r>
            <a:r>
              <a:rPr lang="lt-LT" sz="1200" dirty="0" smtClean="0"/>
              <a:t> </a:t>
            </a:r>
            <a:r>
              <a:rPr lang="lt-LT" sz="1200" dirty="0" err="1" smtClean="0"/>
              <a:t>highly</a:t>
            </a:r>
            <a:r>
              <a:rPr lang="lt-LT" sz="1200" dirty="0" smtClean="0"/>
              <a:t> </a:t>
            </a:r>
            <a:r>
              <a:rPr lang="lt-LT" sz="1200" dirty="0" err="1" smtClean="0"/>
              <a:t>consistent</a:t>
            </a:r>
            <a:r>
              <a:rPr lang="lt-LT" sz="1200" dirty="0" smtClean="0"/>
              <a:t> (</a:t>
            </a:r>
            <a:r>
              <a:rPr lang="lt-LT" sz="1200" dirty="0" err="1" smtClean="0"/>
              <a:t>consistency</a:t>
            </a:r>
            <a:r>
              <a:rPr lang="lt-LT" sz="1200" dirty="0" smtClean="0"/>
              <a:t> 0.95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more</a:t>
            </a:r>
            <a:r>
              <a:rPr lang="lt-LT" sz="1200" dirty="0" smtClean="0"/>
              <a:t>)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non-trivial</a:t>
            </a:r>
            <a:r>
              <a:rPr lang="lt-LT" sz="1200" dirty="0" smtClean="0"/>
              <a:t> (</a:t>
            </a:r>
            <a:r>
              <a:rPr lang="lt-LT" sz="1200" dirty="0" err="1" smtClean="0"/>
              <a:t>coverage</a:t>
            </a:r>
            <a:r>
              <a:rPr lang="lt-LT" sz="1200" dirty="0" smtClean="0"/>
              <a:t> 0.7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more</a:t>
            </a:r>
            <a:r>
              <a:rPr lang="lt-LT" sz="1200" dirty="0" smtClean="0"/>
              <a:t>) </a:t>
            </a:r>
            <a:r>
              <a:rPr lang="lt-LT" sz="1200" dirty="0" err="1" smtClean="0"/>
              <a:t>necessary</a:t>
            </a:r>
            <a:r>
              <a:rPr lang="lt-LT" sz="1200" dirty="0" smtClean="0"/>
              <a:t> </a:t>
            </a:r>
            <a:r>
              <a:rPr lang="lt-LT" sz="1200" dirty="0" err="1" smtClean="0"/>
              <a:t>conditions</a:t>
            </a:r>
            <a:r>
              <a:rPr lang="lt-LT" sz="1200" dirty="0" smtClean="0"/>
              <a:t>. </a:t>
            </a:r>
          </a:p>
          <a:p>
            <a:r>
              <a:rPr lang="lt-LT" sz="1200" dirty="0" smtClean="0"/>
              <a:t>2.  (</a:t>
            </a:r>
            <a:r>
              <a:rPr lang="lt-LT" sz="1200" dirty="0" err="1" smtClean="0"/>
              <a:t>Optional</a:t>
            </a:r>
            <a:r>
              <a:rPr lang="lt-LT" sz="1200" dirty="0" smtClean="0"/>
              <a:t>) </a:t>
            </a:r>
            <a:r>
              <a:rPr lang="lt-LT" sz="1200" dirty="0" err="1" smtClean="0"/>
              <a:t>repeat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investigation</a:t>
            </a:r>
            <a:r>
              <a:rPr lang="lt-LT" sz="1200" dirty="0" smtClean="0"/>
              <a:t> </a:t>
            </a:r>
            <a:r>
              <a:rPr lang="lt-LT" sz="1200" dirty="0" err="1" smtClean="0"/>
              <a:t>of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necessity</a:t>
            </a:r>
            <a:r>
              <a:rPr lang="lt-LT" sz="1200" dirty="0" smtClean="0"/>
              <a:t> </a:t>
            </a:r>
            <a:r>
              <a:rPr lang="lt-LT" sz="1200" dirty="0" err="1" smtClean="0"/>
              <a:t>conditions</a:t>
            </a:r>
            <a:r>
              <a:rPr lang="lt-LT" sz="1200" dirty="0" smtClean="0"/>
              <a:t> </a:t>
            </a:r>
            <a:r>
              <a:rPr lang="lt-LT" sz="1200" dirty="0" err="1" smtClean="0"/>
              <a:t>using</a:t>
            </a:r>
            <a:r>
              <a:rPr lang="lt-LT" sz="1200" dirty="0" smtClean="0"/>
              <a:t> </a:t>
            </a:r>
            <a:r>
              <a:rPr lang="lt-LT" sz="1200" i="1" dirty="0" err="1" smtClean="0"/>
              <a:t>Analyze</a:t>
            </a:r>
            <a:r>
              <a:rPr lang="lt-LT" sz="1200" i="1" dirty="0" smtClean="0"/>
              <a:t> →</a:t>
            </a:r>
            <a:r>
              <a:rPr lang="lt-LT" sz="1200" i="1" dirty="0" err="1" smtClean="0"/>
              <a:t>Necessary</a:t>
            </a:r>
            <a:r>
              <a:rPr lang="lt-LT" sz="1200" i="1" dirty="0" smtClean="0"/>
              <a:t> </a:t>
            </a:r>
            <a:r>
              <a:rPr lang="lt-LT" sz="1200" i="1" dirty="0" err="1" smtClean="0"/>
              <a:t>Conditions</a:t>
            </a:r>
            <a:endParaRPr lang="lt-LT" sz="1200" i="1" dirty="0" smtClean="0"/>
          </a:p>
          <a:p>
            <a:pPr algn="just"/>
            <a:r>
              <a:rPr lang="lt-LT" sz="1200" dirty="0" smtClean="0"/>
              <a:t>3.  </a:t>
            </a:r>
            <a:r>
              <a:rPr lang="lt-LT" sz="1200" dirty="0" err="1" smtClean="0"/>
              <a:t>Finding</a:t>
            </a:r>
            <a:r>
              <a:rPr lang="lt-LT" sz="1200" dirty="0" smtClean="0"/>
              <a:t> </a:t>
            </a:r>
            <a:r>
              <a:rPr lang="lt-LT" sz="1200" dirty="0" err="1" smtClean="0"/>
              <a:t>few</a:t>
            </a:r>
            <a:r>
              <a:rPr lang="lt-LT" sz="1200" dirty="0" smtClean="0"/>
              <a:t> </a:t>
            </a:r>
            <a:r>
              <a:rPr lang="lt-LT" sz="1200" dirty="0" err="1" smtClean="0"/>
              <a:t>consistency</a:t>
            </a:r>
            <a:r>
              <a:rPr lang="lt-LT" sz="1200" dirty="0" smtClean="0"/>
              <a:t>, </a:t>
            </a:r>
            <a:r>
              <a:rPr lang="lt-LT" sz="1200" dirty="0" err="1" smtClean="0"/>
              <a:t>repeat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analysis</a:t>
            </a:r>
            <a:r>
              <a:rPr lang="lt-LT" sz="1200" dirty="0" smtClean="0"/>
              <a:t> </a:t>
            </a:r>
            <a:r>
              <a:rPr lang="lt-LT" sz="1200" dirty="0" err="1" smtClean="0"/>
              <a:t>using</a:t>
            </a:r>
            <a:r>
              <a:rPr lang="lt-LT" sz="1200" dirty="0" smtClean="0"/>
              <a:t> </a:t>
            </a:r>
            <a:r>
              <a:rPr lang="lt-LT" sz="1200" dirty="0" err="1" smtClean="0"/>
              <a:t>lenient</a:t>
            </a:r>
            <a:r>
              <a:rPr lang="lt-LT" sz="1200" dirty="0" smtClean="0"/>
              <a:t> </a:t>
            </a:r>
            <a:r>
              <a:rPr lang="lt-LT" sz="1200" dirty="0" err="1" smtClean="0"/>
              <a:t>definitions</a:t>
            </a:r>
            <a:r>
              <a:rPr lang="lt-LT" sz="1200" dirty="0" smtClean="0"/>
              <a:t> </a:t>
            </a:r>
            <a:r>
              <a:rPr lang="lt-LT" sz="1200" dirty="0" err="1" smtClean="0"/>
              <a:t>of</a:t>
            </a:r>
            <a:r>
              <a:rPr lang="lt-LT" sz="1200" dirty="0" smtClean="0"/>
              <a:t> </a:t>
            </a:r>
            <a:r>
              <a:rPr lang="en-US" sz="1200" dirty="0" smtClean="0"/>
              <a:t>of </a:t>
            </a:r>
            <a:r>
              <a:rPr lang="en-US" sz="1200" dirty="0"/>
              <a:t>sufficiency</a:t>
            </a:r>
            <a:r>
              <a:rPr lang="en-US" sz="1200" dirty="0" smtClean="0"/>
              <a:t>:</a:t>
            </a:r>
            <a:r>
              <a:rPr lang="lt-LT" sz="1200" dirty="0" smtClean="0"/>
              <a:t> „</a:t>
            </a:r>
            <a:r>
              <a:rPr lang="en-US" sz="1200" i="1" dirty="0" smtClean="0"/>
              <a:t>Xi </a:t>
            </a:r>
            <a:r>
              <a:rPr lang="en-US" sz="1200" i="1" dirty="0"/>
              <a:t>(</a:t>
            </a:r>
            <a:r>
              <a:rPr lang="en-US" sz="1200" i="1" dirty="0" smtClean="0"/>
              <a:t>nearly</a:t>
            </a:r>
            <a:r>
              <a:rPr lang="lt-LT" sz="1200" i="1" dirty="0" smtClean="0"/>
              <a:t>, </a:t>
            </a:r>
            <a:r>
              <a:rPr lang="lt-LT" sz="1200" i="1" dirty="0" err="1" smtClean="0"/>
              <a:t>almost</a:t>
            </a:r>
            <a:r>
              <a:rPr lang="lt-LT" sz="1200" i="1" dirty="0" smtClean="0"/>
              <a:t>, </a:t>
            </a:r>
            <a:r>
              <a:rPr lang="lt-LT" sz="1200" i="1" dirty="0" err="1" smtClean="0"/>
              <a:t>quasi</a:t>
            </a:r>
            <a:r>
              <a:rPr lang="en-US" sz="1200" i="1" dirty="0" smtClean="0"/>
              <a:t>) </a:t>
            </a:r>
            <a:r>
              <a:rPr lang="en-US" sz="1200" i="1" dirty="0"/>
              <a:t>sufficient condition of  Yi, if  membership scores of cases in Xi are smaller than their membership score in Yi : Xi – 0.1 ≤ </a:t>
            </a:r>
            <a:r>
              <a:rPr lang="en-US" sz="1200" i="1" dirty="0" smtClean="0"/>
              <a:t>Yi</a:t>
            </a:r>
            <a:r>
              <a:rPr lang="lt-LT" sz="1200" dirty="0" smtClean="0"/>
              <a:t>“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necessity</a:t>
            </a:r>
            <a:r>
              <a:rPr lang="lt-LT" sz="1200" dirty="0" smtClean="0"/>
              <a:t> „</a:t>
            </a:r>
            <a:r>
              <a:rPr lang="en-US" sz="1200" i="1" dirty="0" smtClean="0"/>
              <a:t>Xi </a:t>
            </a:r>
            <a:r>
              <a:rPr lang="en-US" sz="1200" i="1" dirty="0"/>
              <a:t>is (</a:t>
            </a:r>
            <a:r>
              <a:rPr lang="en-US" sz="1200" i="1" dirty="0" smtClean="0"/>
              <a:t>nearly</a:t>
            </a:r>
            <a:r>
              <a:rPr lang="lt-LT" sz="1200" i="1" dirty="0" smtClean="0"/>
              <a:t>,</a:t>
            </a:r>
            <a:r>
              <a:rPr lang="lt-LT" sz="1200" i="1" dirty="0" err="1" smtClean="0"/>
              <a:t>almost</a:t>
            </a:r>
            <a:r>
              <a:rPr lang="lt-LT" sz="1200" i="1" dirty="0" smtClean="0"/>
              <a:t>, </a:t>
            </a:r>
            <a:r>
              <a:rPr lang="lt-LT" sz="1200" i="1" dirty="0" err="1" smtClean="0"/>
              <a:t>quasi</a:t>
            </a:r>
            <a:r>
              <a:rPr lang="en-US" sz="1200" i="1" dirty="0" smtClean="0"/>
              <a:t>) </a:t>
            </a:r>
            <a:r>
              <a:rPr lang="en-US" sz="1200" i="1" dirty="0"/>
              <a:t>necessary condition of  Yi, if membership scores of cases in Xi is larger than their membership score in Yi : Xi +0.1 ≥ </a:t>
            </a:r>
            <a:r>
              <a:rPr lang="en-US" sz="1200" i="1" dirty="0" smtClean="0"/>
              <a:t>Yi</a:t>
            </a:r>
            <a:r>
              <a:rPr lang="lt-LT" sz="1200" dirty="0" smtClean="0"/>
              <a:t>“</a:t>
            </a:r>
            <a:r>
              <a:rPr lang="en-US" sz="1200" dirty="0" smtClean="0"/>
              <a:t>. </a:t>
            </a:r>
            <a:r>
              <a:rPr lang="lt-LT" sz="1200" dirty="0" err="1" smtClean="0"/>
              <a:t>For</a:t>
            </a:r>
            <a:r>
              <a:rPr lang="lt-LT" sz="1200" dirty="0" smtClean="0"/>
              <a:t> </a:t>
            </a:r>
            <a:r>
              <a:rPr lang="lt-LT" sz="1200" dirty="0" err="1" smtClean="0"/>
              <a:t>this</a:t>
            </a:r>
            <a:r>
              <a:rPr lang="lt-LT" sz="1200" dirty="0" smtClean="0"/>
              <a:t> </a:t>
            </a:r>
            <a:r>
              <a:rPr lang="lt-LT" sz="1200" dirty="0" err="1" smtClean="0"/>
              <a:t>goal</a:t>
            </a:r>
            <a:r>
              <a:rPr lang="lt-LT" sz="1200" dirty="0" smtClean="0"/>
              <a:t>, </a:t>
            </a:r>
            <a:r>
              <a:rPr lang="lt-LT" sz="1200" dirty="0" err="1" smtClean="0"/>
              <a:t>using</a:t>
            </a:r>
            <a:r>
              <a:rPr lang="lt-LT" sz="1200" dirty="0" smtClean="0"/>
              <a:t> </a:t>
            </a:r>
            <a:r>
              <a:rPr lang="lt-LT" sz="1200" i="1" dirty="0" err="1" smtClean="0"/>
              <a:t>Variables→Compute</a:t>
            </a:r>
            <a:r>
              <a:rPr lang="lt-LT" sz="1200" i="1" dirty="0" smtClean="0"/>
              <a:t>, </a:t>
            </a:r>
            <a:r>
              <a:rPr lang="lt-LT" sz="1200" dirty="0" err="1" smtClean="0"/>
              <a:t>construct</a:t>
            </a:r>
            <a:r>
              <a:rPr lang="lt-LT" sz="1200" dirty="0" smtClean="0"/>
              <a:t> </a:t>
            </a:r>
            <a:r>
              <a:rPr lang="lt-LT" sz="1200" dirty="0" err="1" smtClean="0"/>
              <a:t>new</a:t>
            </a:r>
            <a:r>
              <a:rPr lang="lt-LT" sz="1200" dirty="0" smtClean="0"/>
              <a:t> </a:t>
            </a:r>
            <a:r>
              <a:rPr lang="lt-LT" sz="1200" dirty="0" err="1" smtClean="0"/>
              <a:t>variables</a:t>
            </a:r>
            <a:r>
              <a:rPr lang="lt-LT" sz="1200" dirty="0" smtClean="0"/>
              <a:t>.  </a:t>
            </a:r>
            <a:r>
              <a:rPr lang="lt-LT" sz="1200" dirty="0" err="1" smtClean="0"/>
              <a:t>Did</a:t>
            </a:r>
            <a:r>
              <a:rPr lang="lt-LT" sz="1200" dirty="0" smtClean="0"/>
              <a:t> </a:t>
            </a:r>
            <a:r>
              <a:rPr lang="lt-LT" sz="1200" dirty="0" err="1" smtClean="0"/>
              <a:t>this</a:t>
            </a:r>
            <a:r>
              <a:rPr lang="lt-LT" sz="1200" dirty="0" smtClean="0"/>
              <a:t> </a:t>
            </a:r>
            <a:r>
              <a:rPr lang="lt-LT" sz="1200" dirty="0" err="1" smtClean="0"/>
              <a:t>operation</a:t>
            </a:r>
            <a:r>
              <a:rPr lang="lt-LT" sz="1200" dirty="0" smtClean="0"/>
              <a:t> </a:t>
            </a:r>
            <a:r>
              <a:rPr lang="lt-LT" sz="1200" dirty="0" err="1" smtClean="0"/>
              <a:t>helped</a:t>
            </a:r>
            <a:r>
              <a:rPr lang="lt-LT" sz="1200" dirty="0" smtClean="0"/>
              <a:t> to </a:t>
            </a:r>
            <a:r>
              <a:rPr lang="lt-LT" sz="1200" dirty="0" err="1" smtClean="0"/>
              <a:t>solve</a:t>
            </a:r>
            <a:r>
              <a:rPr lang="lt-LT" sz="1200" dirty="0" smtClean="0"/>
              <a:t> </a:t>
            </a:r>
            <a:r>
              <a:rPr lang="lt-LT" sz="1200" dirty="0" err="1" smtClean="0"/>
              <a:t>inconsistency</a:t>
            </a:r>
            <a:r>
              <a:rPr lang="lt-LT" sz="1200" dirty="0" smtClean="0"/>
              <a:t> </a:t>
            </a:r>
            <a:r>
              <a:rPr lang="lt-LT" sz="1200" dirty="0" err="1" smtClean="0"/>
              <a:t>problems</a:t>
            </a:r>
            <a:r>
              <a:rPr lang="lt-LT" sz="1200" dirty="0" smtClean="0"/>
              <a:t>? </a:t>
            </a:r>
          </a:p>
          <a:p>
            <a:pPr algn="just"/>
            <a:r>
              <a:rPr lang="lt-LT" sz="1200" dirty="0" smtClean="0"/>
              <a:t>4.  </a:t>
            </a:r>
            <a:r>
              <a:rPr lang="lt-LT" sz="1200" dirty="0" err="1" smtClean="0"/>
              <a:t>Make</a:t>
            </a:r>
            <a:r>
              <a:rPr lang="lt-LT" sz="1200" dirty="0" smtClean="0"/>
              <a:t> </a:t>
            </a:r>
            <a:r>
              <a:rPr lang="lt-LT" sz="1200" dirty="0" err="1" smtClean="0"/>
              <a:t>notice</a:t>
            </a:r>
            <a:r>
              <a:rPr lang="lt-LT" sz="1200" dirty="0" smtClean="0"/>
              <a:t> </a:t>
            </a:r>
            <a:r>
              <a:rPr lang="lt-LT" sz="1200" dirty="0" err="1" smtClean="0"/>
              <a:t>of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highly</a:t>
            </a:r>
            <a:r>
              <a:rPr lang="lt-LT" sz="1200" dirty="0" smtClean="0"/>
              <a:t> </a:t>
            </a:r>
            <a:r>
              <a:rPr lang="lt-LT" sz="1200" dirty="0" err="1" smtClean="0"/>
              <a:t>consistent</a:t>
            </a:r>
            <a:r>
              <a:rPr lang="lt-LT" sz="1200" dirty="0" smtClean="0"/>
              <a:t> </a:t>
            </a:r>
            <a:r>
              <a:rPr lang="lt-LT" sz="1200" dirty="0" err="1" smtClean="0"/>
              <a:t>necessary</a:t>
            </a:r>
            <a:r>
              <a:rPr lang="lt-LT" sz="1200" dirty="0" smtClean="0"/>
              <a:t> </a:t>
            </a:r>
            <a:r>
              <a:rPr lang="lt-LT" sz="1200" dirty="0" err="1" smtClean="0"/>
              <a:t>conditions</a:t>
            </a:r>
            <a:r>
              <a:rPr lang="lt-LT" sz="1200" dirty="0" smtClean="0"/>
              <a:t> to </a:t>
            </a:r>
            <a:r>
              <a:rPr lang="lt-LT" sz="1200" dirty="0" err="1" smtClean="0"/>
              <a:t>include</a:t>
            </a:r>
            <a:r>
              <a:rPr lang="lt-LT" sz="1200" dirty="0" smtClean="0"/>
              <a:t> </a:t>
            </a:r>
            <a:r>
              <a:rPr lang="lt-LT" sz="1200" dirty="0" err="1" smtClean="0"/>
              <a:t>them</a:t>
            </a:r>
            <a:r>
              <a:rPr lang="lt-LT" sz="1200" dirty="0" smtClean="0"/>
              <a:t> </a:t>
            </a:r>
            <a:r>
              <a:rPr lang="lt-LT" sz="1200" dirty="0" err="1" smtClean="0"/>
              <a:t>later</a:t>
            </a:r>
            <a:r>
              <a:rPr lang="lt-LT" sz="1200" dirty="0" smtClean="0"/>
              <a:t> </a:t>
            </a:r>
            <a:r>
              <a:rPr lang="lt-LT" sz="1200" dirty="0" err="1" smtClean="0"/>
              <a:t>into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„</a:t>
            </a:r>
            <a:r>
              <a:rPr lang="lt-LT" sz="1200" dirty="0" err="1" smtClean="0"/>
              <a:t>Intermediate</a:t>
            </a:r>
            <a:r>
              <a:rPr lang="lt-LT" sz="1200" dirty="0" smtClean="0"/>
              <a:t> </a:t>
            </a:r>
            <a:r>
              <a:rPr lang="lt-LT" sz="1200" dirty="0" err="1" smtClean="0"/>
              <a:t>solution</a:t>
            </a:r>
            <a:r>
              <a:rPr lang="lt-LT" sz="1200" dirty="0" smtClean="0"/>
              <a:t>“. </a:t>
            </a:r>
          </a:p>
          <a:p>
            <a:pPr algn="just"/>
            <a:r>
              <a:rPr lang="lt-LT" sz="1200" dirty="0" smtClean="0"/>
              <a:t>5. </a:t>
            </a:r>
            <a:r>
              <a:rPr lang="lt-LT" sz="1200" dirty="0" err="1" smtClean="0"/>
              <a:t>Construct</a:t>
            </a:r>
            <a:r>
              <a:rPr lang="lt-LT" sz="1200" dirty="0" smtClean="0"/>
              <a:t> </a:t>
            </a:r>
            <a:r>
              <a:rPr lang="lt-LT" sz="1200" dirty="0" err="1" smtClean="0"/>
              <a:t>configuration</a:t>
            </a:r>
            <a:r>
              <a:rPr lang="lt-LT" sz="1200" dirty="0" smtClean="0"/>
              <a:t> </a:t>
            </a:r>
            <a:r>
              <a:rPr lang="lt-LT" sz="1200" dirty="0" err="1" smtClean="0"/>
              <a:t>table</a:t>
            </a:r>
            <a:r>
              <a:rPr lang="lt-LT" sz="1200" dirty="0" smtClean="0"/>
              <a:t>, </a:t>
            </a:r>
            <a:r>
              <a:rPr lang="lt-LT" sz="1200" dirty="0" err="1" smtClean="0"/>
              <a:t>investigate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distribution</a:t>
            </a:r>
            <a:r>
              <a:rPr lang="lt-LT" sz="1200" dirty="0" smtClean="0"/>
              <a:t> </a:t>
            </a:r>
            <a:r>
              <a:rPr lang="lt-LT" sz="1200" dirty="0" err="1" smtClean="0"/>
              <a:t>of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inconsistencies</a:t>
            </a:r>
            <a:r>
              <a:rPr lang="lt-LT" sz="1200" dirty="0" smtClean="0"/>
              <a:t> </a:t>
            </a:r>
            <a:r>
              <a:rPr lang="lt-LT" sz="1200" dirty="0" err="1" smtClean="0"/>
              <a:t>across</a:t>
            </a:r>
            <a:r>
              <a:rPr lang="lt-LT" sz="1200" dirty="0" smtClean="0"/>
              <a:t> </a:t>
            </a:r>
            <a:r>
              <a:rPr lang="lt-LT" sz="1200" dirty="0" err="1" smtClean="0"/>
              <a:t>configurations</a:t>
            </a:r>
            <a:r>
              <a:rPr lang="lt-LT" sz="1200" dirty="0" smtClean="0"/>
              <a:t> (</a:t>
            </a:r>
            <a:r>
              <a:rPr lang="lt-LT" sz="1200" dirty="0" err="1" smtClean="0"/>
              <a:t>raws</a:t>
            </a:r>
            <a:r>
              <a:rPr lang="lt-LT" sz="1200" dirty="0" smtClean="0"/>
              <a:t>)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select</a:t>
            </a:r>
            <a:r>
              <a:rPr lang="lt-LT" sz="1200" dirty="0" smtClean="0"/>
              <a:t> </a:t>
            </a:r>
            <a:r>
              <a:rPr lang="lt-LT" sz="1200" dirty="0" err="1" smtClean="0"/>
              <a:t>optimal</a:t>
            </a:r>
            <a:r>
              <a:rPr lang="lt-LT" sz="1200" dirty="0" smtClean="0"/>
              <a:t> </a:t>
            </a:r>
            <a:r>
              <a:rPr lang="lt-LT" sz="1200" dirty="0" err="1" smtClean="0"/>
              <a:t>consistency</a:t>
            </a:r>
            <a:r>
              <a:rPr lang="lt-LT" sz="1200" dirty="0" smtClean="0"/>
              <a:t> </a:t>
            </a:r>
            <a:r>
              <a:rPr lang="lt-LT" sz="1200" dirty="0" err="1" smtClean="0"/>
              <a:t>threshold</a:t>
            </a:r>
            <a:r>
              <a:rPr lang="lt-LT" sz="1200" dirty="0" smtClean="0"/>
              <a:t>. </a:t>
            </a:r>
            <a:r>
              <a:rPr lang="lt-LT" sz="1200" dirty="0"/>
              <a:t> </a:t>
            </a:r>
            <a:r>
              <a:rPr lang="lt-LT" sz="1200" dirty="0" err="1" smtClean="0"/>
              <a:t>Setting</a:t>
            </a:r>
            <a:r>
              <a:rPr lang="lt-LT" sz="1200" dirty="0" smtClean="0"/>
              <a:t> it </a:t>
            </a:r>
            <a:r>
              <a:rPr lang="lt-LT" sz="1200" dirty="0" err="1" smtClean="0"/>
              <a:t>too</a:t>
            </a:r>
            <a:r>
              <a:rPr lang="lt-LT" sz="1200" dirty="0" smtClean="0"/>
              <a:t> </a:t>
            </a:r>
            <a:r>
              <a:rPr lang="lt-LT" sz="1200" dirty="0" err="1" smtClean="0"/>
              <a:t>high</a:t>
            </a:r>
            <a:r>
              <a:rPr lang="lt-LT" sz="1200" dirty="0" smtClean="0"/>
              <a:t>, </a:t>
            </a:r>
            <a:r>
              <a:rPr lang="lt-LT" sz="1200" dirty="0" err="1" smtClean="0"/>
              <a:t>you</a:t>
            </a:r>
            <a:r>
              <a:rPr lang="lt-LT" sz="1200" dirty="0" smtClean="0"/>
              <a:t> risk to </a:t>
            </a:r>
            <a:r>
              <a:rPr lang="lt-LT" sz="1200" dirty="0" err="1" smtClean="0"/>
              <a:t>remain</a:t>
            </a:r>
            <a:r>
              <a:rPr lang="lt-LT" sz="1200" dirty="0" smtClean="0"/>
              <a:t> </a:t>
            </a:r>
            <a:r>
              <a:rPr lang="lt-LT" sz="1200" dirty="0" err="1" smtClean="0"/>
              <a:t>with</a:t>
            </a:r>
            <a:r>
              <a:rPr lang="lt-LT" sz="1200" dirty="0" smtClean="0"/>
              <a:t> </a:t>
            </a:r>
            <a:r>
              <a:rPr lang="lt-LT" sz="1200" dirty="0" err="1" smtClean="0"/>
              <a:t>table</a:t>
            </a:r>
            <a:r>
              <a:rPr lang="lt-LT" sz="1200" dirty="0" smtClean="0"/>
              <a:t> </a:t>
            </a:r>
            <a:r>
              <a:rPr lang="lt-LT" sz="1200" dirty="0" err="1" smtClean="0"/>
              <a:t>without</a:t>
            </a:r>
            <a:r>
              <a:rPr lang="lt-LT" sz="1200" dirty="0" smtClean="0"/>
              <a:t> </a:t>
            </a:r>
            <a:r>
              <a:rPr lang="lt-LT" sz="1200" dirty="0" err="1" smtClean="0"/>
              <a:t>positive</a:t>
            </a:r>
            <a:r>
              <a:rPr lang="lt-LT" sz="1200" dirty="0" smtClean="0"/>
              <a:t> </a:t>
            </a:r>
            <a:r>
              <a:rPr lang="lt-LT" sz="1200" dirty="0" err="1" smtClean="0"/>
              <a:t>outcomes</a:t>
            </a:r>
            <a:r>
              <a:rPr lang="lt-LT" sz="1200" dirty="0" smtClean="0"/>
              <a:t>.  </a:t>
            </a:r>
            <a:r>
              <a:rPr lang="lt-LT" sz="1200" dirty="0" err="1" smtClean="0"/>
              <a:t>Selection</a:t>
            </a:r>
            <a:r>
              <a:rPr lang="lt-LT" sz="1200" dirty="0" smtClean="0"/>
              <a:t> </a:t>
            </a:r>
            <a:r>
              <a:rPr lang="lt-LT" sz="1200" dirty="0" err="1" smtClean="0"/>
              <a:t>of</a:t>
            </a:r>
            <a:r>
              <a:rPr lang="lt-LT" sz="1200" dirty="0" smtClean="0"/>
              <a:t> </a:t>
            </a:r>
            <a:r>
              <a:rPr lang="lt-LT" sz="1200" dirty="0" err="1" smtClean="0"/>
              <a:t>thresholds</a:t>
            </a:r>
            <a:r>
              <a:rPr lang="lt-LT" sz="1200" dirty="0" smtClean="0"/>
              <a:t> </a:t>
            </a:r>
            <a:r>
              <a:rPr lang="lt-LT" sz="1200" dirty="0" err="1" smtClean="0"/>
              <a:t>below</a:t>
            </a:r>
            <a:r>
              <a:rPr lang="lt-LT" sz="1200" dirty="0" smtClean="0"/>
              <a:t> 0.75 </a:t>
            </a:r>
            <a:r>
              <a:rPr lang="lt-LT" sz="1200" dirty="0" err="1" smtClean="0"/>
              <a:t>should</a:t>
            </a:r>
            <a:r>
              <a:rPr lang="lt-LT" sz="1200" dirty="0" smtClean="0"/>
              <a:t> be </a:t>
            </a:r>
            <a:r>
              <a:rPr lang="lt-LT" sz="1200" dirty="0" err="1" smtClean="0"/>
              <a:t>substantiated</a:t>
            </a:r>
            <a:r>
              <a:rPr lang="lt-LT" sz="1200" dirty="0" smtClean="0"/>
              <a:t> </a:t>
            </a:r>
            <a:r>
              <a:rPr lang="lt-LT" sz="1200" dirty="0" err="1" smtClean="0"/>
              <a:t>by</a:t>
            </a:r>
            <a:r>
              <a:rPr lang="lt-LT" sz="1200" dirty="0" smtClean="0"/>
              <a:t> </a:t>
            </a:r>
            <a:r>
              <a:rPr lang="lt-LT" sz="1200" dirty="0" err="1" smtClean="0"/>
              <a:t>some</a:t>
            </a:r>
            <a:r>
              <a:rPr lang="lt-LT" sz="1200" dirty="0" smtClean="0"/>
              <a:t> </a:t>
            </a:r>
            <a:r>
              <a:rPr lang="lt-LT" sz="1200" dirty="0" err="1" smtClean="0"/>
              <a:t>arguments</a:t>
            </a:r>
            <a:r>
              <a:rPr lang="lt-LT" sz="1200" dirty="0" smtClean="0"/>
              <a:t>. </a:t>
            </a:r>
          </a:p>
          <a:p>
            <a:pPr algn="just"/>
            <a:r>
              <a:rPr lang="lt-LT" sz="1200" dirty="0" smtClean="0"/>
              <a:t>6.Perform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Boolean</a:t>
            </a:r>
            <a:r>
              <a:rPr lang="lt-LT" sz="1200" dirty="0" smtClean="0"/>
              <a:t> </a:t>
            </a:r>
            <a:r>
              <a:rPr lang="lt-LT" sz="1200" dirty="0" err="1" smtClean="0"/>
              <a:t>minimization</a:t>
            </a:r>
            <a:r>
              <a:rPr lang="lt-LT" sz="1200" dirty="0" smtClean="0"/>
              <a:t> </a:t>
            </a:r>
            <a:r>
              <a:rPr lang="lt-LT" sz="1200" dirty="0" err="1" smtClean="0"/>
              <a:t>for</a:t>
            </a:r>
            <a:r>
              <a:rPr lang="lt-LT" sz="1200" dirty="0" smtClean="0"/>
              <a:t> </a:t>
            </a:r>
            <a:r>
              <a:rPr lang="lt-LT" sz="1200" dirty="0" err="1" smtClean="0"/>
              <a:t>positive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negative</a:t>
            </a:r>
            <a:r>
              <a:rPr lang="lt-LT" sz="1200" dirty="0" smtClean="0"/>
              <a:t> </a:t>
            </a:r>
            <a:r>
              <a:rPr lang="lt-LT" sz="1200" dirty="0" err="1" smtClean="0"/>
              <a:t>outcomes</a:t>
            </a:r>
            <a:r>
              <a:rPr lang="lt-LT" sz="1200" dirty="0" smtClean="0"/>
              <a:t> </a:t>
            </a:r>
            <a:r>
              <a:rPr lang="lt-LT" sz="1200" dirty="0" err="1" smtClean="0"/>
              <a:t>with</a:t>
            </a:r>
            <a:r>
              <a:rPr lang="lt-LT" sz="1200" dirty="0" smtClean="0"/>
              <a:t> </a:t>
            </a:r>
            <a:r>
              <a:rPr lang="lt-LT" sz="1200" dirty="0" err="1" smtClean="0"/>
              <a:t>only</a:t>
            </a:r>
            <a:r>
              <a:rPr lang="lt-LT" sz="1200" dirty="0" smtClean="0"/>
              <a:t> </a:t>
            </a:r>
            <a:r>
              <a:rPr lang="lt-LT" sz="1200" dirty="0" err="1" smtClean="0"/>
              <a:t>observed</a:t>
            </a:r>
            <a:r>
              <a:rPr lang="lt-LT" sz="1200" dirty="0" smtClean="0"/>
              <a:t> </a:t>
            </a:r>
            <a:r>
              <a:rPr lang="lt-LT" sz="1200" dirty="0" err="1" smtClean="0"/>
              <a:t>cases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including</a:t>
            </a:r>
            <a:r>
              <a:rPr lang="lt-LT" sz="1200" dirty="0" smtClean="0"/>
              <a:t>  merely </a:t>
            </a:r>
            <a:r>
              <a:rPr lang="lt-LT" sz="1200" dirty="0" err="1" smtClean="0"/>
              <a:t>conceptually</a:t>
            </a:r>
            <a:r>
              <a:rPr lang="lt-LT" sz="1200" dirty="0" smtClean="0"/>
              <a:t> </a:t>
            </a:r>
            <a:r>
              <a:rPr lang="lt-LT" sz="1200" dirty="0" err="1" smtClean="0"/>
              <a:t>possible</a:t>
            </a:r>
            <a:r>
              <a:rPr lang="lt-LT" sz="1200" dirty="0" smtClean="0"/>
              <a:t> </a:t>
            </a:r>
            <a:r>
              <a:rPr lang="lt-LT" sz="1200" dirty="0" err="1" smtClean="0"/>
              <a:t>ones</a:t>
            </a:r>
            <a:r>
              <a:rPr lang="lt-LT" sz="1200" dirty="0" smtClean="0"/>
              <a:t>.  </a:t>
            </a:r>
            <a:r>
              <a:rPr lang="lt-LT" sz="1200" dirty="0" err="1" smtClean="0"/>
              <a:t>If</a:t>
            </a:r>
            <a:r>
              <a:rPr lang="lt-LT" sz="1200" dirty="0" smtClean="0"/>
              <a:t> </a:t>
            </a:r>
            <a:r>
              <a:rPr lang="lt-LT" sz="1200" dirty="0" err="1" smtClean="0"/>
              <a:t>there</a:t>
            </a:r>
            <a:r>
              <a:rPr lang="lt-LT" sz="1200" dirty="0" smtClean="0"/>
              <a:t> </a:t>
            </a:r>
            <a:r>
              <a:rPr lang="lt-LT" sz="1200" dirty="0" err="1" smtClean="0"/>
              <a:t>were</a:t>
            </a:r>
            <a:r>
              <a:rPr lang="lt-LT" sz="1200" dirty="0" smtClean="0"/>
              <a:t> </a:t>
            </a:r>
            <a:r>
              <a:rPr lang="lt-LT" sz="1200" dirty="0" err="1" smtClean="0"/>
              <a:t>highly</a:t>
            </a:r>
            <a:r>
              <a:rPr lang="lt-LT" sz="1200" dirty="0" smtClean="0"/>
              <a:t> </a:t>
            </a:r>
            <a:r>
              <a:rPr lang="lt-LT" sz="1200" dirty="0" err="1" smtClean="0"/>
              <a:t>consistent</a:t>
            </a:r>
            <a:r>
              <a:rPr lang="lt-LT" sz="1200" dirty="0" smtClean="0"/>
              <a:t> </a:t>
            </a:r>
            <a:r>
              <a:rPr lang="lt-LT" sz="1200" dirty="0" err="1" smtClean="0"/>
              <a:t>necessary</a:t>
            </a:r>
            <a:r>
              <a:rPr lang="lt-LT" sz="1200" dirty="0" smtClean="0"/>
              <a:t> </a:t>
            </a:r>
            <a:r>
              <a:rPr lang="lt-LT" sz="1200" dirty="0" err="1" smtClean="0"/>
              <a:t>conditions</a:t>
            </a:r>
            <a:r>
              <a:rPr lang="lt-LT" sz="1200" dirty="0" smtClean="0"/>
              <a:t>,  </a:t>
            </a:r>
            <a:r>
              <a:rPr lang="lt-LT" sz="1200" dirty="0" err="1" smtClean="0"/>
              <a:t>use</a:t>
            </a:r>
            <a:r>
              <a:rPr lang="lt-LT" sz="1200" dirty="0" smtClean="0"/>
              <a:t> </a:t>
            </a:r>
            <a:r>
              <a:rPr lang="lt-LT" sz="1200" dirty="0" err="1" smtClean="0"/>
              <a:t>them</a:t>
            </a:r>
            <a:r>
              <a:rPr lang="lt-LT" sz="1200" dirty="0" smtClean="0"/>
              <a:t> to </a:t>
            </a:r>
            <a:r>
              <a:rPr lang="lt-LT" sz="1200" dirty="0" err="1" smtClean="0"/>
              <a:t>search</a:t>
            </a:r>
            <a:r>
              <a:rPr lang="lt-LT" sz="1200" dirty="0" smtClean="0"/>
              <a:t> </a:t>
            </a:r>
            <a:r>
              <a:rPr lang="lt-LT" sz="1200" dirty="0" err="1" smtClean="0"/>
              <a:t>for</a:t>
            </a:r>
            <a:r>
              <a:rPr lang="lt-LT" sz="1200" dirty="0" smtClean="0"/>
              <a:t> </a:t>
            </a:r>
            <a:r>
              <a:rPr lang="lt-LT" sz="1200" dirty="0" err="1" smtClean="0"/>
              <a:t>intermediate</a:t>
            </a:r>
            <a:r>
              <a:rPr lang="lt-LT" sz="1200" dirty="0" smtClean="0"/>
              <a:t> </a:t>
            </a:r>
            <a:r>
              <a:rPr lang="lt-LT" sz="1200" dirty="0" err="1" smtClean="0"/>
              <a:t>solution</a:t>
            </a:r>
            <a:r>
              <a:rPr lang="lt-LT" sz="1200" dirty="0" smtClean="0"/>
              <a:t>.  </a:t>
            </a:r>
            <a:r>
              <a:rPr lang="lt-LT" sz="1200" dirty="0" err="1" smtClean="0"/>
              <a:t>Notice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comment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consistency</a:t>
            </a:r>
            <a:r>
              <a:rPr lang="lt-LT" sz="1200" dirty="0" smtClean="0"/>
              <a:t>, </a:t>
            </a:r>
            <a:r>
              <a:rPr lang="lt-LT" sz="1200" dirty="0" err="1" smtClean="0"/>
              <a:t>raw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unique</a:t>
            </a:r>
            <a:r>
              <a:rPr lang="lt-LT" sz="1200" dirty="0" smtClean="0"/>
              <a:t> </a:t>
            </a:r>
            <a:r>
              <a:rPr lang="lt-LT" sz="1200" dirty="0" err="1" smtClean="0"/>
              <a:t>coverage</a:t>
            </a:r>
            <a:r>
              <a:rPr lang="lt-LT" sz="1200" dirty="0" smtClean="0"/>
              <a:t> </a:t>
            </a:r>
            <a:r>
              <a:rPr lang="lt-LT" sz="1200" dirty="0" err="1" smtClean="0"/>
              <a:t>numbers</a:t>
            </a:r>
            <a:r>
              <a:rPr lang="lt-LT" sz="1200" dirty="0" smtClean="0"/>
              <a:t>.</a:t>
            </a:r>
          </a:p>
          <a:p>
            <a:pPr algn="just"/>
            <a:r>
              <a:rPr lang="lt-LT" sz="1200" dirty="0" smtClean="0"/>
              <a:t>7.Using </a:t>
            </a:r>
            <a:r>
              <a:rPr lang="lt-LT" sz="1200" dirty="0" err="1" smtClean="0"/>
              <a:t>functions</a:t>
            </a:r>
            <a:r>
              <a:rPr lang="lt-LT" sz="1200" dirty="0" smtClean="0"/>
              <a:t> </a:t>
            </a:r>
            <a:r>
              <a:rPr lang="lt-LT" sz="1200" i="1" dirty="0" err="1" smtClean="0"/>
              <a:t>fuzzyand(x</a:t>
            </a:r>
            <a:r>
              <a:rPr lang="lt-LT" sz="1200" i="1" dirty="0" smtClean="0"/>
              <a:t>,...,), </a:t>
            </a:r>
            <a:r>
              <a:rPr lang="lt-LT" sz="1200" i="1" dirty="0" err="1" smtClean="0"/>
              <a:t>fuzzyor(x</a:t>
            </a:r>
            <a:r>
              <a:rPr lang="lt-LT" sz="1200" i="1" dirty="0" smtClean="0"/>
              <a:t>,...,) </a:t>
            </a:r>
            <a:r>
              <a:rPr lang="lt-LT" sz="1200" dirty="0" err="1" smtClean="0"/>
              <a:t>construct</a:t>
            </a:r>
            <a:r>
              <a:rPr lang="lt-LT" sz="1200" dirty="0" smtClean="0"/>
              <a:t> </a:t>
            </a:r>
            <a:r>
              <a:rPr lang="lt-LT" sz="1200" dirty="0" err="1" smtClean="0"/>
              <a:t>variables</a:t>
            </a:r>
            <a:r>
              <a:rPr lang="lt-LT" sz="1200" dirty="0" smtClean="0"/>
              <a:t> </a:t>
            </a:r>
            <a:r>
              <a:rPr lang="lt-LT" sz="1200" dirty="0" err="1" smtClean="0"/>
              <a:t>corresponding</a:t>
            </a:r>
            <a:r>
              <a:rPr lang="lt-LT" sz="1200" dirty="0" smtClean="0"/>
              <a:t> to </a:t>
            </a:r>
            <a:r>
              <a:rPr lang="lt-LT" sz="1200" dirty="0" err="1" smtClean="0"/>
              <a:t>subformula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formula</a:t>
            </a:r>
            <a:r>
              <a:rPr lang="lt-LT" sz="1200" dirty="0" smtClean="0"/>
              <a:t> </a:t>
            </a:r>
            <a:r>
              <a:rPr lang="lt-LT" sz="1200" dirty="0" err="1" smtClean="0"/>
              <a:t>for</a:t>
            </a:r>
            <a:r>
              <a:rPr lang="lt-LT" sz="1200" dirty="0" smtClean="0"/>
              <a:t> </a:t>
            </a:r>
            <a:r>
              <a:rPr lang="lt-LT" sz="1200" dirty="0" err="1" smtClean="0"/>
              <a:t>all</a:t>
            </a:r>
            <a:r>
              <a:rPr lang="lt-LT" sz="1200" dirty="0" smtClean="0"/>
              <a:t> 4 (6) </a:t>
            </a:r>
            <a:r>
              <a:rPr lang="lt-LT" sz="1200" dirty="0" err="1" smtClean="0"/>
              <a:t>solutions</a:t>
            </a:r>
            <a:r>
              <a:rPr lang="lt-LT" sz="1200" dirty="0" smtClean="0"/>
              <a:t>.  </a:t>
            </a:r>
            <a:r>
              <a:rPr lang="lt-LT" sz="1200" dirty="0" err="1" smtClean="0"/>
              <a:t>Using</a:t>
            </a:r>
            <a:r>
              <a:rPr lang="lt-LT" sz="1200" dirty="0" smtClean="0"/>
              <a:t> </a:t>
            </a:r>
            <a:r>
              <a:rPr lang="lt-LT" sz="1200" dirty="0" err="1"/>
              <a:t>function</a:t>
            </a:r>
            <a:r>
              <a:rPr lang="lt-LT" sz="1200" dirty="0"/>
              <a:t> </a:t>
            </a:r>
            <a:r>
              <a:rPr lang="lt-LT" sz="1200" i="1" dirty="0" err="1"/>
              <a:t>Graphs</a:t>
            </a:r>
            <a:r>
              <a:rPr lang="lt-LT" sz="1200" i="1" dirty="0"/>
              <a:t> →</a:t>
            </a:r>
            <a:r>
              <a:rPr lang="lt-LT" sz="1200" i="1" dirty="0" err="1"/>
              <a:t>Fuzzy→XY</a:t>
            </a:r>
            <a:r>
              <a:rPr lang="lt-LT" sz="1200" i="1" dirty="0"/>
              <a:t> Plot </a:t>
            </a:r>
            <a:r>
              <a:rPr lang="lt-LT" sz="1200" dirty="0" err="1" smtClean="0"/>
              <a:t>investigate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consistency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coverage</a:t>
            </a:r>
            <a:r>
              <a:rPr lang="lt-LT" sz="1200" dirty="0" smtClean="0"/>
              <a:t> </a:t>
            </a:r>
            <a:r>
              <a:rPr lang="lt-LT" sz="1200" dirty="0" err="1" smtClean="0"/>
              <a:t>of</a:t>
            </a:r>
            <a:r>
              <a:rPr lang="lt-LT" sz="1200" dirty="0" smtClean="0"/>
              <a:t> </a:t>
            </a:r>
            <a:r>
              <a:rPr lang="lt-LT" sz="1200" dirty="0" err="1" smtClean="0"/>
              <a:t>these</a:t>
            </a:r>
            <a:r>
              <a:rPr lang="lt-LT" sz="1200" dirty="0" smtClean="0"/>
              <a:t> </a:t>
            </a:r>
            <a:r>
              <a:rPr lang="lt-LT" sz="1200" dirty="0" err="1" smtClean="0"/>
              <a:t>formula</a:t>
            </a:r>
            <a:r>
              <a:rPr lang="lt-LT" sz="1200" dirty="0" smtClean="0"/>
              <a:t>.  </a:t>
            </a:r>
            <a:r>
              <a:rPr lang="lt-LT" sz="1200" dirty="0" err="1" smtClean="0"/>
              <a:t>Compare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observations</a:t>
            </a:r>
            <a:r>
              <a:rPr lang="lt-LT" sz="1200" dirty="0" smtClean="0"/>
              <a:t> </a:t>
            </a:r>
            <a:r>
              <a:rPr lang="lt-LT" sz="1200" dirty="0" err="1" smtClean="0"/>
              <a:t>with</a:t>
            </a:r>
            <a:r>
              <a:rPr lang="lt-LT" sz="1200" dirty="0" smtClean="0"/>
              <a:t> </a:t>
            </a:r>
            <a:r>
              <a:rPr lang="lt-LT" sz="1200" dirty="0" err="1" smtClean="0"/>
              <a:t>those</a:t>
            </a:r>
            <a:r>
              <a:rPr lang="lt-LT" sz="1200" dirty="0" smtClean="0"/>
              <a:t> </a:t>
            </a:r>
            <a:r>
              <a:rPr lang="lt-LT" sz="1200" dirty="0" err="1" smtClean="0"/>
              <a:t>in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output</a:t>
            </a:r>
            <a:r>
              <a:rPr lang="lt-LT" sz="1200" dirty="0" smtClean="0"/>
              <a:t>. </a:t>
            </a:r>
          </a:p>
          <a:p>
            <a:pPr algn="just"/>
            <a:r>
              <a:rPr lang="lt-LT" sz="1200" dirty="0" smtClean="0"/>
              <a:t>8.Using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detour</a:t>
            </a:r>
            <a:r>
              <a:rPr lang="lt-LT" sz="1200" dirty="0" smtClean="0"/>
              <a:t> via TOSMANA </a:t>
            </a:r>
            <a:r>
              <a:rPr lang="lt-LT" sz="1200" dirty="0" err="1" smtClean="0"/>
              <a:t>find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simplifying</a:t>
            </a:r>
            <a:r>
              <a:rPr lang="lt-LT" sz="1200" dirty="0" smtClean="0"/>
              <a:t> </a:t>
            </a:r>
            <a:r>
              <a:rPr lang="lt-LT" sz="1200" dirty="0" err="1" smtClean="0"/>
              <a:t>assumptions</a:t>
            </a:r>
            <a:r>
              <a:rPr lang="lt-LT" sz="1200" dirty="0" smtClean="0"/>
              <a:t> </a:t>
            </a:r>
            <a:r>
              <a:rPr lang="lt-LT" sz="1200" dirty="0" err="1" smtClean="0"/>
              <a:t>for</a:t>
            </a:r>
            <a:r>
              <a:rPr lang="lt-LT" sz="1200" dirty="0" smtClean="0"/>
              <a:t> </a:t>
            </a:r>
            <a:r>
              <a:rPr lang="lt-LT" sz="1200" dirty="0" err="1" smtClean="0"/>
              <a:t>positive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negative</a:t>
            </a:r>
            <a:r>
              <a:rPr lang="lt-LT" sz="1200" dirty="0" smtClean="0"/>
              <a:t> </a:t>
            </a:r>
            <a:r>
              <a:rPr lang="lt-LT" sz="1200" dirty="0" err="1" smtClean="0"/>
              <a:t>outcomes</a:t>
            </a:r>
            <a:r>
              <a:rPr lang="lt-LT" sz="1200" dirty="0" smtClean="0"/>
              <a:t>.  </a:t>
            </a:r>
            <a:r>
              <a:rPr lang="lt-LT" sz="1200" dirty="0" err="1" smtClean="0"/>
              <a:t>Check</a:t>
            </a:r>
            <a:r>
              <a:rPr lang="lt-LT" sz="1200" dirty="0" smtClean="0"/>
              <a:t> </a:t>
            </a:r>
            <a:r>
              <a:rPr lang="lt-LT" sz="1200" dirty="0" err="1" smtClean="0"/>
              <a:t>them</a:t>
            </a:r>
            <a:r>
              <a:rPr lang="lt-LT" sz="1200" dirty="0" smtClean="0"/>
              <a:t> </a:t>
            </a:r>
            <a:r>
              <a:rPr lang="lt-LT" sz="1200" dirty="0" err="1" smtClean="0"/>
              <a:t>for</a:t>
            </a:r>
            <a:r>
              <a:rPr lang="lt-LT" sz="1200" dirty="0" smtClean="0"/>
              <a:t> </a:t>
            </a:r>
            <a:r>
              <a:rPr lang="lt-LT" sz="1200" dirty="0" err="1" smtClean="0"/>
              <a:t>possible</a:t>
            </a:r>
            <a:r>
              <a:rPr lang="lt-LT" sz="1200" dirty="0" smtClean="0"/>
              <a:t> </a:t>
            </a:r>
            <a:r>
              <a:rPr lang="lt-LT" sz="1200" dirty="0" err="1" smtClean="0"/>
              <a:t>contradictions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assess</a:t>
            </a:r>
            <a:r>
              <a:rPr lang="lt-LT" sz="1200" dirty="0" smtClean="0"/>
              <a:t> </a:t>
            </a:r>
            <a:r>
              <a:rPr lang="lt-LT" sz="1200" dirty="0" err="1" smtClean="0"/>
              <a:t>their</a:t>
            </a:r>
            <a:r>
              <a:rPr lang="lt-LT" sz="1200" dirty="0" smtClean="0"/>
              <a:t> </a:t>
            </a:r>
            <a:r>
              <a:rPr lang="lt-LT" sz="1200" dirty="0" err="1" smtClean="0"/>
              <a:t>plausibility</a:t>
            </a:r>
            <a:r>
              <a:rPr lang="lt-LT" sz="1200" dirty="0" smtClean="0"/>
              <a:t>.  </a:t>
            </a:r>
          </a:p>
          <a:p>
            <a:pPr algn="just"/>
            <a:r>
              <a:rPr lang="lt-LT" sz="1200" dirty="0" smtClean="0"/>
              <a:t>9.Select </a:t>
            </a:r>
            <a:r>
              <a:rPr lang="lt-LT" sz="1200" dirty="0" err="1" smtClean="0"/>
              <a:t>different</a:t>
            </a:r>
            <a:r>
              <a:rPr lang="lt-LT" sz="1200" dirty="0" smtClean="0"/>
              <a:t> </a:t>
            </a:r>
            <a:r>
              <a:rPr lang="lt-LT" sz="1200" dirty="0" err="1" smtClean="0"/>
              <a:t>consistency</a:t>
            </a:r>
            <a:r>
              <a:rPr lang="lt-LT" sz="1200" dirty="0" smtClean="0"/>
              <a:t> </a:t>
            </a:r>
            <a:r>
              <a:rPr lang="lt-LT" sz="1200" dirty="0" err="1" smtClean="0"/>
              <a:t>thresholds</a:t>
            </a:r>
            <a:r>
              <a:rPr lang="lt-LT" sz="1200" dirty="0" smtClean="0"/>
              <a:t>, </a:t>
            </a:r>
            <a:r>
              <a:rPr lang="lt-LT" sz="1200" dirty="0" err="1" smtClean="0"/>
              <a:t>repeat</a:t>
            </a:r>
            <a:r>
              <a:rPr lang="lt-LT" sz="1200" dirty="0" smtClean="0"/>
              <a:t> </a:t>
            </a:r>
            <a:r>
              <a:rPr lang="lt-LT" sz="1200" dirty="0" err="1" smtClean="0"/>
              <a:t>minimization</a:t>
            </a:r>
            <a:r>
              <a:rPr lang="lt-LT" sz="1200" dirty="0" smtClean="0"/>
              <a:t>, </a:t>
            </a:r>
            <a:r>
              <a:rPr lang="lt-LT" sz="1200" dirty="0" err="1" smtClean="0"/>
              <a:t>compare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assess</a:t>
            </a:r>
            <a:r>
              <a:rPr lang="lt-LT" sz="1200" dirty="0"/>
              <a:t> </a:t>
            </a:r>
            <a:r>
              <a:rPr lang="lt-LT" sz="1200" dirty="0" smtClean="0"/>
              <a:t>(</a:t>
            </a:r>
            <a:r>
              <a:rPr lang="lt-LT" sz="1200" dirty="0" err="1" smtClean="0"/>
              <a:t>discuss</a:t>
            </a:r>
            <a:r>
              <a:rPr lang="lt-LT" sz="1200" dirty="0" smtClean="0"/>
              <a:t>)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differences</a:t>
            </a:r>
            <a:r>
              <a:rPr lang="lt-LT" sz="1200" dirty="0" smtClean="0"/>
              <a:t> </a:t>
            </a:r>
            <a:r>
              <a:rPr lang="lt-LT" sz="1200" dirty="0" err="1" smtClean="0"/>
              <a:t>in</a:t>
            </a:r>
            <a:r>
              <a:rPr lang="lt-LT" sz="1200" dirty="0" smtClean="0"/>
              <a:t> </a:t>
            </a:r>
            <a:r>
              <a:rPr lang="lt-LT" sz="1200" dirty="0" err="1" smtClean="0"/>
              <a:t>findings</a:t>
            </a:r>
            <a:r>
              <a:rPr lang="lt-LT" sz="1200" dirty="0" smtClean="0"/>
              <a:t>, </a:t>
            </a:r>
            <a:r>
              <a:rPr lang="lt-LT" sz="1200" dirty="0" err="1" smtClean="0"/>
              <a:t>especially</a:t>
            </a:r>
            <a:r>
              <a:rPr lang="lt-LT" sz="1200" dirty="0" smtClean="0"/>
              <a:t> </a:t>
            </a:r>
            <a:r>
              <a:rPr lang="lt-LT" sz="1200" dirty="0" err="1" smtClean="0"/>
              <a:t>in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solution</a:t>
            </a:r>
            <a:r>
              <a:rPr lang="lt-LT" sz="1200" dirty="0" smtClean="0"/>
              <a:t> </a:t>
            </a:r>
            <a:r>
              <a:rPr lang="lt-LT" sz="1200" dirty="0" err="1" smtClean="0"/>
              <a:t>consistency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coverage</a:t>
            </a:r>
            <a:r>
              <a:rPr lang="lt-LT" sz="1200" dirty="0" smtClean="0"/>
              <a:t> </a:t>
            </a:r>
            <a:r>
              <a:rPr lang="lt-LT" sz="1200" dirty="0" err="1" smtClean="0"/>
              <a:t>indicators</a:t>
            </a:r>
            <a:r>
              <a:rPr lang="lt-LT" sz="1200" dirty="0" smtClean="0"/>
              <a:t> </a:t>
            </a:r>
            <a:r>
              <a:rPr lang="lt-LT" sz="1200" dirty="0" err="1" smtClean="0"/>
              <a:t>under</a:t>
            </a:r>
            <a:r>
              <a:rPr lang="lt-LT" sz="1200" dirty="0" smtClean="0"/>
              <a:t> </a:t>
            </a:r>
            <a:r>
              <a:rPr lang="lt-LT" sz="1200" dirty="0" err="1" smtClean="0"/>
              <a:t>different</a:t>
            </a:r>
            <a:r>
              <a:rPr lang="lt-LT" sz="1200" dirty="0" smtClean="0"/>
              <a:t> </a:t>
            </a:r>
            <a:r>
              <a:rPr lang="lt-LT" sz="1200" dirty="0" err="1" smtClean="0"/>
              <a:t>configuration</a:t>
            </a:r>
            <a:r>
              <a:rPr lang="lt-LT" sz="1200" dirty="0" smtClean="0"/>
              <a:t> </a:t>
            </a:r>
            <a:r>
              <a:rPr lang="lt-LT" sz="1200" dirty="0" err="1" smtClean="0"/>
              <a:t>consistency</a:t>
            </a:r>
            <a:r>
              <a:rPr lang="lt-LT" sz="1200" dirty="0" smtClean="0"/>
              <a:t> </a:t>
            </a:r>
            <a:r>
              <a:rPr lang="lt-LT" sz="1200" dirty="0" err="1" smtClean="0"/>
              <a:t>thresholds</a:t>
            </a:r>
            <a:endParaRPr lang="lt-LT" sz="1200" dirty="0" smtClean="0"/>
          </a:p>
          <a:p>
            <a:pPr algn="just"/>
            <a:r>
              <a:rPr lang="lt-LT" sz="1200" dirty="0" smtClean="0"/>
              <a:t>10.Repeat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analysis</a:t>
            </a:r>
            <a:r>
              <a:rPr lang="lt-LT" sz="1200" dirty="0" smtClean="0"/>
              <a:t> </a:t>
            </a:r>
            <a:r>
              <a:rPr lang="lt-LT" sz="1200" dirty="0" err="1" smtClean="0"/>
              <a:t>using</a:t>
            </a:r>
            <a:r>
              <a:rPr lang="lt-LT" sz="1200" dirty="0" smtClean="0"/>
              <a:t> </a:t>
            </a:r>
            <a:r>
              <a:rPr lang="lt-LT" sz="1200" dirty="0" err="1" smtClean="0"/>
              <a:t>fs</a:t>
            </a:r>
            <a:r>
              <a:rPr lang="lt-LT" sz="1200" dirty="0" smtClean="0"/>
              <a:t> </a:t>
            </a:r>
            <a:r>
              <a:rPr lang="lt-LT" sz="1200" dirty="0" err="1" smtClean="0"/>
              <a:t>score</a:t>
            </a:r>
            <a:r>
              <a:rPr lang="lt-LT" sz="1200" dirty="0" smtClean="0"/>
              <a:t> </a:t>
            </a:r>
            <a:r>
              <a:rPr lang="lt-LT" sz="1200" dirty="0" err="1" smtClean="0"/>
              <a:t>adjusted</a:t>
            </a:r>
            <a:r>
              <a:rPr lang="lt-LT" sz="1200" dirty="0" smtClean="0"/>
              <a:t> </a:t>
            </a:r>
            <a:r>
              <a:rPr lang="lt-LT" sz="1200" dirty="0" err="1" smtClean="0"/>
              <a:t>for</a:t>
            </a:r>
            <a:r>
              <a:rPr lang="lt-LT" sz="1200" dirty="0" smtClean="0"/>
              <a:t> </a:t>
            </a:r>
            <a:r>
              <a:rPr lang="lt-LT" sz="1200" dirty="0" err="1" smtClean="0"/>
              <a:t>imprecise</a:t>
            </a:r>
            <a:r>
              <a:rPr lang="lt-LT" sz="1200" dirty="0" smtClean="0"/>
              <a:t> </a:t>
            </a:r>
            <a:r>
              <a:rPr lang="lt-LT" sz="1200" dirty="0" err="1" smtClean="0"/>
              <a:t>measurement</a:t>
            </a:r>
            <a:r>
              <a:rPr lang="lt-LT" sz="1200" dirty="0" smtClean="0"/>
              <a:t> (</a:t>
            </a:r>
            <a:r>
              <a:rPr lang="lt-LT" sz="1200" dirty="0" err="1" smtClean="0"/>
              <a:t>for</a:t>
            </a:r>
            <a:r>
              <a:rPr lang="lt-LT" sz="1200" dirty="0" smtClean="0"/>
              <a:t> </a:t>
            </a:r>
            <a:r>
              <a:rPr lang="lt-LT" sz="1200" dirty="0" err="1" smtClean="0"/>
              <a:t>sufficciency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necessity</a:t>
            </a:r>
            <a:r>
              <a:rPr lang="lt-LT" sz="1200" dirty="0" smtClean="0"/>
              <a:t> </a:t>
            </a:r>
            <a:r>
              <a:rPr lang="lt-LT" sz="1200" dirty="0" err="1" smtClean="0"/>
              <a:t>conditions</a:t>
            </a:r>
            <a:r>
              <a:rPr lang="lt-LT" sz="1200" dirty="0" smtClean="0"/>
              <a:t>)</a:t>
            </a:r>
          </a:p>
          <a:p>
            <a:pPr algn="just"/>
            <a:r>
              <a:rPr lang="lt-LT" sz="1200" dirty="0" smtClean="0"/>
              <a:t>11.(Optional) </a:t>
            </a:r>
            <a:r>
              <a:rPr lang="lt-LT" sz="1200" dirty="0" err="1" smtClean="0"/>
              <a:t>Supplement</a:t>
            </a:r>
            <a:r>
              <a:rPr lang="lt-LT" sz="1200" dirty="0" smtClean="0"/>
              <a:t> data </a:t>
            </a:r>
            <a:r>
              <a:rPr lang="lt-LT" sz="1200" dirty="0" err="1" smtClean="0"/>
              <a:t>set</a:t>
            </a:r>
            <a:r>
              <a:rPr lang="lt-LT" sz="1200" dirty="0" smtClean="0"/>
              <a:t> </a:t>
            </a:r>
            <a:r>
              <a:rPr lang="lt-LT" sz="1200" dirty="0" err="1" smtClean="0"/>
              <a:t>with</a:t>
            </a:r>
            <a:r>
              <a:rPr lang="lt-LT" sz="1200" dirty="0" smtClean="0"/>
              <a:t> </a:t>
            </a:r>
            <a:r>
              <a:rPr lang="lt-LT" sz="1200" dirty="0" err="1" smtClean="0"/>
              <a:t>new</a:t>
            </a:r>
            <a:r>
              <a:rPr lang="lt-LT" sz="1200" dirty="0" smtClean="0"/>
              <a:t> </a:t>
            </a:r>
            <a:r>
              <a:rPr lang="lt-LT" sz="1200" dirty="0" err="1" smtClean="0"/>
              <a:t>cases</a:t>
            </a:r>
            <a:r>
              <a:rPr lang="lt-LT" sz="1200" dirty="0" smtClean="0"/>
              <a:t> (</a:t>
            </a:r>
            <a:r>
              <a:rPr lang="lt-LT" sz="1200" dirty="0" err="1" smtClean="0"/>
              <a:t>your</a:t>
            </a:r>
            <a:r>
              <a:rPr lang="lt-LT" sz="1200" dirty="0" smtClean="0"/>
              <a:t> </a:t>
            </a:r>
            <a:r>
              <a:rPr lang="lt-LT" sz="1200" dirty="0" err="1" smtClean="0"/>
              <a:t>country</a:t>
            </a:r>
            <a:r>
              <a:rPr lang="en-US" sz="1200" dirty="0" smtClean="0"/>
              <a:t>!) and repeat analysis</a:t>
            </a:r>
            <a:endParaRPr lang="lt-LT" sz="1200" dirty="0" smtClean="0"/>
          </a:p>
          <a:p>
            <a:pPr algn="just"/>
            <a:endParaRPr lang="lt-LT" sz="1400" dirty="0" smtClean="0"/>
          </a:p>
          <a:p>
            <a:pPr algn="just"/>
            <a:endParaRPr lang="en-US" sz="1400" dirty="0"/>
          </a:p>
          <a:p>
            <a:endParaRPr lang="en-US" sz="2000" dirty="0"/>
          </a:p>
          <a:p>
            <a:endParaRPr lang="lt-LT" sz="2000" dirty="0" smtClean="0"/>
          </a:p>
          <a:p>
            <a:endParaRPr lang="lt-LT" sz="2000" i="1" dirty="0" smtClean="0"/>
          </a:p>
          <a:p>
            <a:endParaRPr lang="lt-LT" sz="2000" dirty="0"/>
          </a:p>
          <a:p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15200" cy="990600"/>
          </a:xfrm>
        </p:spPr>
        <p:txBody>
          <a:bodyPr/>
          <a:lstStyle/>
          <a:p>
            <a:pPr algn="ctr"/>
            <a:r>
              <a:rPr lang="lt-LT" sz="1200" b="1" dirty="0" err="1" smtClean="0"/>
              <a:t>Exercise</a:t>
            </a:r>
            <a:r>
              <a:rPr lang="lt-LT" sz="1200" b="1" dirty="0" smtClean="0"/>
              <a:t> Nr.1 </a:t>
            </a:r>
            <a:br>
              <a:rPr lang="lt-LT" sz="1200" b="1" dirty="0" smtClean="0"/>
            </a:br>
            <a:r>
              <a:rPr lang="lt-LT" sz="1200" b="1" dirty="0" err="1" smtClean="0"/>
              <a:t>Explaining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Welfare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State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Generosity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in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the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Advanced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Industrial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Democratic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States</a:t>
            </a:r>
            <a:r>
              <a:rPr lang="lt-LT" sz="1200" b="1" dirty="0" smtClean="0"/>
              <a:t> (</a:t>
            </a:r>
            <a:r>
              <a:rPr lang="lt-LT" sz="1200" b="1" dirty="0" err="1" smtClean="0"/>
              <a:t>AIDAC’s</a:t>
            </a:r>
            <a:r>
              <a:rPr lang="lt-LT" sz="1200" b="1" dirty="0" smtClean="0"/>
              <a:t>)</a:t>
            </a:r>
            <a:r>
              <a:rPr lang="lt-LT" sz="2000" b="1" dirty="0" smtClean="0"/>
              <a:t/>
            </a:r>
            <a:br>
              <a:rPr lang="lt-LT" sz="2000" b="1" dirty="0" smtClean="0"/>
            </a:br>
            <a:r>
              <a:rPr lang="lt-LT" sz="1000" b="1" dirty="0" smtClean="0"/>
              <a:t>data </a:t>
            </a:r>
            <a:r>
              <a:rPr lang="lt-LT" sz="1000" b="1" dirty="0" err="1" smtClean="0"/>
              <a:t>set</a:t>
            </a:r>
            <a:r>
              <a:rPr lang="lt-LT" sz="1000" b="1" dirty="0" smtClean="0"/>
              <a:t> GenerWelfareState1 </a:t>
            </a:r>
            <a:r>
              <a:rPr lang="lt-LT" sz="1000" b="1" dirty="0" err="1" smtClean="0"/>
              <a:t>in</a:t>
            </a:r>
            <a:r>
              <a:rPr lang="lt-LT" sz="1000" b="1" dirty="0" smtClean="0"/>
              <a:t> </a:t>
            </a:r>
            <a:br>
              <a:rPr lang="lt-LT" sz="1000" b="1" dirty="0" smtClean="0"/>
            </a:br>
            <a:r>
              <a:rPr lang="lt-LT" sz="1000" b="1" dirty="0" smtClean="0">
                <a:hlinkClick r:id="rId2"/>
              </a:rPr>
              <a:t>http://www.fsf.vu.lt/index.php?option=com_content&amp;task=view&amp;id=772&amp;Itemid=1154&amp;Itemid=1154</a:t>
            </a:r>
            <a:r>
              <a:rPr lang="lt-LT" sz="1000" b="1" dirty="0" smtClean="0"/>
              <a:t> </a:t>
            </a:r>
            <a:br>
              <a:rPr lang="lt-LT" sz="1000" b="1" dirty="0" smtClean="0"/>
            </a:br>
            <a:r>
              <a:rPr lang="lt-LT" sz="1000" b="1" dirty="0" smtClean="0"/>
              <a:t>(</a:t>
            </a:r>
            <a:r>
              <a:rPr lang="lt-LT" sz="1000" b="1" dirty="0" err="1" smtClean="0"/>
              <a:t>look</a:t>
            </a:r>
            <a:r>
              <a:rPr lang="lt-LT" sz="1000" b="1" dirty="0" smtClean="0"/>
              <a:t> to </a:t>
            </a:r>
            <a:r>
              <a:rPr lang="lt-LT" sz="1000" b="1" dirty="0" err="1" smtClean="0"/>
              <a:t>the</a:t>
            </a:r>
            <a:r>
              <a:rPr lang="lt-LT" sz="1000" b="1" dirty="0" smtClean="0"/>
              <a:t> </a:t>
            </a:r>
            <a:r>
              <a:rPr lang="lt-LT" sz="1000" b="1" dirty="0" err="1" smtClean="0"/>
              <a:t>bottom</a:t>
            </a:r>
            <a:r>
              <a:rPr lang="lt-LT" sz="1000" b="1" dirty="0" smtClean="0"/>
              <a:t>) </a:t>
            </a:r>
            <a:endParaRPr lang="lt-LT" sz="1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71600" y="1219200"/>
            <a:ext cx="7715200" cy="4937760"/>
          </a:xfrm>
        </p:spPr>
        <p:txBody>
          <a:bodyPr/>
          <a:lstStyle/>
          <a:p>
            <a:r>
              <a:rPr lang="lt-LT" sz="1800" dirty="0" err="1" smtClean="0"/>
              <a:t>Source</a:t>
            </a:r>
            <a:r>
              <a:rPr lang="lt-LT" sz="1800" dirty="0" smtClean="0"/>
              <a:t>: </a:t>
            </a:r>
            <a:r>
              <a:rPr lang="lt-LT" sz="1800" dirty="0" err="1" smtClean="0"/>
              <a:t>Ragin</a:t>
            </a:r>
            <a:r>
              <a:rPr lang="lt-LT" sz="1800" dirty="0" smtClean="0"/>
              <a:t>, Charles C. (2000) </a:t>
            </a:r>
            <a:r>
              <a:rPr lang="lt-LT" sz="1800" i="1" dirty="0" err="1" smtClean="0"/>
              <a:t>Fuzzy-set</a:t>
            </a:r>
            <a:r>
              <a:rPr lang="lt-LT" sz="1800" i="1" dirty="0" smtClean="0"/>
              <a:t> </a:t>
            </a:r>
            <a:r>
              <a:rPr lang="lt-LT" sz="1800" i="1" dirty="0" err="1" smtClean="0"/>
              <a:t>Social</a:t>
            </a:r>
            <a:r>
              <a:rPr lang="lt-LT" sz="1800" i="1" dirty="0" smtClean="0"/>
              <a:t> </a:t>
            </a:r>
            <a:r>
              <a:rPr lang="lt-LT" sz="1800" i="1" dirty="0" err="1" smtClean="0"/>
              <a:t>Science</a:t>
            </a:r>
            <a:r>
              <a:rPr lang="lt-LT" sz="1800" i="1" dirty="0" smtClean="0"/>
              <a:t>. </a:t>
            </a:r>
            <a:r>
              <a:rPr lang="lt-LT" sz="1800" dirty="0" err="1" smtClean="0"/>
              <a:t>Chicago</a:t>
            </a:r>
            <a:r>
              <a:rPr lang="lt-LT" sz="1800" dirty="0" smtClean="0"/>
              <a:t> UP, p.206-308,  </a:t>
            </a:r>
            <a:r>
              <a:rPr lang="lt-LT" sz="1800" dirty="0" err="1" smtClean="0"/>
              <a:t>grounded</a:t>
            </a:r>
            <a:r>
              <a:rPr lang="lt-LT" sz="1800" dirty="0" smtClean="0"/>
              <a:t> </a:t>
            </a:r>
            <a:r>
              <a:rPr lang="lt-LT" sz="1800" dirty="0" err="1" smtClean="0"/>
              <a:t>in</a:t>
            </a:r>
            <a:r>
              <a:rPr lang="lt-LT" sz="1800" dirty="0" smtClean="0"/>
              <a:t> </a:t>
            </a:r>
            <a:r>
              <a:rPr lang="lt-LT" sz="1800" dirty="0" err="1" smtClean="0"/>
              <a:t>the</a:t>
            </a:r>
            <a:r>
              <a:rPr lang="lt-LT" sz="1800" dirty="0" smtClean="0"/>
              <a:t> meta-</a:t>
            </a:r>
            <a:r>
              <a:rPr lang="lt-LT" sz="1800" dirty="0" err="1" smtClean="0"/>
              <a:t>analysis</a:t>
            </a:r>
            <a:r>
              <a:rPr lang="lt-LT" sz="1800" dirty="0" smtClean="0"/>
              <a:t> of </a:t>
            </a:r>
            <a:r>
              <a:rPr lang="lt-LT" sz="1800" dirty="0" err="1" smtClean="0"/>
              <a:t>the</a:t>
            </a:r>
            <a:r>
              <a:rPr lang="lt-LT" sz="1800" dirty="0" smtClean="0"/>
              <a:t> </a:t>
            </a:r>
            <a:r>
              <a:rPr lang="lt-LT" sz="1800" dirty="0" err="1" smtClean="0"/>
              <a:t>literature</a:t>
            </a:r>
            <a:r>
              <a:rPr lang="lt-LT" sz="1800" dirty="0" smtClean="0"/>
              <a:t> </a:t>
            </a:r>
            <a:r>
              <a:rPr lang="lt-LT" sz="1800" dirty="0" err="1" smtClean="0"/>
              <a:t>about</a:t>
            </a:r>
            <a:r>
              <a:rPr lang="lt-LT" sz="1800" dirty="0" smtClean="0"/>
              <a:t> </a:t>
            </a:r>
            <a:r>
              <a:rPr lang="lt-LT" sz="1800" dirty="0" err="1" smtClean="0"/>
              <a:t>the</a:t>
            </a:r>
            <a:r>
              <a:rPr lang="lt-LT" sz="1800" dirty="0" smtClean="0"/>
              <a:t> </a:t>
            </a:r>
            <a:r>
              <a:rPr lang="lt-LT" sz="1800" dirty="0" err="1" smtClean="0"/>
              <a:t>development</a:t>
            </a:r>
            <a:r>
              <a:rPr lang="lt-LT" sz="1800" dirty="0" smtClean="0"/>
              <a:t> of </a:t>
            </a:r>
            <a:r>
              <a:rPr lang="lt-LT" sz="1800" dirty="0" err="1" smtClean="0"/>
              <a:t>welfare</a:t>
            </a:r>
            <a:r>
              <a:rPr lang="lt-LT" sz="1800" dirty="0" smtClean="0"/>
              <a:t> </a:t>
            </a:r>
            <a:r>
              <a:rPr lang="lt-LT" sz="1800" dirty="0" err="1" smtClean="0"/>
              <a:t>state</a:t>
            </a:r>
            <a:endParaRPr lang="lt-LT" sz="1800" dirty="0" smtClean="0"/>
          </a:p>
          <a:p>
            <a:endParaRPr lang="lt-LT" sz="1800" dirty="0" smtClean="0"/>
          </a:p>
          <a:p>
            <a:r>
              <a:rPr lang="lt-LT" sz="1800" dirty="0" err="1" smtClean="0"/>
              <a:t>Explanatory</a:t>
            </a:r>
            <a:r>
              <a:rPr lang="lt-LT" sz="1800" dirty="0" smtClean="0"/>
              <a:t> </a:t>
            </a:r>
            <a:r>
              <a:rPr lang="lt-LT" sz="1800" dirty="0" err="1" smtClean="0"/>
              <a:t>Problem</a:t>
            </a:r>
            <a:r>
              <a:rPr lang="lt-LT" sz="1800" dirty="0" smtClean="0"/>
              <a:t>:  </a:t>
            </a:r>
            <a:r>
              <a:rPr lang="lt-LT" sz="1800" dirty="0" err="1" smtClean="0"/>
              <a:t>why</a:t>
            </a:r>
            <a:r>
              <a:rPr lang="lt-LT" sz="1800" dirty="0" smtClean="0"/>
              <a:t> </a:t>
            </a:r>
            <a:r>
              <a:rPr lang="lt-LT" sz="1800" dirty="0" err="1" smtClean="0"/>
              <a:t>AIDAC’s</a:t>
            </a:r>
            <a:r>
              <a:rPr lang="lt-LT" sz="1800" dirty="0" smtClean="0"/>
              <a:t> </a:t>
            </a:r>
            <a:r>
              <a:rPr lang="lt-LT" sz="1800" dirty="0" err="1" smtClean="0"/>
              <a:t>differ</a:t>
            </a:r>
            <a:r>
              <a:rPr lang="lt-LT" sz="1800" dirty="0" smtClean="0"/>
              <a:t> </a:t>
            </a:r>
            <a:r>
              <a:rPr lang="lt-LT" sz="1800" dirty="0" err="1" smtClean="0"/>
              <a:t>in</a:t>
            </a:r>
            <a:r>
              <a:rPr lang="lt-LT" sz="1800" dirty="0" smtClean="0"/>
              <a:t> </a:t>
            </a:r>
            <a:r>
              <a:rPr lang="lt-LT" sz="1800" dirty="0" err="1" smtClean="0"/>
              <a:t>the</a:t>
            </a:r>
            <a:r>
              <a:rPr lang="lt-LT" sz="1800" dirty="0" smtClean="0"/>
              <a:t> </a:t>
            </a:r>
            <a:r>
              <a:rPr lang="lt-LT" sz="1800" dirty="0" err="1" smtClean="0"/>
              <a:t>welfare</a:t>
            </a:r>
            <a:r>
              <a:rPr lang="lt-LT" sz="1800" dirty="0" smtClean="0"/>
              <a:t> </a:t>
            </a:r>
            <a:r>
              <a:rPr lang="lt-LT" sz="1800" dirty="0" err="1" smtClean="0"/>
              <a:t>state</a:t>
            </a:r>
            <a:r>
              <a:rPr lang="lt-LT" sz="1800" dirty="0" smtClean="0"/>
              <a:t> </a:t>
            </a:r>
            <a:r>
              <a:rPr lang="lt-LT" sz="1800" dirty="0" err="1" smtClean="0"/>
              <a:t>development</a:t>
            </a:r>
            <a:r>
              <a:rPr lang="lt-LT" sz="1800" dirty="0" smtClean="0"/>
              <a:t>?</a:t>
            </a:r>
          </a:p>
          <a:p>
            <a:endParaRPr lang="lt-LT" sz="1800" dirty="0" smtClean="0"/>
          </a:p>
          <a:p>
            <a:r>
              <a:rPr lang="lt-LT" sz="1800" dirty="0" err="1" smtClean="0"/>
              <a:t>Main</a:t>
            </a:r>
            <a:r>
              <a:rPr lang="lt-LT" sz="1800" dirty="0" smtClean="0"/>
              <a:t> </a:t>
            </a:r>
            <a:r>
              <a:rPr lang="lt-LT" sz="1800" dirty="0" err="1" smtClean="0"/>
              <a:t>Explanations</a:t>
            </a:r>
            <a:r>
              <a:rPr lang="lt-LT" sz="1800" dirty="0" smtClean="0"/>
              <a:t>: (1) </a:t>
            </a:r>
            <a:r>
              <a:rPr lang="lt-LT" sz="1800" dirty="0" err="1" smtClean="0"/>
              <a:t>Strong</a:t>
            </a:r>
            <a:r>
              <a:rPr lang="lt-LT" sz="1800" dirty="0" smtClean="0"/>
              <a:t> </a:t>
            </a:r>
            <a:r>
              <a:rPr lang="lt-LT" sz="1800" dirty="0" err="1" smtClean="0"/>
              <a:t>Left</a:t>
            </a:r>
            <a:r>
              <a:rPr lang="lt-LT" sz="1800" dirty="0" smtClean="0"/>
              <a:t> Parties (2) </a:t>
            </a:r>
            <a:r>
              <a:rPr lang="lt-LT" sz="1800" dirty="0" err="1" smtClean="0"/>
              <a:t>Strong</a:t>
            </a:r>
            <a:r>
              <a:rPr lang="lt-LT" sz="1800" dirty="0" smtClean="0"/>
              <a:t> </a:t>
            </a:r>
            <a:r>
              <a:rPr lang="lt-LT" sz="1800" dirty="0" err="1" smtClean="0"/>
              <a:t>Unions</a:t>
            </a:r>
            <a:r>
              <a:rPr lang="lt-LT" sz="1800" dirty="0" smtClean="0"/>
              <a:t>; (3) </a:t>
            </a:r>
            <a:r>
              <a:rPr lang="lt-LT" sz="1800" dirty="0" err="1" smtClean="0"/>
              <a:t>Corporatist</a:t>
            </a:r>
            <a:r>
              <a:rPr lang="en-US" sz="1800" dirty="0" smtClean="0"/>
              <a:t> Industrial System</a:t>
            </a:r>
            <a:r>
              <a:rPr lang="lt-LT" sz="1800" dirty="0" smtClean="0"/>
              <a:t>; (4) </a:t>
            </a:r>
            <a:r>
              <a:rPr lang="lt-LT" sz="1800" dirty="0" err="1" smtClean="0"/>
              <a:t>Sociocultural</a:t>
            </a:r>
            <a:r>
              <a:rPr lang="lt-LT" sz="1800" dirty="0" smtClean="0"/>
              <a:t> </a:t>
            </a:r>
            <a:r>
              <a:rPr lang="lt-LT" sz="1800" dirty="0" err="1" smtClean="0"/>
              <a:t>Homogeneity</a:t>
            </a:r>
            <a:r>
              <a:rPr lang="lt-LT" sz="1800" dirty="0" smtClean="0"/>
              <a:t> of </a:t>
            </a:r>
            <a:r>
              <a:rPr lang="lt-LT" sz="1800" dirty="0" err="1" smtClean="0"/>
              <a:t>Country</a:t>
            </a:r>
            <a:endParaRPr lang="lt-LT" sz="1800" dirty="0" smtClean="0"/>
          </a:p>
          <a:p>
            <a:endParaRPr lang="lt-LT" sz="1800" dirty="0" smtClean="0"/>
          </a:p>
          <a:p>
            <a:r>
              <a:rPr lang="lt-LT" sz="1800" dirty="0" err="1" smtClean="0"/>
              <a:t>The</a:t>
            </a:r>
            <a:r>
              <a:rPr lang="lt-LT" sz="1800" dirty="0" smtClean="0"/>
              <a:t> </a:t>
            </a:r>
            <a:r>
              <a:rPr lang="lt-LT" sz="1800" dirty="0" err="1" smtClean="0"/>
              <a:t>goal</a:t>
            </a:r>
            <a:r>
              <a:rPr lang="lt-LT" sz="1800" dirty="0" smtClean="0"/>
              <a:t> of </a:t>
            </a:r>
            <a:r>
              <a:rPr lang="lt-LT" sz="1800" dirty="0" err="1" smtClean="0"/>
              <a:t>analysis</a:t>
            </a:r>
            <a:r>
              <a:rPr lang="lt-LT" sz="1800" dirty="0" smtClean="0"/>
              <a:t>: to </a:t>
            </a:r>
            <a:r>
              <a:rPr lang="lt-LT" sz="1800" dirty="0" err="1" smtClean="0"/>
              <a:t>compare</a:t>
            </a:r>
            <a:r>
              <a:rPr lang="lt-LT" sz="1800" dirty="0" smtClean="0"/>
              <a:t> </a:t>
            </a:r>
            <a:r>
              <a:rPr lang="lt-LT" sz="1800" dirty="0" err="1" smtClean="0"/>
              <a:t>explanatory</a:t>
            </a:r>
            <a:r>
              <a:rPr lang="lt-LT" sz="1800" dirty="0" smtClean="0"/>
              <a:t> </a:t>
            </a:r>
            <a:r>
              <a:rPr lang="lt-LT" sz="1800" dirty="0" err="1" smtClean="0"/>
              <a:t>performance</a:t>
            </a:r>
            <a:r>
              <a:rPr lang="lt-LT" sz="1800" dirty="0" smtClean="0"/>
              <a:t> of </a:t>
            </a:r>
            <a:r>
              <a:rPr lang="lt-LT" sz="1800" dirty="0" err="1" smtClean="0"/>
              <a:t>different</a:t>
            </a:r>
            <a:r>
              <a:rPr lang="lt-LT" sz="1800" dirty="0" smtClean="0"/>
              <a:t> </a:t>
            </a:r>
            <a:r>
              <a:rPr lang="lt-LT" sz="1800" dirty="0" err="1" smtClean="0"/>
              <a:t>approaches</a:t>
            </a:r>
            <a:r>
              <a:rPr lang="lt-LT" sz="1800" dirty="0" smtClean="0"/>
              <a:t> </a:t>
            </a:r>
            <a:r>
              <a:rPr lang="lt-LT" sz="1800" dirty="0" err="1" smtClean="0"/>
              <a:t>and</a:t>
            </a:r>
            <a:r>
              <a:rPr lang="lt-LT" sz="1800" dirty="0" smtClean="0"/>
              <a:t> </a:t>
            </a:r>
            <a:r>
              <a:rPr lang="lt-LT" sz="1800" dirty="0" err="1" smtClean="0"/>
              <a:t>explore</a:t>
            </a:r>
            <a:r>
              <a:rPr lang="lt-LT" sz="1800" dirty="0" smtClean="0"/>
              <a:t> </a:t>
            </a:r>
            <a:r>
              <a:rPr lang="lt-LT" sz="1800" dirty="0" err="1" smtClean="0"/>
              <a:t>whether</a:t>
            </a:r>
            <a:r>
              <a:rPr lang="lt-LT" sz="1800" dirty="0" smtClean="0"/>
              <a:t> (</a:t>
            </a:r>
            <a:r>
              <a:rPr lang="lt-LT" sz="1800" dirty="0" err="1" smtClean="0"/>
              <a:t>and</a:t>
            </a:r>
            <a:r>
              <a:rPr lang="lt-LT" sz="1800" dirty="0" smtClean="0"/>
              <a:t> </a:t>
            </a:r>
            <a:r>
              <a:rPr lang="lt-LT" sz="1800" dirty="0" err="1" smtClean="0"/>
              <a:t>which</a:t>
            </a:r>
            <a:r>
              <a:rPr lang="lt-LT" sz="1800" dirty="0" smtClean="0"/>
              <a:t> </a:t>
            </a:r>
            <a:r>
              <a:rPr lang="lt-LT" sz="1800" dirty="0" err="1" smtClean="0"/>
              <a:t>one</a:t>
            </a:r>
            <a:r>
              <a:rPr lang="lt-LT" sz="1800" dirty="0" smtClean="0"/>
              <a:t>) </a:t>
            </a:r>
            <a:r>
              <a:rPr lang="lt-LT" sz="1800" dirty="0" err="1" smtClean="0"/>
              <a:t>the</a:t>
            </a:r>
            <a:r>
              <a:rPr lang="lt-LT" sz="1800" dirty="0" smtClean="0"/>
              <a:t> </a:t>
            </a:r>
            <a:r>
              <a:rPr lang="lt-LT" sz="1800" dirty="0" err="1" smtClean="0"/>
              <a:t>pluralist</a:t>
            </a:r>
            <a:r>
              <a:rPr lang="lt-LT" sz="1800" dirty="0" smtClean="0"/>
              <a:t> </a:t>
            </a:r>
            <a:r>
              <a:rPr lang="lt-LT" sz="1800" dirty="0" err="1" smtClean="0"/>
              <a:t>conjunctural</a:t>
            </a:r>
            <a:r>
              <a:rPr lang="lt-LT" sz="1800" dirty="0" smtClean="0"/>
              <a:t> </a:t>
            </a:r>
            <a:r>
              <a:rPr lang="lt-LT" sz="1800" dirty="0" err="1" smtClean="0"/>
              <a:t>approach</a:t>
            </a:r>
            <a:r>
              <a:rPr lang="lt-LT" sz="1800" dirty="0" smtClean="0"/>
              <a:t> </a:t>
            </a:r>
            <a:r>
              <a:rPr lang="lt-LT" sz="1800" dirty="0" err="1" smtClean="0"/>
              <a:t>performs</a:t>
            </a:r>
            <a:r>
              <a:rPr lang="lt-LT" sz="1800" dirty="0" smtClean="0"/>
              <a:t> </a:t>
            </a:r>
            <a:r>
              <a:rPr lang="lt-LT" sz="1800" dirty="0" err="1" smtClean="0"/>
              <a:t>better</a:t>
            </a:r>
            <a:endParaRPr lang="lt-LT" sz="1800" dirty="0" smtClean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47722-8D54-4C4A-B2C8-FD0A709583F0}" type="slidenum">
              <a:rPr lang="en-GB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25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1400" b="1" dirty="0" err="1" smtClean="0"/>
              <a:t>Exercise</a:t>
            </a:r>
            <a:r>
              <a:rPr lang="lt-LT" sz="1400" b="1" dirty="0" smtClean="0"/>
              <a:t> Nr.1</a:t>
            </a:r>
            <a:br>
              <a:rPr lang="lt-LT" sz="1400" b="1" dirty="0" smtClean="0"/>
            </a:br>
            <a:r>
              <a:rPr lang="lt-LT" sz="1400" b="1" dirty="0" err="1" smtClean="0"/>
              <a:t>Explaining</a:t>
            </a:r>
            <a:r>
              <a:rPr lang="lt-LT" sz="1400" b="1" dirty="0" smtClean="0"/>
              <a:t> </a:t>
            </a:r>
            <a:r>
              <a:rPr lang="lt-LT" sz="1400" b="1" dirty="0" err="1" smtClean="0"/>
              <a:t>Welfare</a:t>
            </a:r>
            <a:r>
              <a:rPr lang="lt-LT" sz="1400" b="1" dirty="0" smtClean="0"/>
              <a:t> </a:t>
            </a:r>
            <a:r>
              <a:rPr lang="lt-LT" sz="1400" b="1" dirty="0" err="1" smtClean="0"/>
              <a:t>State</a:t>
            </a:r>
            <a:r>
              <a:rPr lang="lt-LT" sz="1400" b="1" dirty="0" smtClean="0"/>
              <a:t> </a:t>
            </a:r>
            <a:r>
              <a:rPr lang="lt-LT" sz="1400" b="1" dirty="0" err="1" smtClean="0"/>
              <a:t>Generosity</a:t>
            </a:r>
            <a:r>
              <a:rPr lang="lt-LT" sz="1400" b="1" dirty="0" smtClean="0"/>
              <a:t> </a:t>
            </a:r>
            <a:r>
              <a:rPr lang="lt-LT" sz="1400" b="1" dirty="0" err="1" smtClean="0"/>
              <a:t>in</a:t>
            </a:r>
            <a:r>
              <a:rPr lang="lt-LT" sz="1400" b="1" dirty="0" smtClean="0"/>
              <a:t> </a:t>
            </a:r>
            <a:r>
              <a:rPr lang="lt-LT" sz="1400" b="1" dirty="0" err="1" smtClean="0"/>
              <a:t>the</a:t>
            </a:r>
            <a:r>
              <a:rPr lang="lt-LT" sz="1400" b="1" dirty="0" smtClean="0"/>
              <a:t> </a:t>
            </a:r>
            <a:r>
              <a:rPr lang="lt-LT" sz="1400" b="1" dirty="0" err="1" smtClean="0"/>
              <a:t>Advanced</a:t>
            </a:r>
            <a:r>
              <a:rPr lang="lt-LT" sz="1400" b="1" dirty="0" smtClean="0"/>
              <a:t> </a:t>
            </a:r>
            <a:r>
              <a:rPr lang="lt-LT" sz="1400" b="1" dirty="0" err="1" smtClean="0"/>
              <a:t>Industrial</a:t>
            </a:r>
            <a:r>
              <a:rPr lang="lt-LT" sz="1400" b="1" dirty="0" smtClean="0"/>
              <a:t> </a:t>
            </a:r>
            <a:r>
              <a:rPr lang="lt-LT" sz="1400" b="1" dirty="0" err="1" smtClean="0"/>
              <a:t>Democratic</a:t>
            </a:r>
            <a:r>
              <a:rPr lang="lt-LT" sz="1400" b="1" dirty="0" smtClean="0"/>
              <a:t> </a:t>
            </a:r>
            <a:r>
              <a:rPr lang="lt-LT" sz="1400" b="1" dirty="0" err="1" smtClean="0"/>
              <a:t>States</a:t>
            </a:r>
            <a:r>
              <a:rPr lang="lt-LT" sz="1400" b="1" dirty="0" smtClean="0"/>
              <a:t> (</a:t>
            </a:r>
            <a:r>
              <a:rPr lang="lt-LT" sz="1400" b="1" dirty="0" err="1" smtClean="0"/>
              <a:t>AIDAC’s</a:t>
            </a:r>
            <a:r>
              <a:rPr lang="lt-LT" sz="1400" b="1" dirty="0" smtClean="0"/>
              <a:t>)</a:t>
            </a:r>
            <a:r>
              <a:rPr lang="en-US" sz="1400" b="1" dirty="0" smtClean="0"/>
              <a:t>: explanatory conditions and outcome set</a:t>
            </a:r>
            <a:r>
              <a:rPr lang="lt-LT" sz="2400" b="1" dirty="0" smtClean="0"/>
              <a:t/>
            </a:r>
            <a:br>
              <a:rPr lang="lt-LT" sz="2400" b="1" dirty="0" smtClean="0"/>
            </a:br>
            <a:endParaRPr lang="lt-LT" sz="1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827584" y="1219200"/>
            <a:ext cx="7859216" cy="5522168"/>
          </a:xfrm>
        </p:spPr>
        <p:txBody>
          <a:bodyPr/>
          <a:lstStyle/>
          <a:p>
            <a:r>
              <a:rPr lang="lt-LT" sz="1400" b="1" dirty="0" err="1" smtClean="0"/>
              <a:t>Outcome</a:t>
            </a:r>
            <a:r>
              <a:rPr lang="lt-LT" sz="1400" b="1" dirty="0" smtClean="0"/>
              <a:t> </a:t>
            </a:r>
            <a:r>
              <a:rPr lang="lt-LT" sz="1400" b="1" dirty="0" err="1" smtClean="0"/>
              <a:t>fuzzy</a:t>
            </a:r>
            <a:r>
              <a:rPr lang="lt-LT" sz="1400" b="1" dirty="0" smtClean="0"/>
              <a:t> </a:t>
            </a:r>
            <a:r>
              <a:rPr lang="lt-LT" sz="1400" b="1" dirty="0" err="1" smtClean="0"/>
              <a:t>set</a:t>
            </a:r>
            <a:r>
              <a:rPr lang="en-US" sz="1400" dirty="0" smtClean="0"/>
              <a:t>: </a:t>
            </a:r>
            <a:r>
              <a:rPr lang="lt-LT" sz="1400" i="1" dirty="0" err="1" smtClean="0"/>
              <a:t>genwelstat</a:t>
            </a:r>
            <a:r>
              <a:rPr lang="en-US" sz="1400" i="1" dirty="0" smtClean="0"/>
              <a:t> – </a:t>
            </a:r>
            <a:r>
              <a:rPr lang="en-US" sz="1400" dirty="0" smtClean="0"/>
              <a:t>the set of countries with generous welfare state. </a:t>
            </a:r>
          </a:p>
          <a:p>
            <a:pPr>
              <a:buNone/>
            </a:pPr>
            <a:r>
              <a:rPr lang="en-US" sz="1400" dirty="0" smtClean="0"/>
              <a:t>The mean of the values of the </a:t>
            </a:r>
            <a:r>
              <a:rPr lang="lt-LT" sz="1400" dirty="0" err="1" smtClean="0"/>
              <a:t>two</a:t>
            </a:r>
            <a:r>
              <a:rPr lang="lt-LT" sz="1400" dirty="0" smtClean="0"/>
              <a:t> </a:t>
            </a:r>
            <a:r>
              <a:rPr lang="en-US" sz="1400" dirty="0" smtClean="0"/>
              <a:t>indexes of </a:t>
            </a:r>
            <a:r>
              <a:rPr lang="en-US" sz="1400" dirty="0" err="1" smtClean="0"/>
              <a:t>decommodification</a:t>
            </a:r>
            <a:r>
              <a:rPr lang="en-US" sz="1400" dirty="0" smtClean="0"/>
              <a:t> and liberalism constructed by famous researcher of welfare states </a:t>
            </a:r>
            <a:r>
              <a:rPr lang="en-US" sz="1400" dirty="0" err="1" smtClean="0"/>
              <a:t>Gosta</a:t>
            </a:r>
            <a:r>
              <a:rPr lang="en-US" sz="1400" dirty="0" smtClean="0"/>
              <a:t> </a:t>
            </a:r>
            <a:r>
              <a:rPr lang="en-US" sz="1400" dirty="0" err="1" smtClean="0"/>
              <a:t>Esping</a:t>
            </a:r>
            <a:r>
              <a:rPr lang="en-US" sz="1400" dirty="0" smtClean="0"/>
              <a:t>-Andersen are used as original data.  These are not reproduced and no technical details about the calibration of the </a:t>
            </a:r>
            <a:r>
              <a:rPr lang="en-US" sz="1400" dirty="0" err="1" smtClean="0"/>
              <a:t>contin</a:t>
            </a:r>
            <a:r>
              <a:rPr lang="lt-LT" sz="1400" dirty="0" smtClean="0"/>
              <a:t>u</a:t>
            </a:r>
            <a:r>
              <a:rPr lang="en-US" sz="1400" dirty="0" err="1" smtClean="0"/>
              <a:t>ous</a:t>
            </a:r>
            <a:r>
              <a:rPr lang="en-US" sz="1400" dirty="0" smtClean="0"/>
              <a:t> fuzzy set membership scores provided</a:t>
            </a:r>
            <a:r>
              <a:rPr lang="lt-LT" sz="1400" dirty="0" smtClean="0"/>
              <a:t> </a:t>
            </a:r>
            <a:r>
              <a:rPr lang="lt-LT" sz="1400" dirty="0" err="1" smtClean="0"/>
              <a:t>in</a:t>
            </a:r>
            <a:r>
              <a:rPr lang="lt-LT" sz="1400" dirty="0" smtClean="0"/>
              <a:t> </a:t>
            </a:r>
            <a:r>
              <a:rPr lang="lt-LT" sz="1400" dirty="0" err="1" smtClean="0"/>
              <a:t>the</a:t>
            </a:r>
            <a:r>
              <a:rPr lang="lt-LT" sz="1400" dirty="0" smtClean="0"/>
              <a:t> </a:t>
            </a:r>
            <a:r>
              <a:rPr lang="lt-LT" sz="1400" dirty="0" err="1" smtClean="0"/>
              <a:t>source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b="1" dirty="0" smtClean="0"/>
              <a:t>Explanatory conditions fuzzy sets:</a:t>
            </a:r>
          </a:p>
          <a:p>
            <a:pPr>
              <a:buNone/>
            </a:pPr>
            <a:r>
              <a:rPr lang="en-US" sz="1400" i="1" dirty="0" err="1" smtClean="0"/>
              <a:t>strlefparties</a:t>
            </a:r>
            <a:r>
              <a:rPr lang="en-US" sz="1400" i="1" dirty="0" smtClean="0"/>
              <a:t> –  </a:t>
            </a:r>
            <a:r>
              <a:rPr lang="en-US" sz="1400" dirty="0" smtClean="0"/>
              <a:t>the set of countries with strong left parties.  </a:t>
            </a:r>
          </a:p>
          <a:p>
            <a:pPr>
              <a:buNone/>
            </a:pPr>
            <a:r>
              <a:rPr lang="en-US" sz="1400" dirty="0" smtClean="0"/>
              <a:t>Membership score 0 – for countries with no participation of social-democratic parties in government after World War II.  Membership score 1- for countries continuously ruled by such parties.  Exact score depends on the duration of participation in government.</a:t>
            </a:r>
          </a:p>
          <a:p>
            <a:pPr>
              <a:buNone/>
            </a:pPr>
            <a:r>
              <a:rPr lang="en-US" sz="1400" i="1" dirty="0" err="1" smtClean="0"/>
              <a:t>strunions</a:t>
            </a:r>
            <a:r>
              <a:rPr lang="en-US" sz="1400" i="1" dirty="0" smtClean="0"/>
              <a:t> – </a:t>
            </a:r>
            <a:r>
              <a:rPr lang="en-US" sz="1400" dirty="0" smtClean="0"/>
              <a:t>the set of countries with strong unions.</a:t>
            </a:r>
          </a:p>
          <a:p>
            <a:pPr>
              <a:buNone/>
            </a:pPr>
            <a:r>
              <a:rPr lang="en-US" sz="1400" dirty="0" smtClean="0"/>
              <a:t>Membership score 1 attributed to a country with maximal unionization (Sweden).  Countries with more than 50% </a:t>
            </a:r>
            <a:r>
              <a:rPr lang="en-US" sz="1400" dirty="0" err="1" smtClean="0"/>
              <a:t>labour</a:t>
            </a:r>
            <a:r>
              <a:rPr lang="en-US" sz="1400" dirty="0" smtClean="0"/>
              <a:t> force unionized receive membership score &gt;0.5. Exact score of membership in this continuous fuzzy set depends on the percentage of the unionized </a:t>
            </a:r>
            <a:r>
              <a:rPr lang="en-US" sz="1400" dirty="0" err="1" smtClean="0"/>
              <a:t>labour</a:t>
            </a:r>
            <a:r>
              <a:rPr lang="en-US" sz="1400" dirty="0" smtClean="0"/>
              <a:t> force</a:t>
            </a:r>
          </a:p>
          <a:p>
            <a:pPr>
              <a:buNone/>
            </a:pPr>
            <a:r>
              <a:rPr lang="en-US" sz="1400" i="1" dirty="0" err="1" smtClean="0"/>
              <a:t>corpindsys</a:t>
            </a:r>
            <a:r>
              <a:rPr lang="en-US" sz="1400" i="1" dirty="0" smtClean="0"/>
              <a:t> – </a:t>
            </a:r>
            <a:r>
              <a:rPr lang="en-US" sz="1400" dirty="0" smtClean="0"/>
              <a:t>the set of countries with corporatist industrial system</a:t>
            </a:r>
            <a:r>
              <a:rPr lang="en-US" sz="1400" i="1" dirty="0" smtClean="0"/>
              <a:t>.</a:t>
            </a:r>
          </a:p>
          <a:p>
            <a:pPr>
              <a:buNone/>
            </a:pPr>
            <a:r>
              <a:rPr lang="en-US" sz="1400" dirty="0" smtClean="0"/>
              <a:t>The values of the corporatism index constructed by Gerhard </a:t>
            </a:r>
            <a:r>
              <a:rPr lang="en-US" sz="1400" dirty="0" err="1" smtClean="0"/>
              <a:t>Lehmbruch</a:t>
            </a:r>
            <a:r>
              <a:rPr lang="en-US" sz="1400" dirty="0" smtClean="0"/>
              <a:t> are used as original data.</a:t>
            </a:r>
            <a:r>
              <a:rPr lang="en-US" sz="1400" i="1" dirty="0" smtClean="0"/>
              <a:t> </a:t>
            </a:r>
            <a:r>
              <a:rPr lang="en-US" sz="1400" dirty="0" smtClean="0"/>
              <a:t>In this index, corporatism is measured as ordinal level (5 to 7 values) variable.  The values are converted into 7 membership scores, so this fuzzy set is discrete. </a:t>
            </a:r>
          </a:p>
          <a:p>
            <a:pPr>
              <a:buNone/>
            </a:pPr>
            <a:r>
              <a:rPr lang="en-US" sz="1400" i="1" dirty="0" err="1" smtClean="0"/>
              <a:t>socculhom</a:t>
            </a:r>
            <a:r>
              <a:rPr lang="en-US" sz="1400" dirty="0" smtClean="0"/>
              <a:t> – the set of </a:t>
            </a:r>
            <a:r>
              <a:rPr lang="en-US" sz="1400" dirty="0" err="1" smtClean="0"/>
              <a:t>socioculturally</a:t>
            </a:r>
            <a:r>
              <a:rPr lang="en-US" sz="1400" dirty="0" smtClean="0"/>
              <a:t> homogeneous countries </a:t>
            </a:r>
          </a:p>
          <a:p>
            <a:pPr>
              <a:buNone/>
            </a:pPr>
            <a:r>
              <a:rPr lang="en-US" sz="1400" dirty="0" smtClean="0"/>
              <a:t>The mean values of the two indexes measuring the ethnic/racial and religious homogeneity of a country are used as original data.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lt-LT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lt-LT" sz="180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47722-8D54-4C4A-B2C8-FD0A709583F0}" type="slidenum">
              <a:rPr lang="en-GB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990600"/>
          </a:xfrm>
        </p:spPr>
        <p:txBody>
          <a:bodyPr/>
          <a:lstStyle/>
          <a:p>
            <a:pPr algn="ctr"/>
            <a:r>
              <a:rPr lang="lt-LT" sz="1400" b="1" dirty="0" err="1"/>
              <a:t>Exercise</a:t>
            </a:r>
            <a:r>
              <a:rPr lang="lt-LT" sz="1400" b="1" dirty="0"/>
              <a:t> Nr.1</a:t>
            </a:r>
            <a:br>
              <a:rPr lang="lt-LT" sz="1400" b="1" dirty="0"/>
            </a:br>
            <a:r>
              <a:rPr lang="lt-LT" sz="1400" b="1" dirty="0" err="1"/>
              <a:t>Explaining</a:t>
            </a:r>
            <a:r>
              <a:rPr lang="lt-LT" sz="1400" b="1" dirty="0"/>
              <a:t> </a:t>
            </a:r>
            <a:r>
              <a:rPr lang="lt-LT" sz="1400" b="1" dirty="0" err="1"/>
              <a:t>Welfare</a:t>
            </a:r>
            <a:r>
              <a:rPr lang="lt-LT" sz="1400" b="1" dirty="0"/>
              <a:t> </a:t>
            </a:r>
            <a:r>
              <a:rPr lang="lt-LT" sz="1400" b="1" dirty="0" err="1"/>
              <a:t>State</a:t>
            </a:r>
            <a:r>
              <a:rPr lang="lt-LT" sz="1400" b="1" dirty="0"/>
              <a:t> </a:t>
            </a:r>
            <a:r>
              <a:rPr lang="lt-LT" sz="1400" b="1" dirty="0" err="1"/>
              <a:t>Generosity</a:t>
            </a:r>
            <a:r>
              <a:rPr lang="lt-LT" sz="1400" b="1" dirty="0"/>
              <a:t> </a:t>
            </a:r>
            <a:r>
              <a:rPr lang="lt-LT" sz="1400" b="1" dirty="0" err="1"/>
              <a:t>in</a:t>
            </a:r>
            <a:r>
              <a:rPr lang="lt-LT" sz="1400" b="1" dirty="0"/>
              <a:t> </a:t>
            </a:r>
            <a:r>
              <a:rPr lang="lt-LT" sz="1400" b="1" dirty="0" err="1"/>
              <a:t>the</a:t>
            </a:r>
            <a:r>
              <a:rPr lang="lt-LT" sz="1400" b="1" dirty="0"/>
              <a:t> </a:t>
            </a:r>
            <a:r>
              <a:rPr lang="lt-LT" sz="1400" b="1" dirty="0" err="1"/>
              <a:t>Advanced</a:t>
            </a:r>
            <a:r>
              <a:rPr lang="lt-LT" sz="1400" b="1" dirty="0"/>
              <a:t> </a:t>
            </a:r>
            <a:r>
              <a:rPr lang="lt-LT" sz="1400" b="1" dirty="0" err="1"/>
              <a:t>Industrial</a:t>
            </a:r>
            <a:r>
              <a:rPr lang="lt-LT" sz="1400" b="1" dirty="0"/>
              <a:t> </a:t>
            </a:r>
            <a:r>
              <a:rPr lang="lt-LT" sz="1400" b="1" dirty="0" err="1"/>
              <a:t>Democratic</a:t>
            </a:r>
            <a:r>
              <a:rPr lang="lt-LT" sz="1400" b="1" dirty="0"/>
              <a:t> </a:t>
            </a:r>
            <a:r>
              <a:rPr lang="lt-LT" sz="1400" b="1" dirty="0" err="1"/>
              <a:t>States</a:t>
            </a:r>
            <a:r>
              <a:rPr lang="lt-LT" sz="1400" b="1" dirty="0"/>
              <a:t> (</a:t>
            </a:r>
            <a:r>
              <a:rPr lang="lt-LT" sz="1400" b="1" dirty="0" err="1"/>
              <a:t>AIDAC’s</a:t>
            </a:r>
            <a:r>
              <a:rPr lang="lt-LT" sz="1400" b="1" dirty="0"/>
              <a:t>)</a:t>
            </a:r>
            <a:r>
              <a:rPr lang="en-US" sz="1400" b="1" dirty="0" smtClean="0"/>
              <a:t>:</a:t>
            </a:r>
            <a:r>
              <a:rPr lang="lt-LT" sz="1400" b="1" dirty="0" smtClean="0"/>
              <a:t> data-</a:t>
            </a:r>
            <a:r>
              <a:rPr lang="lt-LT" sz="1400" b="1" dirty="0" err="1" smtClean="0"/>
              <a:t>set</a:t>
            </a:r>
            <a:endParaRPr lang="lt-LT" sz="1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755576" y="1219200"/>
            <a:ext cx="7931224" cy="4937760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47722-8D54-4C4A-B2C8-FD0A709583F0}" type="slidenum">
              <a:rPr lang="en-GB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123950"/>
            <a:ext cx="72104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70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87208" cy="1278632"/>
          </a:xfrm>
        </p:spPr>
        <p:txBody>
          <a:bodyPr/>
          <a:lstStyle/>
          <a:p>
            <a:pPr algn="ctr"/>
            <a:r>
              <a:rPr lang="lt-LT" dirty="0" smtClean="0"/>
              <a:t/>
            </a:r>
            <a:br>
              <a:rPr lang="lt-LT" dirty="0" smtClean="0"/>
            </a:br>
            <a:r>
              <a:rPr lang="lt-LT" sz="1200" b="1" dirty="0" err="1" smtClean="0"/>
              <a:t>Exercise</a:t>
            </a:r>
            <a:r>
              <a:rPr lang="lt-LT" sz="1200" b="1" dirty="0" smtClean="0"/>
              <a:t> Nr.2 </a:t>
            </a:r>
            <a:br>
              <a:rPr lang="lt-LT" sz="1200" b="1" dirty="0" smtClean="0"/>
            </a:br>
            <a:r>
              <a:rPr lang="lt-LT" sz="1200" b="1" dirty="0" err="1" smtClean="0"/>
              <a:t>Explaining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Constitutional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Control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of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the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Executive</a:t>
            </a:r>
            <a:r>
              <a:rPr lang="lt-LT" sz="1200" b="1" dirty="0" smtClean="0"/>
              <a:t> Power (</a:t>
            </a:r>
            <a:r>
              <a:rPr lang="lt-LT" sz="1200" b="1" dirty="0" err="1" smtClean="0"/>
              <a:t>Government</a:t>
            </a:r>
            <a:r>
              <a:rPr lang="lt-LT" sz="1200" b="1" dirty="0" smtClean="0"/>
              <a:t>)</a:t>
            </a:r>
            <a:br>
              <a:rPr lang="lt-LT" sz="1200" b="1" dirty="0" smtClean="0"/>
            </a:br>
            <a:r>
              <a:rPr lang="lt-LT" sz="1200" b="1" dirty="0"/>
              <a:t>data </a:t>
            </a:r>
            <a:r>
              <a:rPr lang="lt-LT" sz="1200" b="1" dirty="0" err="1"/>
              <a:t>set</a:t>
            </a:r>
            <a:r>
              <a:rPr lang="lt-LT" sz="1200" b="1" dirty="0"/>
              <a:t> </a:t>
            </a:r>
            <a:r>
              <a:rPr lang="lt-LT" sz="1200" b="1" dirty="0" err="1" smtClean="0"/>
              <a:t>ConstitutionalControl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in</a:t>
            </a:r>
            <a:r>
              <a:rPr lang="lt-LT" sz="1200" b="1" dirty="0" smtClean="0"/>
              <a:t> </a:t>
            </a:r>
            <a:r>
              <a:rPr lang="en-US" sz="1200" b="1" dirty="0"/>
              <a:t>in the Parliamentary and Semi-Presidential Democracies</a:t>
            </a:r>
            <a:r>
              <a:rPr lang="lt-LT" sz="1200" b="1" dirty="0"/>
              <a:t/>
            </a:r>
            <a:br>
              <a:rPr lang="lt-LT" sz="1200" b="1" dirty="0"/>
            </a:br>
            <a:r>
              <a:rPr lang="lt-LT" sz="1200" b="1" dirty="0">
                <a:hlinkClick r:id="rId2"/>
              </a:rPr>
              <a:t>http://</a:t>
            </a:r>
            <a:r>
              <a:rPr lang="lt-LT" sz="1200" b="1" dirty="0" smtClean="0">
                <a:hlinkClick r:id="rId2"/>
              </a:rPr>
              <a:t>www.fsf.vu.lt/index.php?option=com_content&amp;task=view&amp;id=772&amp;Itemid=1154&amp;Itemid=1154</a:t>
            </a:r>
            <a:r>
              <a:rPr lang="lt-LT" sz="1200" b="1" dirty="0" smtClean="0"/>
              <a:t> </a:t>
            </a:r>
            <a:r>
              <a:rPr lang="lt-LT" sz="1200" b="1" dirty="0"/>
              <a:t/>
            </a:r>
            <a:br>
              <a:rPr lang="lt-LT" sz="1200" b="1" dirty="0"/>
            </a:br>
            <a:r>
              <a:rPr lang="lt-LT" sz="1200" b="1" dirty="0"/>
              <a:t>(</a:t>
            </a:r>
            <a:r>
              <a:rPr lang="lt-LT" sz="1200" b="1" dirty="0" err="1"/>
              <a:t>look</a:t>
            </a:r>
            <a:r>
              <a:rPr lang="lt-LT" sz="1200" b="1" dirty="0"/>
              <a:t> to </a:t>
            </a:r>
            <a:r>
              <a:rPr lang="lt-LT" sz="1200" b="1" dirty="0" err="1"/>
              <a:t>the</a:t>
            </a:r>
            <a:r>
              <a:rPr lang="lt-LT" sz="1200" b="1" dirty="0"/>
              <a:t> </a:t>
            </a:r>
            <a:r>
              <a:rPr lang="lt-LT" sz="1200" b="1" dirty="0" err="1"/>
              <a:t>bottom</a:t>
            </a:r>
            <a:r>
              <a:rPr lang="lt-LT" sz="1200" b="1" dirty="0"/>
              <a:t>)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8208912" cy="5112568"/>
          </a:xfrm>
        </p:spPr>
        <p:txBody>
          <a:bodyPr/>
          <a:lstStyle/>
          <a:p>
            <a:r>
              <a:rPr lang="lt-LT" sz="1600" dirty="0" err="1" smtClean="0"/>
              <a:t>Source</a:t>
            </a:r>
            <a:r>
              <a:rPr lang="lt-LT" sz="1600" dirty="0" smtClean="0"/>
              <a:t>:</a:t>
            </a:r>
          </a:p>
          <a:p>
            <a:pPr marL="0" indent="0">
              <a:buNone/>
            </a:pPr>
            <a:r>
              <a:rPr lang="en-US" sz="1600" dirty="0" err="1" smtClean="0"/>
              <a:t>Pennings</a:t>
            </a:r>
            <a:r>
              <a:rPr lang="en-US" sz="1600" dirty="0" smtClean="0"/>
              <a:t> </a:t>
            </a:r>
            <a:r>
              <a:rPr lang="en-US" sz="1600" dirty="0"/>
              <a:t>P., 2003. </a:t>
            </a:r>
            <a:r>
              <a:rPr lang="lt-LT" sz="1600" dirty="0" smtClean="0"/>
              <a:t>„</a:t>
            </a:r>
            <a:r>
              <a:rPr lang="en-US" sz="1600" dirty="0" smtClean="0"/>
              <a:t>Beyond </a:t>
            </a:r>
            <a:r>
              <a:rPr lang="en-US" sz="1600" dirty="0"/>
              <a:t>Dichotomous Explanations: Explaining Constitutional Control of </a:t>
            </a:r>
            <a:r>
              <a:rPr lang="en-US" sz="1600" dirty="0" smtClean="0"/>
              <a:t>the</a:t>
            </a:r>
            <a:r>
              <a:rPr lang="lt-LT" sz="1600" dirty="0" smtClean="0"/>
              <a:t> </a:t>
            </a:r>
            <a:r>
              <a:rPr lang="en-US" sz="1600" dirty="0" smtClean="0"/>
              <a:t>Executive </a:t>
            </a:r>
            <a:r>
              <a:rPr lang="en-US" sz="1600" dirty="0"/>
              <a:t>with </a:t>
            </a:r>
            <a:r>
              <a:rPr lang="en-US" sz="1600" dirty="0" smtClean="0"/>
              <a:t>Fuzzy-Sets</a:t>
            </a:r>
            <a:r>
              <a:rPr lang="lt-LT" sz="1600" dirty="0" smtClean="0"/>
              <a:t>“,</a:t>
            </a:r>
            <a:r>
              <a:rPr lang="en-US" sz="1600" dirty="0" smtClean="0"/>
              <a:t> </a:t>
            </a:r>
            <a:r>
              <a:rPr lang="en-US" sz="1600" i="1" dirty="0"/>
              <a:t>European Journal of Political Research</a:t>
            </a:r>
            <a:r>
              <a:rPr lang="en-US" sz="1600" dirty="0"/>
              <a:t>, 42(4), 541–567</a:t>
            </a:r>
            <a:r>
              <a:rPr lang="en-US" sz="1600" dirty="0" smtClean="0"/>
              <a:t>.</a:t>
            </a:r>
            <a:endParaRPr lang="lt-LT" sz="1600" dirty="0" smtClean="0"/>
          </a:p>
          <a:p>
            <a:pPr marL="0" indent="0">
              <a:buNone/>
            </a:pPr>
            <a:r>
              <a:rPr lang="lt-LT" sz="1600" b="1" dirty="0" err="1" smtClean="0"/>
              <a:t>The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Problem</a:t>
            </a:r>
            <a:r>
              <a:rPr lang="lt-LT" sz="1600" b="1" dirty="0" smtClean="0"/>
              <a:t>:  </a:t>
            </a:r>
            <a:r>
              <a:rPr lang="en-US" sz="1600" b="1" dirty="0" smtClean="0"/>
              <a:t>What </a:t>
            </a:r>
            <a:r>
              <a:rPr lang="en-US" sz="1600" b="1" dirty="0"/>
              <a:t>are the main variations in the constitutional control of the executive in </a:t>
            </a:r>
            <a:r>
              <a:rPr lang="lt-LT" sz="1600" b="1" dirty="0"/>
              <a:t>p</a:t>
            </a:r>
            <a:r>
              <a:rPr lang="en-US" sz="1600" b="1" dirty="0" err="1" smtClean="0"/>
              <a:t>arliamentary</a:t>
            </a:r>
            <a:r>
              <a:rPr lang="en-US" sz="1600" b="1" dirty="0" smtClean="0"/>
              <a:t> </a:t>
            </a:r>
            <a:r>
              <a:rPr lang="en-US" sz="1600" b="1" dirty="0"/>
              <a:t>democracies and how can these differences be </a:t>
            </a:r>
            <a:r>
              <a:rPr lang="en-US" sz="1600" b="1" dirty="0" smtClean="0"/>
              <a:t>accounted </a:t>
            </a:r>
            <a:r>
              <a:rPr lang="en-US" sz="1600" b="1" dirty="0"/>
              <a:t>for? </a:t>
            </a:r>
            <a:endParaRPr lang="lt-LT" sz="1600" b="1" dirty="0" smtClean="0"/>
          </a:p>
          <a:p>
            <a:pPr marL="0" indent="0">
              <a:buNone/>
            </a:pPr>
            <a:r>
              <a:rPr lang="en-US" sz="1600" dirty="0" smtClean="0"/>
              <a:t>Four competing</a:t>
            </a:r>
            <a:r>
              <a:rPr lang="lt-LT" sz="1600" dirty="0" smtClean="0"/>
              <a:t> </a:t>
            </a:r>
            <a:r>
              <a:rPr lang="en-US" sz="1600" dirty="0" smtClean="0"/>
              <a:t>hypotheses</a:t>
            </a:r>
            <a:r>
              <a:rPr lang="en-US" sz="1600" dirty="0"/>
              <a:t>, based on dichotomies, explain the degree of this control by </a:t>
            </a:r>
            <a:r>
              <a:rPr lang="en-US" sz="1600" dirty="0" smtClean="0"/>
              <a:t>means</a:t>
            </a:r>
            <a:r>
              <a:rPr lang="lt-LT" sz="1600" dirty="0" smtClean="0"/>
              <a:t> </a:t>
            </a:r>
            <a:r>
              <a:rPr lang="en-US" sz="1600" dirty="0" smtClean="0"/>
              <a:t>of </a:t>
            </a:r>
            <a:r>
              <a:rPr lang="en-US" sz="1600" dirty="0"/>
              <a:t>contrasting institutional settings: </a:t>
            </a:r>
            <a:endParaRPr lang="lt-LT" sz="1600" dirty="0" smtClean="0"/>
          </a:p>
          <a:p>
            <a:pPr marL="0" indent="0">
              <a:buNone/>
            </a:pPr>
            <a:r>
              <a:rPr lang="lt-LT" sz="1600" dirty="0" smtClean="0"/>
              <a:t>(1) </a:t>
            </a:r>
            <a:r>
              <a:rPr lang="en-US" sz="1600" dirty="0" smtClean="0"/>
              <a:t>consensus </a:t>
            </a:r>
            <a:r>
              <a:rPr lang="en-US" sz="1600" dirty="0"/>
              <a:t>democracy versus majoritarian democracy,</a:t>
            </a:r>
          </a:p>
          <a:p>
            <a:pPr marL="0" indent="0">
              <a:buNone/>
            </a:pPr>
            <a:r>
              <a:rPr lang="lt-LT" sz="1600" dirty="0" smtClean="0"/>
              <a:t>(2) (semi)</a:t>
            </a:r>
            <a:r>
              <a:rPr lang="en-US" sz="1600" dirty="0" err="1" smtClean="0"/>
              <a:t>presidentialism</a:t>
            </a:r>
            <a:r>
              <a:rPr lang="en-US" sz="1600" dirty="0" smtClean="0"/>
              <a:t> </a:t>
            </a:r>
            <a:r>
              <a:rPr lang="en-US" sz="1600" dirty="0"/>
              <a:t>versus </a:t>
            </a:r>
            <a:r>
              <a:rPr lang="en-US" sz="1600" dirty="0" err="1"/>
              <a:t>parliamentarism</a:t>
            </a:r>
            <a:r>
              <a:rPr lang="en-US" sz="1600" dirty="0"/>
              <a:t>, </a:t>
            </a:r>
            <a:endParaRPr lang="lt-LT" sz="1600" dirty="0" smtClean="0"/>
          </a:p>
          <a:p>
            <a:pPr marL="0" indent="0">
              <a:buNone/>
            </a:pPr>
            <a:r>
              <a:rPr lang="lt-LT" sz="1600" dirty="0" smtClean="0"/>
              <a:t>(3) </a:t>
            </a:r>
            <a:r>
              <a:rPr lang="en-US" sz="1600" dirty="0" smtClean="0"/>
              <a:t>thick </a:t>
            </a:r>
            <a:r>
              <a:rPr lang="en-US" sz="1600" dirty="0"/>
              <a:t>versus thin constitutionalism </a:t>
            </a:r>
            <a:endParaRPr lang="lt-LT" sz="1600" dirty="0" smtClean="0"/>
          </a:p>
          <a:p>
            <a:pPr marL="0" indent="0">
              <a:buNone/>
            </a:pPr>
            <a:r>
              <a:rPr lang="lt-LT" sz="1600" dirty="0" smtClean="0"/>
              <a:t>(4) </a:t>
            </a:r>
            <a:r>
              <a:rPr lang="lt-LT" sz="1600" dirty="0"/>
              <a:t>e</a:t>
            </a:r>
            <a:r>
              <a:rPr lang="en-US" sz="1600" dirty="0" err="1" smtClean="0"/>
              <a:t>stablished</a:t>
            </a:r>
            <a:r>
              <a:rPr lang="lt-LT" sz="1600" dirty="0" smtClean="0"/>
              <a:t> </a:t>
            </a:r>
            <a:r>
              <a:rPr lang="en-US" sz="1600" dirty="0" smtClean="0"/>
              <a:t>versus </a:t>
            </a:r>
            <a:r>
              <a:rPr lang="en-US" sz="1600" dirty="0"/>
              <a:t>new democracies. </a:t>
            </a:r>
            <a:endParaRPr lang="lt-LT" sz="1600" dirty="0" smtClean="0"/>
          </a:p>
          <a:p>
            <a:pPr marL="0" indent="0">
              <a:buNone/>
            </a:pPr>
            <a:r>
              <a:rPr lang="lt-LT" sz="1600" b="1" dirty="0" err="1" smtClean="0"/>
              <a:t>Goal</a:t>
            </a:r>
            <a:r>
              <a:rPr lang="lt-LT" sz="1600" b="1" dirty="0" smtClean="0"/>
              <a:t>:  to </a:t>
            </a:r>
            <a:r>
              <a:rPr lang="lt-LT" sz="1600" b="1" dirty="0" err="1" smtClean="0"/>
              <a:t>test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these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hypotheses</a:t>
            </a:r>
            <a:r>
              <a:rPr lang="lt-LT" sz="1600" b="1" dirty="0" smtClean="0"/>
              <a:t>, </a:t>
            </a:r>
          </a:p>
          <a:p>
            <a:pPr marL="0" indent="0">
              <a:buNone/>
            </a:pPr>
            <a:r>
              <a:rPr lang="lt-LT" sz="1600" b="1" dirty="0" err="1" smtClean="0"/>
              <a:t>and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then</a:t>
            </a:r>
            <a:r>
              <a:rPr lang="lt-LT" sz="1600" b="1" dirty="0" smtClean="0"/>
              <a:t> to </a:t>
            </a:r>
            <a:r>
              <a:rPr lang="lt-LT" sz="1600" b="1" dirty="0" err="1" smtClean="0"/>
              <a:t>look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whether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maybe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the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variations</a:t>
            </a:r>
            <a:r>
              <a:rPr lang="lt-LT" sz="1600" b="1" dirty="0" smtClean="0"/>
              <a:t> </a:t>
            </a:r>
            <a:r>
              <a:rPr lang="en-US" sz="1600" b="1" dirty="0" smtClean="0"/>
              <a:t>of </a:t>
            </a:r>
            <a:r>
              <a:rPr lang="en-US" sz="1600" b="1" dirty="0"/>
              <a:t>constitutional control are not caused by one single factor or dimension</a:t>
            </a:r>
            <a:r>
              <a:rPr lang="en-US" sz="1600" b="1" dirty="0" smtClean="0"/>
              <a:t>,</a:t>
            </a:r>
            <a:r>
              <a:rPr lang="lt-LT" sz="1600" b="1" dirty="0" smtClean="0"/>
              <a:t> </a:t>
            </a:r>
            <a:r>
              <a:rPr lang="en-US" sz="1600" b="1" dirty="0" smtClean="0"/>
              <a:t>but </a:t>
            </a:r>
            <a:r>
              <a:rPr lang="en-US" sz="1600" b="1" dirty="0"/>
              <a:t>by a combination of conditions that can be revealed more </a:t>
            </a:r>
            <a:r>
              <a:rPr lang="en-US" sz="1600" b="1" dirty="0" smtClean="0"/>
              <a:t>precisely</a:t>
            </a:r>
            <a:r>
              <a:rPr lang="lt-LT" sz="1600" b="1" dirty="0" smtClean="0"/>
              <a:t> </a:t>
            </a:r>
            <a:r>
              <a:rPr lang="en-US" sz="1600" b="1" dirty="0" smtClean="0"/>
              <a:t>with </a:t>
            </a:r>
            <a:r>
              <a:rPr lang="en-US" sz="1600" b="1" dirty="0"/>
              <a:t>the help of fuzzy-sets rather than with crisp </a:t>
            </a:r>
            <a:r>
              <a:rPr lang="en-US" sz="1600" b="1" dirty="0" smtClean="0"/>
              <a:t>sets</a:t>
            </a:r>
            <a:endParaRPr lang="lt-LT" sz="1600" b="1" dirty="0" smtClean="0"/>
          </a:p>
          <a:p>
            <a:pPr marL="0" indent="0">
              <a:buNone/>
            </a:pPr>
            <a:r>
              <a:rPr lang="lt-LT" sz="1200" b="1" dirty="0" err="1" smtClean="0"/>
              <a:t>Because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discrete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fuzzy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sets</a:t>
            </a:r>
            <a:r>
              <a:rPr lang="lt-LT" sz="1200" b="1" dirty="0" smtClean="0"/>
              <a:t> are </a:t>
            </a:r>
            <a:r>
              <a:rPr lang="lt-LT" sz="1200" b="1" dirty="0" err="1" smtClean="0"/>
              <a:t>used</a:t>
            </a:r>
            <a:r>
              <a:rPr lang="lt-LT" sz="1200" b="1" dirty="0" smtClean="0"/>
              <a:t>, </a:t>
            </a:r>
            <a:r>
              <a:rPr lang="lt-LT" sz="1200" b="1" dirty="0" err="1" smtClean="0"/>
              <a:t>advised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adjustment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score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for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quasi</a:t>
            </a:r>
            <a:r>
              <a:rPr lang="lt-LT" sz="1200" b="1" dirty="0" smtClean="0"/>
              <a:t>/</a:t>
            </a:r>
            <a:r>
              <a:rPr lang="lt-LT" sz="1200" b="1" dirty="0" err="1" smtClean="0"/>
              <a:t>necessity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and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quasi</a:t>
            </a:r>
            <a:r>
              <a:rPr lang="lt-LT" sz="1200" b="1" dirty="0" smtClean="0"/>
              <a:t>/</a:t>
            </a:r>
            <a:r>
              <a:rPr lang="lt-LT" sz="1200" b="1" dirty="0" err="1" smtClean="0"/>
              <a:t>sufficiency</a:t>
            </a:r>
            <a:r>
              <a:rPr lang="lt-LT" sz="1200" b="1" dirty="0" smtClean="0"/>
              <a:t> </a:t>
            </a:r>
            <a:r>
              <a:rPr lang="lt-LT" sz="1200" b="1" dirty="0" err="1" smtClean="0"/>
              <a:t>is</a:t>
            </a:r>
            <a:r>
              <a:rPr lang="lt-LT" sz="1200" b="1" dirty="0" smtClean="0"/>
              <a:t> 0.17</a:t>
            </a: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180486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274440" y="0"/>
            <a:ext cx="7869560" cy="1268760"/>
          </a:xfrm>
        </p:spPr>
        <p:txBody>
          <a:bodyPr/>
          <a:lstStyle/>
          <a:p>
            <a:pPr algn="ctr"/>
            <a:r>
              <a:rPr lang="lt-LT" sz="1600" b="1" dirty="0" err="1"/>
              <a:t>Exercise</a:t>
            </a:r>
            <a:r>
              <a:rPr lang="lt-LT" sz="1600" b="1" dirty="0"/>
              <a:t> Nr.2 </a:t>
            </a:r>
            <a:br>
              <a:rPr lang="lt-LT" sz="1600" b="1" dirty="0"/>
            </a:br>
            <a:r>
              <a:rPr lang="lt-LT" sz="1600" b="1" dirty="0" err="1"/>
              <a:t>Explaining</a:t>
            </a:r>
            <a:r>
              <a:rPr lang="lt-LT" sz="1600" b="1" dirty="0"/>
              <a:t> </a:t>
            </a:r>
            <a:r>
              <a:rPr lang="lt-LT" sz="1600" b="1" dirty="0" err="1"/>
              <a:t>Constitutional</a:t>
            </a:r>
            <a:r>
              <a:rPr lang="lt-LT" sz="1600" b="1" dirty="0"/>
              <a:t> </a:t>
            </a:r>
            <a:r>
              <a:rPr lang="lt-LT" sz="1600" b="1" dirty="0" err="1"/>
              <a:t>Control</a:t>
            </a:r>
            <a:r>
              <a:rPr lang="lt-LT" sz="1600" b="1" dirty="0"/>
              <a:t> </a:t>
            </a:r>
            <a:r>
              <a:rPr lang="lt-LT" sz="1600" b="1" dirty="0" err="1"/>
              <a:t>of</a:t>
            </a:r>
            <a:r>
              <a:rPr lang="lt-LT" sz="1600" b="1" dirty="0"/>
              <a:t> </a:t>
            </a:r>
            <a:r>
              <a:rPr lang="lt-LT" sz="1600" b="1" dirty="0" err="1"/>
              <a:t>the</a:t>
            </a:r>
            <a:r>
              <a:rPr lang="lt-LT" sz="1600" b="1" dirty="0"/>
              <a:t> </a:t>
            </a:r>
            <a:r>
              <a:rPr lang="lt-LT" sz="1600" b="1" dirty="0" err="1"/>
              <a:t>Executive</a:t>
            </a:r>
            <a:r>
              <a:rPr lang="lt-LT" sz="1600" b="1" dirty="0"/>
              <a:t> Power (</a:t>
            </a:r>
            <a:r>
              <a:rPr lang="lt-LT" sz="1600" b="1" dirty="0" err="1"/>
              <a:t>Government</a:t>
            </a:r>
            <a:r>
              <a:rPr lang="lt-LT" sz="1600" b="1" dirty="0" smtClean="0"/>
              <a:t>) </a:t>
            </a:r>
            <a:r>
              <a:rPr lang="lt-LT" sz="1600" b="1" dirty="0" err="1" smtClean="0"/>
              <a:t>in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the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Parliamentary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and</a:t>
            </a:r>
            <a:r>
              <a:rPr lang="lt-LT" sz="1600" b="1" dirty="0" smtClean="0"/>
              <a:t> Semi-</a:t>
            </a:r>
            <a:r>
              <a:rPr lang="lt-LT" sz="1600" b="1" dirty="0" err="1" smtClean="0"/>
              <a:t>Presidential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Democracies</a:t>
            </a:r>
            <a:r>
              <a:rPr lang="lt-LT" sz="1600" b="1" dirty="0" smtClean="0"/>
              <a:t>:</a:t>
            </a:r>
            <a:br>
              <a:rPr lang="lt-LT" sz="1600" b="1" dirty="0" smtClean="0"/>
            </a:br>
            <a:r>
              <a:rPr lang="lt-LT" sz="1600" b="1" dirty="0" err="1" smtClean="0"/>
              <a:t>explanatory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conditions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and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outcome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set</a:t>
            </a:r>
            <a:r>
              <a:rPr lang="lt-LT" sz="1600" b="1" dirty="0"/>
              <a:t/>
            </a:r>
            <a:br>
              <a:rPr lang="lt-LT" sz="1600" b="1" dirty="0"/>
            </a:br>
            <a:endParaRPr lang="lt-LT" sz="1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8229600" cy="5400600"/>
          </a:xfrm>
        </p:spPr>
        <p:txBody>
          <a:bodyPr/>
          <a:lstStyle/>
          <a:p>
            <a:r>
              <a:rPr lang="lt-LT" sz="1600" b="1" dirty="0" err="1" smtClean="0"/>
              <a:t>Outcome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set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fuzzy</a:t>
            </a:r>
            <a:r>
              <a:rPr lang="lt-LT" sz="1600" b="1" dirty="0" smtClean="0"/>
              <a:t> </a:t>
            </a:r>
            <a:r>
              <a:rPr lang="lt-LT" sz="1600" b="1" dirty="0" err="1" smtClean="0"/>
              <a:t>set</a:t>
            </a:r>
            <a:r>
              <a:rPr lang="lt-LT" sz="1600" dirty="0" smtClean="0"/>
              <a:t>:  </a:t>
            </a:r>
            <a:r>
              <a:rPr lang="lt-LT" sz="1600" i="1" dirty="0" err="1" smtClean="0"/>
              <a:t>control</a:t>
            </a:r>
            <a:r>
              <a:rPr lang="lt-LT" sz="1600" i="1" dirty="0" smtClean="0"/>
              <a:t>  - </a:t>
            </a:r>
            <a:r>
              <a:rPr lang="en-US" sz="1600" dirty="0" smtClean="0"/>
              <a:t>the </a:t>
            </a:r>
            <a:r>
              <a:rPr lang="en-US" sz="1600" dirty="0"/>
              <a:t>formal powers of parliaments </a:t>
            </a:r>
            <a:r>
              <a:rPr lang="en-US" sz="1600" dirty="0" smtClean="0"/>
              <a:t>to constrain </a:t>
            </a:r>
            <a:r>
              <a:rPr lang="en-US" sz="1600" dirty="0"/>
              <a:t>executive </a:t>
            </a:r>
            <a:r>
              <a:rPr lang="en-US" sz="1600" dirty="0" smtClean="0"/>
              <a:t>behavior</a:t>
            </a:r>
            <a:r>
              <a:rPr lang="lt-LT" sz="1600" dirty="0" smtClean="0"/>
              <a:t> </a:t>
            </a:r>
            <a:r>
              <a:rPr lang="en-US" sz="1600" dirty="0" smtClean="0"/>
              <a:t>.</a:t>
            </a:r>
            <a:endParaRPr lang="lt-LT" sz="1600" dirty="0" smtClean="0"/>
          </a:p>
          <a:p>
            <a:pPr marL="0" indent="0" algn="just">
              <a:buNone/>
            </a:pPr>
            <a:r>
              <a:rPr lang="en-US" sz="1400" dirty="0"/>
              <a:t>Basically, there are three modes of interactions: the </a:t>
            </a:r>
            <a:r>
              <a:rPr lang="en-US" sz="1400" dirty="0" smtClean="0"/>
              <a:t>government</a:t>
            </a:r>
            <a:r>
              <a:rPr lang="lt-LT" sz="1400" dirty="0" smtClean="0"/>
              <a:t> </a:t>
            </a:r>
            <a:r>
              <a:rPr lang="en-US" sz="1400" dirty="0" smtClean="0"/>
              <a:t>dominates </a:t>
            </a:r>
            <a:r>
              <a:rPr lang="en-US" sz="1400" dirty="0"/>
              <a:t>parliament, the parliament dominates government, and the </a:t>
            </a:r>
            <a:r>
              <a:rPr lang="en-US" sz="1400" dirty="0" smtClean="0"/>
              <a:t>parliament</a:t>
            </a:r>
            <a:r>
              <a:rPr lang="lt-LT" sz="14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/>
              <a:t>government are balanced</a:t>
            </a:r>
            <a:r>
              <a:rPr lang="en-US" sz="1400" dirty="0" smtClean="0"/>
              <a:t>.</a:t>
            </a:r>
            <a:r>
              <a:rPr lang="lt-LT" sz="1400" dirty="0" smtClean="0"/>
              <a:t> </a:t>
            </a:r>
            <a:r>
              <a:rPr lang="lt-LT" sz="1400" dirty="0" err="1" smtClean="0"/>
              <a:t>The</a:t>
            </a:r>
            <a:r>
              <a:rPr lang="lt-LT" sz="1400" dirty="0" smtClean="0"/>
              <a:t> </a:t>
            </a:r>
            <a:r>
              <a:rPr lang="lt-LT" sz="1400" dirty="0" err="1" smtClean="0"/>
              <a:t>values</a:t>
            </a:r>
            <a:r>
              <a:rPr lang="lt-LT" sz="1400" dirty="0" smtClean="0"/>
              <a:t> </a:t>
            </a:r>
            <a:r>
              <a:rPr lang="lt-LT" sz="1400" dirty="0" err="1" smtClean="0"/>
              <a:t>of</a:t>
            </a:r>
            <a:r>
              <a:rPr lang="lt-LT" sz="1400" dirty="0" smtClean="0"/>
              <a:t> </a:t>
            </a:r>
            <a:r>
              <a:rPr lang="lt-LT" sz="1400" dirty="0" err="1" smtClean="0"/>
              <a:t>the</a:t>
            </a:r>
            <a:r>
              <a:rPr lang="lt-LT" sz="1400" dirty="0" smtClean="0"/>
              <a:t> </a:t>
            </a:r>
            <a:r>
              <a:rPr lang="en-US" sz="1400" dirty="0"/>
              <a:t>index of the relative strengths of executive and </a:t>
            </a:r>
            <a:r>
              <a:rPr lang="en-US" sz="1400" dirty="0" smtClean="0"/>
              <a:t>legislative</a:t>
            </a:r>
            <a:r>
              <a:rPr lang="lt-LT" sz="1400" dirty="0" smtClean="0"/>
              <a:t> are </a:t>
            </a:r>
            <a:r>
              <a:rPr lang="lt-LT" sz="1400" dirty="0" err="1" smtClean="0"/>
              <a:t>used</a:t>
            </a:r>
            <a:r>
              <a:rPr lang="lt-LT" sz="1400" dirty="0" smtClean="0"/>
              <a:t> </a:t>
            </a:r>
            <a:r>
              <a:rPr lang="lt-LT" sz="1400" dirty="0" err="1" smtClean="0"/>
              <a:t>as</a:t>
            </a:r>
            <a:r>
              <a:rPr lang="lt-LT" sz="1400" dirty="0" smtClean="0"/>
              <a:t> </a:t>
            </a:r>
            <a:r>
              <a:rPr lang="lt-LT" sz="1400" dirty="0" err="1" smtClean="0"/>
              <a:t>original</a:t>
            </a:r>
            <a:r>
              <a:rPr lang="lt-LT" sz="1400" dirty="0" smtClean="0"/>
              <a:t> data </a:t>
            </a:r>
            <a:r>
              <a:rPr lang="lt-LT" sz="1400" dirty="0" err="1" smtClean="0"/>
              <a:t>for</a:t>
            </a:r>
            <a:r>
              <a:rPr lang="lt-LT" sz="1400" dirty="0" smtClean="0"/>
              <a:t> </a:t>
            </a:r>
            <a:r>
              <a:rPr lang="lt-LT" sz="1400" dirty="0" err="1" smtClean="0"/>
              <a:t>fuzzy</a:t>
            </a:r>
            <a:r>
              <a:rPr lang="lt-LT" sz="1400" dirty="0" smtClean="0"/>
              <a:t> </a:t>
            </a:r>
            <a:r>
              <a:rPr lang="lt-LT" sz="1400" dirty="0" err="1" smtClean="0"/>
              <a:t>set</a:t>
            </a:r>
            <a:r>
              <a:rPr lang="lt-LT" sz="1400" dirty="0" smtClean="0"/>
              <a:t> </a:t>
            </a:r>
            <a:r>
              <a:rPr lang="lt-LT" sz="1400" dirty="0" err="1" smtClean="0"/>
              <a:t>calibration</a:t>
            </a:r>
            <a:r>
              <a:rPr lang="lt-LT" sz="1400" dirty="0" smtClean="0"/>
              <a:t>.  </a:t>
            </a:r>
            <a:r>
              <a:rPr lang="lt-LT" sz="1400" dirty="0" err="1" smtClean="0"/>
              <a:t>Index</a:t>
            </a:r>
            <a:r>
              <a:rPr lang="lt-LT" sz="1400" dirty="0" smtClean="0"/>
              <a:t> </a:t>
            </a:r>
            <a:r>
              <a:rPr lang="lt-LT" sz="1400" dirty="0" err="1" smtClean="0"/>
              <a:t>values</a:t>
            </a:r>
            <a:r>
              <a:rPr lang="lt-LT" sz="1400" dirty="0" smtClean="0"/>
              <a:t> range </a:t>
            </a:r>
            <a:r>
              <a:rPr lang="en-US" sz="1400" dirty="0" smtClean="0"/>
              <a:t>from </a:t>
            </a:r>
            <a:r>
              <a:rPr lang="lt-LT" sz="1400" dirty="0"/>
              <a:t>-</a:t>
            </a:r>
            <a:r>
              <a:rPr lang="en-US" sz="1400" dirty="0" smtClean="0"/>
              <a:t>1.5 </a:t>
            </a:r>
            <a:r>
              <a:rPr lang="en-US" sz="1400" dirty="0"/>
              <a:t>to +1.5.The </a:t>
            </a:r>
            <a:r>
              <a:rPr lang="en-US" sz="1400" dirty="0" smtClean="0"/>
              <a:t>creation of a seven-value fuzzy-set is</a:t>
            </a:r>
            <a:r>
              <a:rPr lang="lt-LT" sz="1400" dirty="0" smtClean="0"/>
              <a:t> </a:t>
            </a:r>
            <a:r>
              <a:rPr lang="en-US" sz="1400" dirty="0" smtClean="0"/>
              <a:t>straightforward </a:t>
            </a:r>
            <a:r>
              <a:rPr lang="en-US" sz="1400" dirty="0"/>
              <a:t>because the composite index also has seven values. </a:t>
            </a:r>
            <a:r>
              <a:rPr lang="en-US" sz="1400" dirty="0" smtClean="0"/>
              <a:t>The</a:t>
            </a:r>
            <a:r>
              <a:rPr lang="lt-LT" sz="1400" dirty="0" smtClean="0"/>
              <a:t> </a:t>
            </a:r>
            <a:r>
              <a:rPr lang="en-US" sz="1400" dirty="0" smtClean="0"/>
              <a:t>crossover </a:t>
            </a:r>
            <a:r>
              <a:rPr lang="en-US" sz="1400" dirty="0"/>
              <a:t>point </a:t>
            </a:r>
            <a:r>
              <a:rPr lang="lt-LT" sz="1400" dirty="0" smtClean="0"/>
              <a:t>(</a:t>
            </a:r>
            <a:r>
              <a:rPr lang="lt-LT" sz="1400" dirty="0" err="1" smtClean="0"/>
              <a:t>fuzzy</a:t>
            </a:r>
            <a:r>
              <a:rPr lang="lt-LT" sz="1400" dirty="0" smtClean="0"/>
              <a:t> </a:t>
            </a:r>
            <a:r>
              <a:rPr lang="lt-LT" sz="1400" dirty="0" err="1" smtClean="0"/>
              <a:t>set</a:t>
            </a:r>
            <a:r>
              <a:rPr lang="lt-LT" sz="1400" dirty="0" smtClean="0"/>
              <a:t> </a:t>
            </a:r>
            <a:r>
              <a:rPr lang="lt-LT" sz="1400" dirty="0" err="1" smtClean="0"/>
              <a:t>membership</a:t>
            </a:r>
            <a:r>
              <a:rPr lang="lt-LT" sz="1400" dirty="0" smtClean="0"/>
              <a:t> </a:t>
            </a:r>
            <a:r>
              <a:rPr lang="lt-LT" sz="1400" dirty="0" err="1" smtClean="0"/>
              <a:t>score</a:t>
            </a:r>
            <a:r>
              <a:rPr lang="lt-LT" sz="1400" dirty="0" smtClean="0"/>
              <a:t> 0.5) </a:t>
            </a:r>
            <a:r>
              <a:rPr lang="en-US" sz="1400" dirty="0" smtClean="0"/>
              <a:t>is </a:t>
            </a:r>
            <a:r>
              <a:rPr lang="en-US" sz="1400" dirty="0"/>
              <a:t>assigned to countries where the </a:t>
            </a:r>
            <a:r>
              <a:rPr lang="en-US" sz="1400" dirty="0" smtClean="0"/>
              <a:t>executive-legislative</a:t>
            </a:r>
            <a:r>
              <a:rPr lang="lt-LT" sz="1400" dirty="0"/>
              <a:t> </a:t>
            </a:r>
            <a:r>
              <a:rPr lang="en-US" sz="1400" dirty="0" smtClean="0"/>
              <a:t>relationship </a:t>
            </a:r>
            <a:r>
              <a:rPr lang="en-US" sz="1400" dirty="0"/>
              <a:t>is in balance (i.e., where the </a:t>
            </a:r>
            <a:r>
              <a:rPr lang="lt-LT" sz="1400" dirty="0" smtClean="0"/>
              <a:t> </a:t>
            </a:r>
            <a:r>
              <a:rPr lang="lt-LT" sz="1400" dirty="0" err="1" smtClean="0"/>
              <a:t>index</a:t>
            </a:r>
            <a:r>
              <a:rPr lang="lt-LT" sz="1400" dirty="0" smtClean="0"/>
              <a:t> </a:t>
            </a:r>
            <a:r>
              <a:rPr lang="lt-LT" sz="1400" dirty="0" err="1" smtClean="0"/>
              <a:t>value</a:t>
            </a:r>
            <a:r>
              <a:rPr lang="lt-LT" sz="1400" dirty="0" smtClean="0"/>
              <a:t> </a:t>
            </a:r>
            <a:r>
              <a:rPr lang="en-US" sz="1400" dirty="0" smtClean="0"/>
              <a:t>= </a:t>
            </a:r>
            <a:r>
              <a:rPr lang="en-US" sz="1400" dirty="0"/>
              <a:t>0). The higher the </a:t>
            </a:r>
            <a:r>
              <a:rPr lang="lt-LT" sz="1400" dirty="0" err="1" smtClean="0"/>
              <a:t>membership</a:t>
            </a:r>
            <a:r>
              <a:rPr lang="lt-LT" sz="1400" dirty="0" smtClean="0"/>
              <a:t> </a:t>
            </a:r>
            <a:r>
              <a:rPr lang="en-US" sz="1400" dirty="0" smtClean="0"/>
              <a:t>score</a:t>
            </a:r>
            <a:r>
              <a:rPr lang="en-US" sz="1400" dirty="0"/>
              <a:t>, the more governments are restricted in </a:t>
            </a:r>
            <a:r>
              <a:rPr lang="en-US" sz="1400" dirty="0" smtClean="0"/>
              <a:t>their</a:t>
            </a:r>
            <a:r>
              <a:rPr lang="lt-LT" sz="1400" dirty="0" smtClean="0"/>
              <a:t> </a:t>
            </a:r>
            <a:r>
              <a:rPr lang="en-US" sz="1400" dirty="0" smtClean="0"/>
              <a:t>room </a:t>
            </a:r>
            <a:r>
              <a:rPr lang="en-US" sz="1400" dirty="0"/>
              <a:t>to </a:t>
            </a:r>
            <a:r>
              <a:rPr lang="en-US" sz="1400" dirty="0" smtClean="0"/>
              <a:t>maneuver</a:t>
            </a:r>
            <a:r>
              <a:rPr lang="lt-LT" sz="1400" dirty="0" smtClean="0"/>
              <a:t>. </a:t>
            </a:r>
          </a:p>
          <a:p>
            <a:r>
              <a:rPr lang="en-US" sz="1600" b="1" dirty="0" smtClean="0"/>
              <a:t>Explanatory </a:t>
            </a:r>
            <a:r>
              <a:rPr lang="en-US" sz="1600" b="1" dirty="0"/>
              <a:t>conditions fuzzy sets:</a:t>
            </a:r>
          </a:p>
          <a:p>
            <a:r>
              <a:rPr lang="lt-LT" sz="1600" i="1" dirty="0" err="1" smtClean="0"/>
              <a:t>consdem</a:t>
            </a:r>
            <a:r>
              <a:rPr lang="lt-LT" sz="1600" i="1" dirty="0" smtClean="0"/>
              <a:t> – </a:t>
            </a:r>
            <a:r>
              <a:rPr lang="lt-LT" sz="1600" dirty="0" err="1" smtClean="0"/>
              <a:t>fuzzy</a:t>
            </a:r>
            <a:r>
              <a:rPr lang="lt-LT" sz="1600" dirty="0" smtClean="0"/>
              <a:t> </a:t>
            </a:r>
            <a:r>
              <a:rPr lang="lt-LT" sz="1600" dirty="0" err="1" smtClean="0"/>
              <a:t>set</a:t>
            </a:r>
            <a:r>
              <a:rPr lang="lt-LT" sz="1600" dirty="0" smtClean="0"/>
              <a:t> </a:t>
            </a:r>
            <a:r>
              <a:rPr lang="lt-LT" sz="1600" dirty="0" err="1" smtClean="0"/>
              <a:t>of</a:t>
            </a:r>
            <a:r>
              <a:rPr lang="lt-LT" sz="1600" dirty="0" smtClean="0"/>
              <a:t> </a:t>
            </a:r>
            <a:r>
              <a:rPr lang="lt-LT" sz="1600" dirty="0" err="1" smtClean="0"/>
              <a:t>consensus</a:t>
            </a:r>
            <a:r>
              <a:rPr lang="lt-LT" sz="1600" dirty="0" smtClean="0"/>
              <a:t> </a:t>
            </a:r>
            <a:r>
              <a:rPr lang="lt-LT" sz="1600" dirty="0" err="1" smtClean="0"/>
              <a:t>democracies</a:t>
            </a:r>
            <a:r>
              <a:rPr lang="lt-LT" sz="1600" dirty="0" smtClean="0"/>
              <a:t> </a:t>
            </a:r>
          </a:p>
          <a:p>
            <a:pPr marL="0" indent="0" algn="just">
              <a:buNone/>
            </a:pPr>
            <a:r>
              <a:rPr lang="en-US" sz="1400" dirty="0"/>
              <a:t>In </a:t>
            </a:r>
            <a:r>
              <a:rPr lang="en-US" sz="1400" dirty="0" smtClean="0"/>
              <a:t>consensus</a:t>
            </a:r>
            <a:r>
              <a:rPr lang="lt-LT" sz="1400" dirty="0" smtClean="0"/>
              <a:t> </a:t>
            </a:r>
            <a:r>
              <a:rPr lang="en-US" sz="1400" dirty="0" smtClean="0"/>
              <a:t>democracies</a:t>
            </a:r>
            <a:r>
              <a:rPr lang="en-US" sz="1400" dirty="0"/>
              <a:t>, power-sharing is the central device used to enhance </a:t>
            </a:r>
            <a:r>
              <a:rPr lang="en-US" sz="1400" dirty="0" smtClean="0"/>
              <a:t>the</a:t>
            </a:r>
            <a:r>
              <a:rPr lang="lt-LT" sz="1400" dirty="0" smtClean="0"/>
              <a:t> </a:t>
            </a:r>
            <a:r>
              <a:rPr lang="en-US" sz="1400" dirty="0" smtClean="0"/>
              <a:t>cooperation </a:t>
            </a:r>
            <a:r>
              <a:rPr lang="en-US" sz="1400" dirty="0"/>
              <a:t>between divergent minority groups in segmented societies</a:t>
            </a:r>
            <a:r>
              <a:rPr lang="en-US" sz="1400" dirty="0" smtClean="0"/>
              <a:t>.</a:t>
            </a:r>
            <a:r>
              <a:rPr lang="lt-LT" sz="1400" dirty="0" smtClean="0"/>
              <a:t> </a:t>
            </a:r>
            <a:r>
              <a:rPr lang="en-US" sz="1400" dirty="0" smtClean="0"/>
              <a:t>The </a:t>
            </a:r>
            <a:r>
              <a:rPr lang="en-US" sz="1400" dirty="0"/>
              <a:t>opposite model is majoritarian democracy, which concentrates </a:t>
            </a:r>
            <a:r>
              <a:rPr lang="en-US" sz="1400" dirty="0" smtClean="0"/>
              <a:t>all</a:t>
            </a:r>
            <a:r>
              <a:rPr lang="lt-LT" sz="1400" dirty="0" smtClean="0"/>
              <a:t> </a:t>
            </a:r>
            <a:r>
              <a:rPr lang="en-US" sz="1400" dirty="0" smtClean="0"/>
              <a:t>political </a:t>
            </a:r>
            <a:r>
              <a:rPr lang="en-US" sz="1400" dirty="0"/>
              <a:t>power in the winning party. Consensus democracies enlarge </a:t>
            </a:r>
            <a:r>
              <a:rPr lang="en-US" sz="1400" dirty="0" smtClean="0"/>
              <a:t>the</a:t>
            </a:r>
            <a:r>
              <a:rPr lang="lt-LT" sz="1400" dirty="0" smtClean="0"/>
              <a:t> </a:t>
            </a:r>
            <a:r>
              <a:rPr lang="en-US" sz="1400" dirty="0" smtClean="0"/>
              <a:t>room </a:t>
            </a:r>
            <a:r>
              <a:rPr lang="en-US" sz="1400" dirty="0"/>
              <a:t>to maneuver of parliaments compared to majoritarian democracies</a:t>
            </a:r>
            <a:r>
              <a:rPr lang="en-US" sz="1400" dirty="0" smtClean="0"/>
              <a:t>,</a:t>
            </a:r>
            <a:r>
              <a:rPr lang="lt-LT" sz="14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/>
              <a:t>their governments are expected to be weaker because they </a:t>
            </a:r>
            <a:r>
              <a:rPr lang="en-US" sz="1400" dirty="0" smtClean="0"/>
              <a:t>are</a:t>
            </a:r>
            <a:r>
              <a:rPr lang="lt-LT" sz="1400" dirty="0" smtClean="0"/>
              <a:t> </a:t>
            </a:r>
            <a:r>
              <a:rPr lang="en-US" sz="1400" dirty="0" smtClean="0"/>
              <a:t>built </a:t>
            </a:r>
            <a:r>
              <a:rPr lang="en-US" sz="1400" dirty="0"/>
              <a:t>on coalitions</a:t>
            </a:r>
            <a:r>
              <a:rPr lang="en-US" sz="1400" dirty="0" smtClean="0"/>
              <a:t>.</a:t>
            </a:r>
            <a:r>
              <a:rPr lang="lt-LT" sz="1400" dirty="0" smtClean="0"/>
              <a:t> </a:t>
            </a:r>
            <a:r>
              <a:rPr lang="en-US" sz="1400" dirty="0"/>
              <a:t>Majoritarian </a:t>
            </a:r>
            <a:r>
              <a:rPr lang="lt-LT" sz="1400" dirty="0" smtClean="0"/>
              <a:t> c</a:t>
            </a:r>
            <a:r>
              <a:rPr lang="en-US" sz="1400" dirty="0" err="1" smtClean="0"/>
              <a:t>ountries</a:t>
            </a:r>
            <a:r>
              <a:rPr lang="en-US" sz="1400" dirty="0" smtClean="0"/>
              <a:t> </a:t>
            </a:r>
            <a:r>
              <a:rPr lang="en-US" sz="1400" dirty="0"/>
              <a:t>are characterized by weak </a:t>
            </a:r>
            <a:r>
              <a:rPr lang="en-US" sz="1400" dirty="0" smtClean="0"/>
              <a:t>parliaments</a:t>
            </a:r>
            <a:r>
              <a:rPr lang="lt-LT" sz="14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/>
              <a:t>by executive </a:t>
            </a:r>
            <a:r>
              <a:rPr lang="en-US" sz="1400" dirty="0" smtClean="0"/>
              <a:t>dominance</a:t>
            </a:r>
            <a:r>
              <a:rPr lang="lt-LT" sz="1400" dirty="0" smtClean="0"/>
              <a:t>. </a:t>
            </a:r>
            <a:r>
              <a:rPr lang="en-US" sz="1400" dirty="0" smtClean="0"/>
              <a:t>The</a:t>
            </a:r>
            <a:r>
              <a:rPr lang="lt-LT" sz="1400" dirty="0" smtClean="0"/>
              <a:t> </a:t>
            </a:r>
            <a:r>
              <a:rPr lang="en-US" sz="1400" dirty="0" smtClean="0"/>
              <a:t>contrast </a:t>
            </a:r>
            <a:r>
              <a:rPr lang="en-US" sz="1400" dirty="0"/>
              <a:t>between </a:t>
            </a:r>
            <a:r>
              <a:rPr lang="en-US" sz="1400" dirty="0" err="1"/>
              <a:t>majoritarianism</a:t>
            </a:r>
            <a:r>
              <a:rPr lang="en-US" sz="1400" dirty="0"/>
              <a:t> and consensus democracy is </a:t>
            </a:r>
            <a:r>
              <a:rPr lang="en-US" sz="1400" dirty="0" smtClean="0"/>
              <a:t>operationalized</a:t>
            </a:r>
            <a:r>
              <a:rPr lang="lt-LT" sz="1400" dirty="0" smtClean="0"/>
              <a:t> </a:t>
            </a:r>
            <a:r>
              <a:rPr lang="en-US" sz="1400" dirty="0" smtClean="0"/>
              <a:t>with </a:t>
            </a:r>
            <a:r>
              <a:rPr lang="en-US" sz="1400" dirty="0"/>
              <a:t>the help of two variables: the effective number of parties and the type </a:t>
            </a:r>
            <a:r>
              <a:rPr lang="en-US" sz="1400" dirty="0" smtClean="0"/>
              <a:t>of</a:t>
            </a:r>
            <a:r>
              <a:rPr lang="lt-LT" sz="1400" dirty="0" smtClean="0"/>
              <a:t> </a:t>
            </a:r>
            <a:r>
              <a:rPr lang="en-US" sz="1400" dirty="0" smtClean="0"/>
              <a:t>government</a:t>
            </a:r>
            <a:r>
              <a:rPr lang="en-US" sz="1400" dirty="0"/>
              <a:t>. The latter is </a:t>
            </a:r>
            <a:r>
              <a:rPr lang="lt-LT" sz="1400" dirty="0" err="1" smtClean="0"/>
              <a:t>indicated</a:t>
            </a:r>
            <a:r>
              <a:rPr lang="lt-LT" sz="1400" dirty="0" smtClean="0"/>
              <a:t> </a:t>
            </a:r>
            <a:r>
              <a:rPr lang="lt-LT" sz="1400" dirty="0" err="1" smtClean="0"/>
              <a:t>by</a:t>
            </a:r>
            <a:r>
              <a:rPr lang="lt-LT" sz="1400" dirty="0" smtClean="0"/>
              <a:t> </a:t>
            </a:r>
            <a:r>
              <a:rPr lang="lt-LT" sz="1400" dirty="0" err="1" smtClean="0"/>
              <a:t>the</a:t>
            </a:r>
            <a:r>
              <a:rPr lang="lt-LT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/>
              <a:t>percentage of governments led by one party </a:t>
            </a:r>
            <a:r>
              <a:rPr lang="en-US" sz="1400" dirty="0" smtClean="0"/>
              <a:t>that</a:t>
            </a:r>
            <a:r>
              <a:rPr lang="lt-LT" sz="1400" dirty="0" smtClean="0"/>
              <a:t> </a:t>
            </a:r>
            <a:r>
              <a:rPr lang="en-US" sz="1400" dirty="0" smtClean="0"/>
              <a:t>takes </a:t>
            </a:r>
            <a:r>
              <a:rPr lang="en-US" sz="1400" dirty="0"/>
              <a:t>all government </a:t>
            </a:r>
            <a:r>
              <a:rPr lang="en-US" sz="1400" dirty="0" smtClean="0"/>
              <a:t>seats</a:t>
            </a:r>
            <a:r>
              <a:rPr lang="lt-LT" sz="1400" dirty="0" smtClean="0"/>
              <a:t>. </a:t>
            </a:r>
            <a:r>
              <a:rPr lang="en-US" sz="1400" dirty="0"/>
              <a:t>The higher this percentage, the higher the </a:t>
            </a:r>
            <a:r>
              <a:rPr lang="en-US" sz="1400" dirty="0" smtClean="0"/>
              <a:t>degree</a:t>
            </a:r>
            <a:r>
              <a:rPr lang="lt-LT" sz="1400" dirty="0" smtClean="0"/>
              <a:t> </a:t>
            </a:r>
            <a:r>
              <a:rPr lang="en-US" sz="1400" dirty="0" smtClean="0"/>
              <a:t>of </a:t>
            </a:r>
            <a:r>
              <a:rPr lang="en-US" sz="1400" dirty="0" err="1"/>
              <a:t>majoritarianism</a:t>
            </a:r>
            <a:r>
              <a:rPr lang="en-US" sz="1400" dirty="0" smtClean="0"/>
              <a:t>.</a:t>
            </a:r>
            <a:r>
              <a:rPr lang="lt-LT" sz="1400" dirty="0" smtClean="0"/>
              <a:t> </a:t>
            </a:r>
            <a:r>
              <a:rPr lang="lt-LT" sz="1400" dirty="0" err="1" smtClean="0"/>
              <a:t>These</a:t>
            </a:r>
            <a:r>
              <a:rPr lang="lt-LT" sz="1400" dirty="0" smtClean="0"/>
              <a:t> </a:t>
            </a:r>
            <a:r>
              <a:rPr lang="lt-LT" sz="1400" dirty="0" err="1" smtClean="0"/>
              <a:t>variables</a:t>
            </a:r>
            <a:r>
              <a:rPr lang="lt-LT" sz="1400" dirty="0" smtClean="0"/>
              <a:t> are </a:t>
            </a:r>
            <a:r>
              <a:rPr lang="lt-LT" sz="1400" dirty="0" err="1" smtClean="0"/>
              <a:t>used</a:t>
            </a:r>
            <a:r>
              <a:rPr lang="lt-LT" sz="1400" dirty="0" smtClean="0"/>
              <a:t> to </a:t>
            </a:r>
            <a:r>
              <a:rPr lang="lt-LT" sz="1400" dirty="0" err="1" smtClean="0"/>
              <a:t>construct</a:t>
            </a:r>
            <a:r>
              <a:rPr lang="lt-LT" sz="1400" dirty="0" smtClean="0"/>
              <a:t> </a:t>
            </a:r>
            <a:r>
              <a:rPr lang="lt-LT" sz="1400" dirty="0" err="1" smtClean="0"/>
              <a:t>the</a:t>
            </a:r>
            <a:r>
              <a:rPr lang="lt-LT" sz="1400" dirty="0" smtClean="0"/>
              <a:t> </a:t>
            </a:r>
            <a:r>
              <a:rPr lang="lt-LT" sz="1400" dirty="0" err="1" smtClean="0"/>
              <a:t>index</a:t>
            </a:r>
            <a:r>
              <a:rPr lang="lt-LT" sz="1400" dirty="0" smtClean="0"/>
              <a:t> </a:t>
            </a:r>
            <a:r>
              <a:rPr lang="en-US" sz="1400" dirty="0" smtClean="0"/>
              <a:t>which </a:t>
            </a:r>
            <a:r>
              <a:rPr lang="en-US" sz="1400" dirty="0"/>
              <a:t>measures the </a:t>
            </a:r>
            <a:r>
              <a:rPr lang="en-US" sz="1400" dirty="0" smtClean="0"/>
              <a:t>structural</a:t>
            </a:r>
            <a:r>
              <a:rPr lang="lt-LT" sz="1400" dirty="0" smtClean="0"/>
              <a:t> </a:t>
            </a:r>
            <a:r>
              <a:rPr lang="en-US" sz="1400" dirty="0" smtClean="0"/>
              <a:t>preconditions </a:t>
            </a:r>
            <a:r>
              <a:rPr lang="en-US" sz="1400" dirty="0"/>
              <a:t>for consensus </a:t>
            </a:r>
            <a:r>
              <a:rPr lang="en-US" sz="1400" dirty="0" smtClean="0"/>
              <a:t>democracy</a:t>
            </a:r>
            <a:r>
              <a:rPr lang="lt-LT" sz="1400" dirty="0" smtClean="0"/>
              <a:t>.  </a:t>
            </a:r>
            <a:r>
              <a:rPr lang="lt-LT" sz="1400" dirty="0" err="1" smtClean="0"/>
              <a:t>The</a:t>
            </a:r>
            <a:r>
              <a:rPr lang="lt-LT" sz="1400" dirty="0" smtClean="0"/>
              <a:t> </a:t>
            </a:r>
            <a:r>
              <a:rPr lang="lt-LT" sz="1400" dirty="0" err="1" smtClean="0"/>
              <a:t>values</a:t>
            </a:r>
            <a:r>
              <a:rPr lang="lt-LT" sz="1400" dirty="0" smtClean="0"/>
              <a:t> </a:t>
            </a:r>
            <a:r>
              <a:rPr lang="lt-LT" sz="1400" dirty="0" err="1" smtClean="0"/>
              <a:t>of</a:t>
            </a:r>
            <a:r>
              <a:rPr lang="lt-LT" sz="1400" dirty="0" smtClean="0"/>
              <a:t> </a:t>
            </a:r>
            <a:r>
              <a:rPr lang="lt-LT" sz="1400" dirty="0" err="1" smtClean="0"/>
              <a:t>this</a:t>
            </a:r>
            <a:r>
              <a:rPr lang="lt-LT" sz="1400" dirty="0" smtClean="0"/>
              <a:t> </a:t>
            </a:r>
            <a:r>
              <a:rPr lang="lt-LT" sz="1400" dirty="0" err="1" smtClean="0"/>
              <a:t>index</a:t>
            </a:r>
            <a:r>
              <a:rPr lang="lt-LT" sz="1400" dirty="0" smtClean="0"/>
              <a:t> (</a:t>
            </a:r>
            <a:r>
              <a:rPr lang="lt-LT" sz="1400" dirty="0" err="1" smtClean="0"/>
              <a:t>low</a:t>
            </a:r>
            <a:r>
              <a:rPr lang="lt-LT" sz="1400" dirty="0" smtClean="0"/>
              <a:t> </a:t>
            </a:r>
            <a:r>
              <a:rPr lang="lt-LT" sz="1400" dirty="0" err="1" smtClean="0"/>
              <a:t>for</a:t>
            </a:r>
            <a:r>
              <a:rPr lang="lt-LT" sz="1400" dirty="0" smtClean="0"/>
              <a:t> </a:t>
            </a:r>
            <a:r>
              <a:rPr lang="lt-LT" sz="1400" dirty="0" err="1" smtClean="0"/>
              <a:t>majoritarian</a:t>
            </a:r>
            <a:r>
              <a:rPr lang="lt-LT" sz="1400" dirty="0" smtClean="0"/>
              <a:t>, </a:t>
            </a:r>
            <a:r>
              <a:rPr lang="lt-LT" sz="1400" dirty="0" err="1" smtClean="0"/>
              <a:t>high</a:t>
            </a:r>
            <a:r>
              <a:rPr lang="lt-LT" sz="1400" dirty="0" smtClean="0"/>
              <a:t> </a:t>
            </a:r>
            <a:r>
              <a:rPr lang="lt-LT" sz="1400" dirty="0" err="1" smtClean="0"/>
              <a:t>for</a:t>
            </a:r>
            <a:r>
              <a:rPr lang="lt-LT" sz="1400" dirty="0" smtClean="0"/>
              <a:t> </a:t>
            </a:r>
            <a:r>
              <a:rPr lang="lt-LT" sz="1400" dirty="0" err="1" smtClean="0"/>
              <a:t>consensus</a:t>
            </a:r>
            <a:r>
              <a:rPr lang="lt-LT" sz="1400" dirty="0" smtClean="0"/>
              <a:t> </a:t>
            </a:r>
            <a:r>
              <a:rPr lang="lt-LT" sz="1400" dirty="0" err="1" smtClean="0"/>
              <a:t>democracies</a:t>
            </a:r>
            <a:r>
              <a:rPr lang="lt-LT" sz="1400" dirty="0" smtClean="0"/>
              <a:t>) are </a:t>
            </a:r>
            <a:r>
              <a:rPr lang="lt-LT" sz="1400" dirty="0" err="1" smtClean="0"/>
              <a:t>used</a:t>
            </a:r>
            <a:r>
              <a:rPr lang="lt-LT" sz="1400" dirty="0" smtClean="0"/>
              <a:t> </a:t>
            </a:r>
            <a:r>
              <a:rPr lang="lt-LT" sz="1400" dirty="0" err="1" smtClean="0"/>
              <a:t>as</a:t>
            </a:r>
            <a:r>
              <a:rPr lang="lt-LT" sz="1400" dirty="0" smtClean="0"/>
              <a:t> data to </a:t>
            </a:r>
            <a:r>
              <a:rPr lang="lt-LT" sz="1400" dirty="0" err="1" smtClean="0"/>
              <a:t>calibrate</a:t>
            </a:r>
            <a:r>
              <a:rPr lang="lt-LT" sz="1400" dirty="0" smtClean="0"/>
              <a:t> </a:t>
            </a:r>
            <a:r>
              <a:rPr lang="lt-LT" sz="1400" dirty="0" err="1" smtClean="0"/>
              <a:t>fuzzy</a:t>
            </a:r>
            <a:r>
              <a:rPr lang="lt-LT" sz="1400" dirty="0" smtClean="0"/>
              <a:t> </a:t>
            </a:r>
            <a:r>
              <a:rPr lang="lt-LT" sz="1400" dirty="0" err="1" smtClean="0"/>
              <a:t>membership</a:t>
            </a:r>
            <a:r>
              <a:rPr lang="lt-LT" sz="1400" dirty="0" smtClean="0"/>
              <a:t> </a:t>
            </a:r>
            <a:r>
              <a:rPr lang="lt-LT" sz="1400" dirty="0" err="1" smtClean="0"/>
              <a:t>scores</a:t>
            </a:r>
            <a:r>
              <a:rPr lang="lt-LT" sz="1400" dirty="0" smtClean="0"/>
              <a:t>.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47722-8D54-4C4A-B2C8-FD0A709583F0}" type="slidenum">
              <a:rPr lang="en-GB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68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87208" cy="990600"/>
          </a:xfrm>
        </p:spPr>
        <p:txBody>
          <a:bodyPr/>
          <a:lstStyle/>
          <a:p>
            <a:pPr algn="ctr"/>
            <a:r>
              <a:rPr lang="lt-LT" sz="1600" b="1" dirty="0" err="1"/>
              <a:t>Exercise</a:t>
            </a:r>
            <a:r>
              <a:rPr lang="lt-LT" sz="1600" b="1" dirty="0"/>
              <a:t> Nr.2 </a:t>
            </a:r>
            <a:r>
              <a:rPr lang="lt-LT" b="1" dirty="0"/>
              <a:t/>
            </a:r>
            <a:br>
              <a:rPr lang="lt-LT" b="1" dirty="0"/>
            </a:br>
            <a:r>
              <a:rPr lang="lt-LT" sz="1600" b="1" dirty="0" err="1"/>
              <a:t>Explaining</a:t>
            </a:r>
            <a:r>
              <a:rPr lang="lt-LT" sz="1600" b="1" dirty="0"/>
              <a:t> </a:t>
            </a:r>
            <a:r>
              <a:rPr lang="lt-LT" sz="1600" b="1" dirty="0" err="1"/>
              <a:t>Constitutional</a:t>
            </a:r>
            <a:r>
              <a:rPr lang="lt-LT" sz="1600" b="1" dirty="0"/>
              <a:t> </a:t>
            </a:r>
            <a:r>
              <a:rPr lang="lt-LT" sz="1600" b="1" dirty="0" err="1"/>
              <a:t>Control</a:t>
            </a:r>
            <a:r>
              <a:rPr lang="lt-LT" sz="1600" b="1" dirty="0"/>
              <a:t> </a:t>
            </a:r>
            <a:r>
              <a:rPr lang="lt-LT" sz="1600" b="1" dirty="0" err="1"/>
              <a:t>of</a:t>
            </a:r>
            <a:r>
              <a:rPr lang="lt-LT" sz="1600" b="1" dirty="0"/>
              <a:t> </a:t>
            </a:r>
            <a:r>
              <a:rPr lang="lt-LT" sz="1600" b="1" dirty="0" err="1"/>
              <a:t>the</a:t>
            </a:r>
            <a:r>
              <a:rPr lang="lt-LT" sz="1600" b="1" dirty="0"/>
              <a:t> </a:t>
            </a:r>
            <a:r>
              <a:rPr lang="lt-LT" sz="1600" b="1" dirty="0" err="1"/>
              <a:t>Executive</a:t>
            </a:r>
            <a:r>
              <a:rPr lang="lt-LT" sz="1600" b="1" dirty="0"/>
              <a:t> Power </a:t>
            </a:r>
            <a:r>
              <a:rPr lang="lt-LT" sz="1600" b="1" dirty="0" smtClean="0"/>
              <a:t>(</a:t>
            </a:r>
            <a:r>
              <a:rPr lang="lt-LT" sz="1600" b="1" dirty="0" err="1" smtClean="0"/>
              <a:t>Government</a:t>
            </a:r>
            <a:r>
              <a:rPr lang="lt-LT" sz="1600" b="1" dirty="0" smtClean="0"/>
              <a:t>): </a:t>
            </a:r>
            <a:r>
              <a:rPr lang="lt-LT" sz="1600" b="1" dirty="0" err="1" smtClean="0"/>
              <a:t>explanatory</a:t>
            </a:r>
            <a:r>
              <a:rPr lang="lt-LT" sz="1600" b="1" dirty="0" smtClean="0"/>
              <a:t> </a:t>
            </a:r>
            <a:r>
              <a:rPr lang="lt-LT" sz="1600" b="1" dirty="0" err="1"/>
              <a:t>conditions</a:t>
            </a:r>
            <a:r>
              <a:rPr lang="lt-LT" sz="1600" b="1" dirty="0"/>
              <a:t> </a:t>
            </a:r>
            <a:r>
              <a:rPr lang="lt-LT" sz="1600" b="1" dirty="0" err="1"/>
              <a:t>and</a:t>
            </a:r>
            <a:r>
              <a:rPr lang="lt-LT" sz="1600" b="1" dirty="0"/>
              <a:t> </a:t>
            </a:r>
            <a:r>
              <a:rPr lang="lt-LT" sz="1600" b="1" dirty="0" err="1"/>
              <a:t>outcome</a:t>
            </a:r>
            <a:r>
              <a:rPr lang="lt-LT" sz="1600" b="1" dirty="0"/>
              <a:t> </a:t>
            </a:r>
            <a:r>
              <a:rPr lang="lt-LT" sz="1600" b="1" dirty="0" err="1" smtClean="0"/>
              <a:t>set</a:t>
            </a:r>
            <a:r>
              <a:rPr lang="lt-LT" sz="1600" b="1" dirty="0" smtClean="0"/>
              <a:t/>
            </a:r>
            <a:br>
              <a:rPr lang="lt-LT" sz="1600" b="1" dirty="0" smtClean="0"/>
            </a:br>
            <a:r>
              <a:rPr lang="lt-LT" sz="1600" b="1" dirty="0" smtClean="0"/>
              <a:t>(</a:t>
            </a:r>
            <a:r>
              <a:rPr lang="lt-LT" sz="1600" b="1" dirty="0" err="1" smtClean="0"/>
              <a:t>continued</a:t>
            </a:r>
            <a:r>
              <a:rPr lang="lt-LT" sz="1600" b="1" dirty="0" smtClean="0"/>
              <a:t>)</a:t>
            </a:r>
            <a:endParaRPr lang="lt-LT" sz="1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827584" y="1219200"/>
            <a:ext cx="7859216" cy="4937760"/>
          </a:xfrm>
        </p:spPr>
        <p:txBody>
          <a:bodyPr/>
          <a:lstStyle/>
          <a:p>
            <a:r>
              <a:rPr lang="lt-LT" sz="1800" i="1" dirty="0" err="1" smtClean="0"/>
              <a:t>president</a:t>
            </a:r>
            <a:r>
              <a:rPr lang="lt-LT" sz="1800" i="1" dirty="0" smtClean="0"/>
              <a:t> </a:t>
            </a:r>
            <a:r>
              <a:rPr lang="lt-LT" sz="1800" i="1" dirty="0"/>
              <a:t>–</a:t>
            </a:r>
            <a:r>
              <a:rPr lang="lt-LT" sz="1800" dirty="0"/>
              <a:t> </a:t>
            </a:r>
            <a:r>
              <a:rPr lang="lt-LT" sz="1800" dirty="0" err="1"/>
              <a:t>fuzzy</a:t>
            </a:r>
            <a:r>
              <a:rPr lang="lt-LT" sz="1800" dirty="0"/>
              <a:t> </a:t>
            </a:r>
            <a:r>
              <a:rPr lang="lt-LT" sz="1800" dirty="0" err="1"/>
              <a:t>set</a:t>
            </a:r>
            <a:r>
              <a:rPr lang="lt-LT" sz="1800" dirty="0"/>
              <a:t> of </a:t>
            </a:r>
            <a:r>
              <a:rPr lang="lt-LT" sz="1800" dirty="0" smtClean="0"/>
              <a:t>semi-</a:t>
            </a:r>
            <a:r>
              <a:rPr lang="lt-LT" sz="1800" dirty="0" err="1" smtClean="0"/>
              <a:t>presidential</a:t>
            </a:r>
            <a:r>
              <a:rPr lang="lt-LT" sz="1800" dirty="0" smtClean="0"/>
              <a:t> </a:t>
            </a:r>
            <a:r>
              <a:rPr lang="lt-LT" sz="1800" dirty="0" err="1"/>
              <a:t>democracies</a:t>
            </a:r>
            <a:endParaRPr lang="lt-LT" sz="1800" dirty="0"/>
          </a:p>
          <a:p>
            <a:pPr marL="0" indent="0" algn="just">
              <a:buNone/>
            </a:pPr>
            <a:r>
              <a:rPr lang="en-US" sz="1200" dirty="0"/>
              <a:t>It is assumed that the more powers are assigned to</a:t>
            </a:r>
            <a:r>
              <a:rPr lang="lt-LT" sz="1200" dirty="0"/>
              <a:t> </a:t>
            </a:r>
            <a:r>
              <a:rPr lang="en-US" sz="1200" dirty="0"/>
              <a:t>the president, the weaker is the parliament</a:t>
            </a:r>
            <a:r>
              <a:rPr lang="en-US" sz="1200" i="1" dirty="0"/>
              <a:t>.</a:t>
            </a:r>
            <a:r>
              <a:rPr lang="lt-LT" sz="1200" i="1" dirty="0"/>
              <a:t>  </a:t>
            </a:r>
            <a:r>
              <a:rPr lang="lt-LT" sz="1200" dirty="0" err="1"/>
              <a:t>The</a:t>
            </a:r>
            <a:r>
              <a:rPr lang="lt-LT" sz="1200" dirty="0"/>
              <a:t> </a:t>
            </a:r>
            <a:r>
              <a:rPr lang="lt-LT" sz="1200" dirty="0" err="1"/>
              <a:t>opposite</a:t>
            </a:r>
            <a:r>
              <a:rPr lang="lt-LT" sz="1200" dirty="0"/>
              <a:t> </a:t>
            </a:r>
            <a:r>
              <a:rPr lang="lt-LT" sz="1200" dirty="0" err="1"/>
              <a:t>of</a:t>
            </a:r>
            <a:r>
              <a:rPr lang="lt-LT" sz="1200" dirty="0"/>
              <a:t> </a:t>
            </a:r>
            <a:r>
              <a:rPr lang="lt-LT" sz="1200" dirty="0" err="1"/>
              <a:t>the</a:t>
            </a:r>
            <a:r>
              <a:rPr lang="lt-LT" sz="1200" dirty="0"/>
              <a:t> </a:t>
            </a:r>
            <a:r>
              <a:rPr lang="lt-LT" sz="1200" dirty="0" err="1"/>
              <a:t>presidential</a:t>
            </a:r>
            <a:r>
              <a:rPr lang="lt-LT" sz="1200" dirty="0"/>
              <a:t> </a:t>
            </a:r>
            <a:r>
              <a:rPr lang="lt-LT" sz="1200" dirty="0" err="1"/>
              <a:t>democracy</a:t>
            </a:r>
            <a:r>
              <a:rPr lang="lt-LT" sz="1200" dirty="0"/>
              <a:t> </a:t>
            </a:r>
            <a:r>
              <a:rPr lang="lt-LT" sz="1200" dirty="0" err="1"/>
              <a:t>is</a:t>
            </a:r>
            <a:r>
              <a:rPr lang="lt-LT" sz="1200" dirty="0"/>
              <a:t> </a:t>
            </a:r>
            <a:r>
              <a:rPr lang="lt-LT" sz="1200" dirty="0" err="1"/>
              <a:t>parliamentary</a:t>
            </a:r>
            <a:r>
              <a:rPr lang="lt-LT" sz="1200" dirty="0"/>
              <a:t> </a:t>
            </a:r>
            <a:r>
              <a:rPr lang="lt-LT" sz="1200" dirty="0" err="1"/>
              <a:t>democracy</a:t>
            </a:r>
            <a:r>
              <a:rPr lang="lt-LT" sz="1200" dirty="0"/>
              <a:t> </a:t>
            </a:r>
            <a:r>
              <a:rPr lang="lt-LT" sz="1200" dirty="0" err="1"/>
              <a:t>with</a:t>
            </a:r>
            <a:r>
              <a:rPr lang="lt-LT" sz="1200" dirty="0"/>
              <a:t> </a:t>
            </a:r>
            <a:r>
              <a:rPr lang="lt-LT" sz="1200" dirty="0" err="1"/>
              <a:t>no</a:t>
            </a:r>
            <a:r>
              <a:rPr lang="lt-LT" sz="1200" dirty="0"/>
              <a:t> </a:t>
            </a:r>
            <a:r>
              <a:rPr lang="lt-LT" sz="1200" dirty="0" err="1"/>
              <a:t>president</a:t>
            </a:r>
            <a:r>
              <a:rPr lang="lt-LT" sz="1200" dirty="0"/>
              <a:t> </a:t>
            </a:r>
            <a:r>
              <a:rPr lang="lt-LT" sz="1200" dirty="0" err="1"/>
              <a:t>or</a:t>
            </a:r>
            <a:r>
              <a:rPr lang="lt-LT" sz="1200" dirty="0"/>
              <a:t> </a:t>
            </a:r>
            <a:r>
              <a:rPr lang="lt-LT" sz="1200" dirty="0" err="1"/>
              <a:t>by</a:t>
            </a:r>
            <a:r>
              <a:rPr lang="lt-LT" sz="1200" dirty="0"/>
              <a:t> a </a:t>
            </a:r>
            <a:r>
              <a:rPr lang="lt-LT" sz="1200" dirty="0" err="1"/>
              <a:t>president</a:t>
            </a:r>
            <a:r>
              <a:rPr lang="lt-LT" sz="1200" dirty="0"/>
              <a:t> </a:t>
            </a:r>
            <a:r>
              <a:rPr lang="lt-LT" sz="1200" dirty="0" err="1"/>
              <a:t>elected</a:t>
            </a:r>
            <a:r>
              <a:rPr lang="lt-LT" sz="1200" dirty="0"/>
              <a:t> </a:t>
            </a:r>
            <a:r>
              <a:rPr lang="lt-LT" sz="1200" dirty="0" err="1"/>
              <a:t>by</a:t>
            </a:r>
            <a:r>
              <a:rPr lang="lt-LT" sz="1200" dirty="0"/>
              <a:t> </a:t>
            </a:r>
            <a:r>
              <a:rPr lang="lt-LT" sz="1200" dirty="0" err="1"/>
              <a:t>parliament</a:t>
            </a:r>
            <a:r>
              <a:rPr lang="lt-LT" sz="1200" dirty="0"/>
              <a:t> </a:t>
            </a:r>
            <a:r>
              <a:rPr lang="lt-LT" sz="1200" dirty="0" err="1"/>
              <a:t>and</a:t>
            </a:r>
            <a:r>
              <a:rPr lang="lt-LT" sz="1200" dirty="0"/>
              <a:t> </a:t>
            </a:r>
            <a:r>
              <a:rPr lang="lt-LT" sz="1200" dirty="0" err="1"/>
              <a:t>wielding</a:t>
            </a:r>
            <a:r>
              <a:rPr lang="lt-LT" sz="1200" dirty="0"/>
              <a:t> </a:t>
            </a:r>
            <a:r>
              <a:rPr lang="lt-LT" sz="1200" dirty="0" err="1"/>
              <a:t>only</a:t>
            </a:r>
            <a:r>
              <a:rPr lang="lt-LT" sz="1200" dirty="0"/>
              <a:t> </a:t>
            </a:r>
            <a:r>
              <a:rPr lang="lt-LT" sz="1200" dirty="0" err="1"/>
              <a:t>ceremonial</a:t>
            </a:r>
            <a:r>
              <a:rPr lang="lt-LT" sz="1200" dirty="0"/>
              <a:t> </a:t>
            </a:r>
            <a:r>
              <a:rPr lang="lt-LT" sz="1200" dirty="0" err="1"/>
              <a:t>power</a:t>
            </a:r>
            <a:r>
              <a:rPr lang="lt-LT" sz="1200" dirty="0"/>
              <a:t>.  </a:t>
            </a:r>
            <a:r>
              <a:rPr lang="lt-LT" sz="1200" dirty="0" err="1"/>
              <a:t>The</a:t>
            </a:r>
            <a:r>
              <a:rPr lang="lt-LT" sz="1200" dirty="0"/>
              <a:t> </a:t>
            </a:r>
            <a:r>
              <a:rPr lang="lt-LT" sz="1200" dirty="0" err="1"/>
              <a:t>middle</a:t>
            </a:r>
            <a:r>
              <a:rPr lang="lt-LT" sz="1200" dirty="0"/>
              <a:t> </a:t>
            </a:r>
            <a:r>
              <a:rPr lang="lt-LT" sz="1200" dirty="0" err="1"/>
              <a:t>variant</a:t>
            </a:r>
            <a:r>
              <a:rPr lang="lt-LT" sz="1200" dirty="0"/>
              <a:t> </a:t>
            </a:r>
            <a:r>
              <a:rPr lang="lt-LT" sz="1200" dirty="0" err="1"/>
              <a:t>is</a:t>
            </a:r>
            <a:r>
              <a:rPr lang="lt-LT" sz="1200" dirty="0"/>
              <a:t> semi-</a:t>
            </a:r>
            <a:r>
              <a:rPr lang="lt-LT" sz="1200" dirty="0" err="1"/>
              <a:t>presidentialism</a:t>
            </a:r>
            <a:r>
              <a:rPr lang="lt-LT" sz="1200" dirty="0"/>
              <a:t>, </a:t>
            </a:r>
            <a:r>
              <a:rPr lang="lt-LT" sz="1200" dirty="0" err="1"/>
              <a:t>with</a:t>
            </a:r>
            <a:r>
              <a:rPr lang="lt-LT" sz="1200" dirty="0"/>
              <a:t> </a:t>
            </a:r>
            <a:r>
              <a:rPr lang="lt-LT" sz="1200" dirty="0" err="1"/>
              <a:t>popularly</a:t>
            </a:r>
            <a:r>
              <a:rPr lang="lt-LT" sz="1200" dirty="0"/>
              <a:t> </a:t>
            </a:r>
            <a:r>
              <a:rPr lang="lt-LT" sz="1200" dirty="0" err="1"/>
              <a:t>elected</a:t>
            </a:r>
            <a:r>
              <a:rPr lang="lt-LT" sz="1200" dirty="0"/>
              <a:t> </a:t>
            </a:r>
            <a:r>
              <a:rPr lang="lt-LT" sz="1200" dirty="0" err="1"/>
              <a:t>president</a:t>
            </a:r>
            <a:r>
              <a:rPr lang="lt-LT" sz="1200" dirty="0"/>
              <a:t>, </a:t>
            </a:r>
            <a:r>
              <a:rPr lang="lt-LT" sz="1200" dirty="0" err="1"/>
              <a:t>but</a:t>
            </a:r>
            <a:r>
              <a:rPr lang="lt-LT" sz="1200" dirty="0"/>
              <a:t> </a:t>
            </a:r>
            <a:r>
              <a:rPr lang="lt-LT" sz="1200" dirty="0" err="1"/>
              <a:t>the</a:t>
            </a:r>
            <a:r>
              <a:rPr lang="lt-LT" sz="1200" dirty="0"/>
              <a:t> </a:t>
            </a:r>
            <a:r>
              <a:rPr lang="en-US" sz="1200" dirty="0"/>
              <a:t>the government is</a:t>
            </a:r>
            <a:r>
              <a:rPr lang="lt-LT" sz="1200" dirty="0"/>
              <a:t> </a:t>
            </a:r>
            <a:r>
              <a:rPr lang="en-US" sz="1200" dirty="0"/>
              <a:t>responsible to parliament</a:t>
            </a:r>
            <a:r>
              <a:rPr lang="lt-LT" sz="1200" dirty="0"/>
              <a:t>.  </a:t>
            </a:r>
            <a:r>
              <a:rPr lang="lt-LT" sz="1200" dirty="0" smtClean="0"/>
              <a:t>To </a:t>
            </a:r>
            <a:r>
              <a:rPr lang="lt-LT" sz="1200" dirty="0" err="1" smtClean="0"/>
              <a:t>measure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power</a:t>
            </a:r>
            <a:r>
              <a:rPr lang="lt-LT" sz="1200" dirty="0" smtClean="0"/>
              <a:t> </a:t>
            </a:r>
            <a:r>
              <a:rPr lang="lt-LT" sz="1200" dirty="0" err="1" smtClean="0"/>
              <a:t>of</a:t>
            </a:r>
            <a:r>
              <a:rPr lang="lt-LT" sz="1200" dirty="0" smtClean="0"/>
              <a:t> </a:t>
            </a:r>
            <a:r>
              <a:rPr lang="lt-LT" sz="1200" dirty="0" err="1" smtClean="0"/>
              <a:t>President</a:t>
            </a:r>
            <a:r>
              <a:rPr lang="lt-LT" sz="1200" dirty="0" smtClean="0"/>
              <a:t>, </a:t>
            </a:r>
            <a:r>
              <a:rPr lang="en-US" sz="1200" dirty="0" err="1" smtClean="0"/>
              <a:t>Shugart</a:t>
            </a:r>
            <a:r>
              <a:rPr lang="en-US" sz="1200" dirty="0" smtClean="0"/>
              <a:t> </a:t>
            </a:r>
            <a:r>
              <a:rPr lang="en-US" sz="1200" dirty="0"/>
              <a:t>and Carey’s </a:t>
            </a:r>
            <a:r>
              <a:rPr lang="en-US" sz="1200" dirty="0" smtClean="0"/>
              <a:t>index</a:t>
            </a:r>
            <a:r>
              <a:rPr lang="lt-LT" sz="1200" dirty="0" smtClean="0"/>
              <a:t> </a:t>
            </a:r>
            <a:r>
              <a:rPr lang="lt-LT" sz="1200" dirty="0" err="1" smtClean="0"/>
              <a:t>used</a:t>
            </a:r>
            <a:r>
              <a:rPr lang="lt-LT" sz="1200" dirty="0" smtClean="0"/>
              <a:t>. </a:t>
            </a:r>
            <a:r>
              <a:rPr lang="en-US" sz="1200" dirty="0"/>
              <a:t>The </a:t>
            </a:r>
            <a:r>
              <a:rPr lang="lt-LT" sz="1200" dirty="0" err="1" smtClean="0"/>
              <a:t>values</a:t>
            </a:r>
            <a:r>
              <a:rPr lang="lt-LT" sz="1200" dirty="0" smtClean="0"/>
              <a:t> </a:t>
            </a:r>
            <a:r>
              <a:rPr lang="lt-LT" sz="1200" dirty="0" err="1" smtClean="0"/>
              <a:t>of</a:t>
            </a:r>
            <a:r>
              <a:rPr lang="lt-LT" sz="1200" dirty="0" smtClean="0"/>
              <a:t> </a:t>
            </a:r>
            <a:r>
              <a:rPr lang="lt-LT" sz="1200" dirty="0" err="1" smtClean="0"/>
              <a:t>this</a:t>
            </a:r>
            <a:r>
              <a:rPr lang="lt-LT" sz="1200" dirty="0" smtClean="0"/>
              <a:t> </a:t>
            </a:r>
            <a:r>
              <a:rPr lang="lt-LT" sz="1200" dirty="0" err="1" smtClean="0"/>
              <a:t>index</a:t>
            </a:r>
            <a:r>
              <a:rPr lang="lt-LT" sz="1200" dirty="0" smtClean="0"/>
              <a:t> </a:t>
            </a:r>
            <a:r>
              <a:rPr lang="en-US" sz="1200" dirty="0" smtClean="0"/>
              <a:t>range</a:t>
            </a:r>
            <a:r>
              <a:rPr lang="lt-LT" sz="1200" dirty="0" smtClean="0"/>
              <a:t> </a:t>
            </a:r>
            <a:r>
              <a:rPr lang="en-US" sz="1200" dirty="0" smtClean="0"/>
              <a:t>from </a:t>
            </a:r>
            <a:r>
              <a:rPr lang="en-US" sz="1200" dirty="0"/>
              <a:t>‘0’ </a:t>
            </a:r>
            <a:r>
              <a:rPr lang="en-US" sz="1200" dirty="0" smtClean="0"/>
              <a:t>to </a:t>
            </a:r>
            <a:r>
              <a:rPr lang="en-US" sz="1200" dirty="0"/>
              <a:t>‘17’ (maximum presidential power). </a:t>
            </a:r>
            <a:r>
              <a:rPr lang="lt-LT" sz="1200" dirty="0" smtClean="0"/>
              <a:t> </a:t>
            </a:r>
            <a:r>
              <a:rPr lang="en-US" sz="1200" dirty="0" smtClean="0"/>
              <a:t>The 27</a:t>
            </a:r>
            <a:r>
              <a:rPr lang="lt-LT" sz="1200" dirty="0" smtClean="0"/>
              <a:t> </a:t>
            </a:r>
            <a:r>
              <a:rPr lang="en-US" sz="1200" dirty="0" smtClean="0"/>
              <a:t>countries </a:t>
            </a:r>
            <a:r>
              <a:rPr lang="en-US" sz="1200" dirty="0"/>
              <a:t>with a president are subdivided into </a:t>
            </a:r>
            <a:r>
              <a:rPr lang="en-US" sz="1200" dirty="0" smtClean="0"/>
              <a:t>groups </a:t>
            </a:r>
            <a:r>
              <a:rPr lang="en-US" sz="1200" dirty="0"/>
              <a:t>of four to five </a:t>
            </a:r>
            <a:r>
              <a:rPr lang="en-US" sz="1200" dirty="0" smtClean="0"/>
              <a:t>countries</a:t>
            </a:r>
            <a:r>
              <a:rPr lang="lt-LT" sz="1200" dirty="0" smtClean="0"/>
              <a:t> </a:t>
            </a:r>
            <a:r>
              <a:rPr lang="en-US" sz="1200" dirty="0" smtClean="0"/>
              <a:t>on </a:t>
            </a:r>
            <a:r>
              <a:rPr lang="en-US" sz="1200" dirty="0"/>
              <a:t>the basis of the degree of presidential power (as reported by </a:t>
            </a:r>
            <a:r>
              <a:rPr lang="en-US" sz="1200" dirty="0" err="1" smtClean="0"/>
              <a:t>Shugart</a:t>
            </a:r>
            <a:r>
              <a:rPr lang="lt-LT" sz="1200" dirty="0" smtClean="0"/>
              <a:t> </a:t>
            </a:r>
            <a:r>
              <a:rPr lang="en-US" sz="1200" dirty="0" smtClean="0"/>
              <a:t>&amp; Carey</a:t>
            </a:r>
            <a:r>
              <a:rPr lang="lt-LT" sz="1200" dirty="0" smtClean="0"/>
              <a:t>)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assigned</a:t>
            </a:r>
            <a:r>
              <a:rPr lang="lt-LT" sz="1200" dirty="0" smtClean="0"/>
              <a:t> </a:t>
            </a:r>
            <a:r>
              <a:rPr lang="lt-LT" sz="1200" dirty="0" err="1" smtClean="0"/>
              <a:t>diferent</a:t>
            </a:r>
            <a:r>
              <a:rPr lang="lt-LT" sz="1200" dirty="0" smtClean="0"/>
              <a:t> </a:t>
            </a:r>
            <a:r>
              <a:rPr lang="lt-LT" sz="1200" dirty="0" err="1" smtClean="0"/>
              <a:t>membership</a:t>
            </a:r>
            <a:r>
              <a:rPr lang="lt-LT" sz="1200" dirty="0" smtClean="0"/>
              <a:t> </a:t>
            </a:r>
            <a:r>
              <a:rPr lang="lt-LT" sz="1200" dirty="0" err="1" smtClean="0"/>
              <a:t>scores</a:t>
            </a:r>
            <a:r>
              <a:rPr lang="lt-LT" sz="1200" dirty="0" smtClean="0"/>
              <a:t> (</a:t>
            </a:r>
            <a:r>
              <a:rPr lang="lt-LT" sz="1200" dirty="0" err="1" smtClean="0"/>
              <a:t>no</a:t>
            </a:r>
            <a:r>
              <a:rPr lang="lt-LT" sz="1200" dirty="0" smtClean="0"/>
              <a:t> </a:t>
            </a:r>
            <a:r>
              <a:rPr lang="lt-LT" sz="1200" dirty="0" err="1" smtClean="0"/>
              <a:t>technical</a:t>
            </a:r>
            <a:r>
              <a:rPr lang="lt-LT" sz="1200" dirty="0" smtClean="0"/>
              <a:t> </a:t>
            </a:r>
            <a:r>
              <a:rPr lang="lt-LT" sz="1200" dirty="0" err="1" smtClean="0"/>
              <a:t>details</a:t>
            </a:r>
            <a:r>
              <a:rPr lang="lt-LT" sz="1200" dirty="0" smtClean="0"/>
              <a:t> </a:t>
            </a:r>
            <a:r>
              <a:rPr lang="lt-LT" sz="1200" dirty="0" err="1" smtClean="0"/>
              <a:t>reported</a:t>
            </a:r>
            <a:r>
              <a:rPr lang="lt-LT" sz="1200" dirty="0" smtClean="0"/>
              <a:t>).</a:t>
            </a:r>
            <a:endParaRPr lang="lt-LT" sz="1200" dirty="0"/>
          </a:p>
          <a:p>
            <a:r>
              <a:rPr lang="lt-LT" sz="1800" dirty="0" err="1"/>
              <a:t>newdem</a:t>
            </a:r>
            <a:r>
              <a:rPr lang="lt-LT" sz="1800" dirty="0"/>
              <a:t> – </a:t>
            </a:r>
            <a:r>
              <a:rPr lang="lt-LT" sz="1800" dirty="0" err="1"/>
              <a:t>fuzzy</a:t>
            </a:r>
            <a:r>
              <a:rPr lang="lt-LT" sz="1800" dirty="0"/>
              <a:t> </a:t>
            </a:r>
            <a:r>
              <a:rPr lang="lt-LT" sz="1800" dirty="0" err="1"/>
              <a:t>set</a:t>
            </a:r>
            <a:r>
              <a:rPr lang="lt-LT" sz="1800" dirty="0"/>
              <a:t> </a:t>
            </a:r>
            <a:r>
              <a:rPr lang="lt-LT" sz="1800" dirty="0" err="1"/>
              <a:t>of</a:t>
            </a:r>
            <a:r>
              <a:rPr lang="lt-LT" sz="1800" dirty="0"/>
              <a:t> </a:t>
            </a:r>
            <a:r>
              <a:rPr lang="lt-LT" sz="1800" dirty="0" err="1"/>
              <a:t>new</a:t>
            </a:r>
            <a:r>
              <a:rPr lang="lt-LT" sz="1800" dirty="0"/>
              <a:t> </a:t>
            </a:r>
            <a:r>
              <a:rPr lang="lt-LT" sz="1800" dirty="0" err="1"/>
              <a:t>democracies</a:t>
            </a:r>
            <a:endParaRPr lang="lt-LT" sz="1800" dirty="0"/>
          </a:p>
          <a:p>
            <a:pPr marL="0" indent="0" algn="just">
              <a:buNone/>
            </a:pPr>
            <a:r>
              <a:rPr lang="en-US" sz="1200" dirty="0"/>
              <a:t>It is expected that newly</a:t>
            </a:r>
            <a:r>
              <a:rPr lang="lt-LT" sz="1200" dirty="0"/>
              <a:t> </a:t>
            </a:r>
            <a:r>
              <a:rPr lang="en-US" sz="1200" dirty="0"/>
              <a:t>developed democracies distinguish themselves from established democracies</a:t>
            </a:r>
            <a:r>
              <a:rPr lang="lt-LT" sz="1200" dirty="0"/>
              <a:t> </a:t>
            </a:r>
            <a:r>
              <a:rPr lang="en-US" sz="1200" dirty="0"/>
              <a:t>by the many constitutional provisions installed in order to limit</a:t>
            </a:r>
            <a:r>
              <a:rPr lang="lt-LT" sz="1200" dirty="0"/>
              <a:t> </a:t>
            </a:r>
            <a:r>
              <a:rPr lang="en-US" sz="1200" dirty="0"/>
              <a:t>the power of </a:t>
            </a:r>
            <a:r>
              <a:rPr lang="en-US" sz="1200" dirty="0" err="1"/>
              <a:t>executivesn</a:t>
            </a:r>
            <a:r>
              <a:rPr lang="en-US" sz="1200" dirty="0"/>
              <a:t> established </a:t>
            </a:r>
            <a:r>
              <a:rPr lang="en-US" sz="1200" dirty="0" smtClean="0"/>
              <a:t>democracies</a:t>
            </a:r>
            <a:r>
              <a:rPr lang="lt-LT" sz="1200" dirty="0" smtClean="0"/>
              <a:t>. </a:t>
            </a:r>
            <a:r>
              <a:rPr lang="en-US" sz="1200" dirty="0"/>
              <a:t>The division between established and new democracies is </a:t>
            </a:r>
            <a:r>
              <a:rPr lang="en-US" sz="1200" dirty="0" smtClean="0"/>
              <a:t>operationalized</a:t>
            </a:r>
            <a:r>
              <a:rPr lang="lt-LT" sz="1200" dirty="0" smtClean="0"/>
              <a:t> </a:t>
            </a:r>
            <a:r>
              <a:rPr lang="en-US" sz="1200" dirty="0" smtClean="0"/>
              <a:t>by </a:t>
            </a:r>
            <a:r>
              <a:rPr lang="en-US" sz="1200" dirty="0"/>
              <a:t>the year in which a democratic regime was established</a:t>
            </a:r>
            <a:r>
              <a:rPr lang="en-US" sz="1200" dirty="0" smtClean="0"/>
              <a:t>.</a:t>
            </a:r>
            <a:r>
              <a:rPr lang="lt-LT" sz="1200" dirty="0" smtClean="0"/>
              <a:t> 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fuzzy</a:t>
            </a:r>
            <a:r>
              <a:rPr lang="lt-LT" sz="1200" dirty="0" smtClean="0"/>
              <a:t> </a:t>
            </a:r>
            <a:r>
              <a:rPr lang="lt-LT" sz="1200" dirty="0" err="1" smtClean="0"/>
              <a:t>set</a:t>
            </a:r>
            <a:r>
              <a:rPr lang="lt-LT" sz="1200" dirty="0" smtClean="0"/>
              <a:t> </a:t>
            </a:r>
            <a:r>
              <a:rPr lang="lt-LT" sz="1200" dirty="0" err="1" smtClean="0"/>
              <a:t>membership</a:t>
            </a:r>
            <a:r>
              <a:rPr lang="lt-LT" sz="1200" dirty="0" smtClean="0"/>
              <a:t> </a:t>
            </a:r>
            <a:r>
              <a:rPr lang="lt-LT" sz="1200" dirty="0" err="1" smtClean="0"/>
              <a:t>score</a:t>
            </a:r>
            <a:r>
              <a:rPr lang="lt-LT" sz="1200" dirty="0" smtClean="0"/>
              <a:t>  </a:t>
            </a:r>
            <a:r>
              <a:rPr lang="en-US" sz="1200" dirty="0" smtClean="0"/>
              <a:t>‘0</a:t>
            </a:r>
            <a:r>
              <a:rPr lang="en-US" sz="1200" dirty="0"/>
              <a:t>’ is assigned to the older democracies </a:t>
            </a:r>
            <a:r>
              <a:rPr lang="en-US" sz="1200" dirty="0" smtClean="0"/>
              <a:t>and</a:t>
            </a:r>
            <a:r>
              <a:rPr lang="lt-LT" sz="1200" dirty="0" smtClean="0"/>
              <a:t> </a:t>
            </a:r>
            <a:r>
              <a:rPr lang="en-US" sz="1200" dirty="0" smtClean="0"/>
              <a:t>‘</a:t>
            </a:r>
            <a:r>
              <a:rPr lang="en-US" sz="1200" dirty="0"/>
              <a:t>1’ to the newest </a:t>
            </a:r>
            <a:r>
              <a:rPr lang="lt-LT" sz="1200" dirty="0" smtClean="0"/>
              <a:t>d</a:t>
            </a:r>
            <a:r>
              <a:rPr lang="en-US" sz="1200" dirty="0" err="1" smtClean="0"/>
              <a:t>emocracies</a:t>
            </a:r>
            <a:r>
              <a:rPr lang="lt-LT" sz="1200" dirty="0" smtClean="0"/>
              <a:t>.  </a:t>
            </a:r>
            <a:r>
              <a:rPr lang="en-US" sz="1200" dirty="0" smtClean="0"/>
              <a:t>A </a:t>
            </a:r>
            <a:r>
              <a:rPr lang="en-US" sz="1200" dirty="0"/>
              <a:t>score of ‘0.5’ </a:t>
            </a:r>
            <a:r>
              <a:rPr lang="en-US" sz="1200" dirty="0" smtClean="0"/>
              <a:t>is</a:t>
            </a:r>
            <a:r>
              <a:rPr lang="lt-LT" sz="1200" dirty="0" smtClean="0"/>
              <a:t> </a:t>
            </a:r>
            <a:r>
              <a:rPr lang="en-US" sz="1200" dirty="0" smtClean="0"/>
              <a:t>assigned </a:t>
            </a:r>
            <a:r>
              <a:rPr lang="en-US" sz="1200" dirty="0"/>
              <a:t>to regimes that were established between 1945 and 1950.</a:t>
            </a:r>
            <a:endParaRPr lang="lt-LT" sz="1200" dirty="0"/>
          </a:p>
          <a:p>
            <a:r>
              <a:rPr lang="lt-LT" sz="1600" i="1" dirty="0" err="1" smtClean="0"/>
              <a:t>rigidcons</a:t>
            </a:r>
            <a:r>
              <a:rPr lang="lt-LT" sz="1600" b="1" dirty="0" smtClean="0"/>
              <a:t> – </a:t>
            </a:r>
            <a:r>
              <a:rPr lang="lt-LT" sz="1600" dirty="0" err="1" smtClean="0"/>
              <a:t>fuzzy</a:t>
            </a:r>
            <a:r>
              <a:rPr lang="lt-LT" sz="1600" dirty="0" smtClean="0"/>
              <a:t> </a:t>
            </a:r>
            <a:r>
              <a:rPr lang="lt-LT" sz="1600" dirty="0" err="1" smtClean="0"/>
              <a:t>set</a:t>
            </a:r>
            <a:r>
              <a:rPr lang="lt-LT" sz="1600" dirty="0" smtClean="0"/>
              <a:t> </a:t>
            </a:r>
            <a:r>
              <a:rPr lang="lt-LT" sz="1600" dirty="0" err="1" smtClean="0"/>
              <a:t>of</a:t>
            </a:r>
            <a:r>
              <a:rPr lang="lt-LT" sz="1600" dirty="0" smtClean="0"/>
              <a:t> </a:t>
            </a:r>
            <a:r>
              <a:rPr lang="lt-LT" sz="1600" dirty="0" err="1" smtClean="0"/>
              <a:t>countries</a:t>
            </a:r>
            <a:r>
              <a:rPr lang="lt-LT" sz="1600" dirty="0" smtClean="0"/>
              <a:t> </a:t>
            </a:r>
            <a:r>
              <a:rPr lang="lt-LT" sz="1600" dirty="0" err="1" smtClean="0"/>
              <a:t>with</a:t>
            </a:r>
            <a:r>
              <a:rPr lang="lt-LT" sz="1600" dirty="0" smtClean="0"/>
              <a:t> </a:t>
            </a:r>
            <a:r>
              <a:rPr lang="lt-LT" sz="1600" dirty="0" err="1" smtClean="0"/>
              <a:t>rigid</a:t>
            </a:r>
            <a:r>
              <a:rPr lang="lt-LT" sz="1600" dirty="0" smtClean="0"/>
              <a:t> </a:t>
            </a:r>
            <a:r>
              <a:rPr lang="lt-LT" sz="1600" dirty="0" err="1" smtClean="0"/>
              <a:t>constitutions</a:t>
            </a:r>
            <a:endParaRPr lang="lt-LT" sz="1600" dirty="0" smtClean="0"/>
          </a:p>
          <a:p>
            <a:pPr marL="0" indent="0">
              <a:buNone/>
            </a:pPr>
            <a:r>
              <a:rPr lang="lt-LT" sz="1200" dirty="0" err="1" smtClean="0"/>
              <a:t>Rigid</a:t>
            </a:r>
            <a:r>
              <a:rPr lang="lt-LT" sz="1200" dirty="0" smtClean="0"/>
              <a:t> (</a:t>
            </a:r>
            <a:r>
              <a:rPr lang="lt-LT" sz="1200" dirty="0" err="1" smtClean="0"/>
              <a:t>thick</a:t>
            </a:r>
            <a:r>
              <a:rPr lang="lt-LT" sz="1200" dirty="0" smtClean="0"/>
              <a:t>) </a:t>
            </a:r>
            <a:r>
              <a:rPr lang="en-US" sz="1200" dirty="0" smtClean="0"/>
              <a:t>constitutions</a:t>
            </a:r>
            <a:r>
              <a:rPr lang="lt-LT" sz="1200" dirty="0" smtClean="0"/>
              <a:t> </a:t>
            </a:r>
            <a:r>
              <a:rPr lang="en-US" sz="1200" dirty="0" smtClean="0"/>
              <a:t>restrict </a:t>
            </a:r>
            <a:r>
              <a:rPr lang="en-US" sz="1200" dirty="0"/>
              <a:t>the room to maneuver of parliaments </a:t>
            </a:r>
            <a:r>
              <a:rPr lang="lt-LT" sz="1200" dirty="0" smtClean="0"/>
              <a:t>(</a:t>
            </a:r>
            <a:r>
              <a:rPr lang="lt-LT" sz="1200" dirty="0" err="1" smtClean="0"/>
              <a:t>but</a:t>
            </a:r>
            <a:r>
              <a:rPr lang="lt-LT" sz="1200" dirty="0" smtClean="0"/>
              <a:t> also </a:t>
            </a:r>
            <a:r>
              <a:rPr lang="lt-LT" sz="1200" dirty="0" err="1" smtClean="0"/>
              <a:t>of</a:t>
            </a:r>
            <a:r>
              <a:rPr lang="lt-LT" sz="1200" dirty="0" smtClean="0"/>
              <a:t> </a:t>
            </a:r>
            <a:r>
              <a:rPr lang="lt-LT" sz="1200" dirty="0" err="1" smtClean="0"/>
              <a:t>governments</a:t>
            </a:r>
            <a:r>
              <a:rPr lang="lt-LT" sz="1200" dirty="0" smtClean="0"/>
              <a:t>).  </a:t>
            </a:r>
            <a:r>
              <a:rPr lang="lt-LT" sz="1200" dirty="0"/>
              <a:t>T</a:t>
            </a:r>
            <a:r>
              <a:rPr lang="en-US" sz="1200" dirty="0" err="1" smtClean="0"/>
              <a:t>hin</a:t>
            </a:r>
            <a:r>
              <a:rPr lang="en-US" sz="1200" dirty="0" smtClean="0"/>
              <a:t> </a:t>
            </a:r>
            <a:r>
              <a:rPr lang="lt-LT" sz="1200" dirty="0" smtClean="0"/>
              <a:t>(</a:t>
            </a:r>
            <a:r>
              <a:rPr lang="lt-LT" sz="1200" dirty="0" err="1" smtClean="0"/>
              <a:t>characteristic</a:t>
            </a:r>
            <a:r>
              <a:rPr lang="lt-LT" sz="1200" dirty="0" smtClean="0"/>
              <a:t> </a:t>
            </a:r>
            <a:r>
              <a:rPr lang="lt-LT" sz="1200" dirty="0" err="1" smtClean="0"/>
              <a:t>for</a:t>
            </a:r>
            <a:r>
              <a:rPr lang="lt-LT" sz="1200" dirty="0" smtClean="0"/>
              <a:t> </a:t>
            </a:r>
            <a:r>
              <a:rPr lang="lt-LT" sz="1200" dirty="0" err="1" smtClean="0"/>
              <a:t>majoritarian</a:t>
            </a:r>
            <a:r>
              <a:rPr lang="lt-LT" sz="1200" dirty="0" smtClean="0"/>
              <a:t> </a:t>
            </a:r>
            <a:r>
              <a:rPr lang="lt-LT" sz="1200" dirty="0" err="1" smtClean="0"/>
              <a:t>democracies</a:t>
            </a:r>
            <a:r>
              <a:rPr lang="lt-LT" sz="1200" dirty="0" smtClean="0"/>
              <a:t>) </a:t>
            </a:r>
            <a:r>
              <a:rPr lang="en-US" sz="1200" dirty="0" smtClean="0"/>
              <a:t>constitutions enhance </a:t>
            </a:r>
            <a:r>
              <a:rPr lang="en-US" sz="1200" dirty="0"/>
              <a:t>strong </a:t>
            </a:r>
            <a:r>
              <a:rPr lang="en-US" sz="1200" dirty="0" smtClean="0"/>
              <a:t>legislatures</a:t>
            </a:r>
            <a:r>
              <a:rPr lang="lt-LT" sz="1200" dirty="0" smtClean="0"/>
              <a:t>. </a:t>
            </a:r>
            <a:r>
              <a:rPr lang="en-US" sz="1200" dirty="0"/>
              <a:t>countries with an unwritten </a:t>
            </a:r>
            <a:r>
              <a:rPr lang="en-US" sz="1200" dirty="0" smtClean="0"/>
              <a:t>constitution</a:t>
            </a:r>
            <a:r>
              <a:rPr lang="lt-LT" sz="1200" dirty="0" smtClean="0"/>
              <a:t> (</a:t>
            </a:r>
            <a:r>
              <a:rPr lang="en-US" sz="1200" dirty="0" smtClean="0"/>
              <a:t>Israel</a:t>
            </a:r>
            <a:r>
              <a:rPr lang="en-US" sz="1200" dirty="0"/>
              <a:t>, New Zealand, the United Kingdom) are scored ‘0’ whereas </a:t>
            </a:r>
            <a:r>
              <a:rPr lang="en-US" sz="1200" dirty="0" smtClean="0"/>
              <a:t>extreme</a:t>
            </a:r>
            <a:r>
              <a:rPr lang="lt-LT" sz="1200" dirty="0" smtClean="0"/>
              <a:t> </a:t>
            </a:r>
            <a:r>
              <a:rPr lang="en-US" sz="1200" dirty="0" smtClean="0"/>
              <a:t>rigid </a:t>
            </a:r>
            <a:r>
              <a:rPr lang="en-US" sz="1200" dirty="0"/>
              <a:t>countries where the amendment of the constitution is loaded with </a:t>
            </a:r>
            <a:r>
              <a:rPr lang="en-US" sz="1200" dirty="0" smtClean="0"/>
              <a:t>many</a:t>
            </a:r>
            <a:r>
              <a:rPr lang="lt-LT" sz="1200" dirty="0" smtClean="0"/>
              <a:t> </a:t>
            </a:r>
            <a:r>
              <a:rPr lang="en-US" sz="1200" dirty="0" smtClean="0"/>
              <a:t>requirements </a:t>
            </a:r>
            <a:r>
              <a:rPr lang="en-US" sz="1200" dirty="0"/>
              <a:t>are scored ‘1</a:t>
            </a:r>
            <a:r>
              <a:rPr lang="en-US" sz="1200" dirty="0" smtClean="0"/>
              <a:t>’</a:t>
            </a:r>
            <a:r>
              <a:rPr lang="lt-LT" sz="1200" dirty="0" smtClean="0"/>
              <a:t>. </a:t>
            </a:r>
            <a:r>
              <a:rPr lang="lt-LT" sz="1200" dirty="0" err="1" smtClean="0"/>
              <a:t>For</a:t>
            </a:r>
            <a:r>
              <a:rPr lang="lt-LT" sz="1200" dirty="0" smtClean="0"/>
              <a:t> </a:t>
            </a:r>
            <a:r>
              <a:rPr lang="lt-LT" sz="1200" dirty="0" err="1" smtClean="0"/>
              <a:t>membership</a:t>
            </a:r>
            <a:r>
              <a:rPr lang="lt-LT" sz="1200" dirty="0" smtClean="0"/>
              <a:t> </a:t>
            </a:r>
            <a:r>
              <a:rPr lang="lt-LT" sz="1200" dirty="0" err="1" smtClean="0"/>
              <a:t>scoring</a:t>
            </a:r>
            <a:r>
              <a:rPr lang="lt-LT" sz="1200" dirty="0" smtClean="0"/>
              <a:t> </a:t>
            </a:r>
            <a:r>
              <a:rPr lang="lt-LT" sz="1200" dirty="0" err="1" smtClean="0"/>
              <a:t>of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countries</a:t>
            </a:r>
            <a:r>
              <a:rPr lang="lt-LT" sz="1200" dirty="0" smtClean="0"/>
              <a:t> </a:t>
            </a:r>
            <a:r>
              <a:rPr lang="lt-LT" sz="1200" dirty="0" err="1" smtClean="0"/>
              <a:t>in</a:t>
            </a:r>
            <a:r>
              <a:rPr lang="lt-LT" sz="1200" dirty="0" err="1"/>
              <a:t>-</a:t>
            </a:r>
            <a:r>
              <a:rPr lang="lt-LT" sz="1200" dirty="0" err="1" smtClean="0"/>
              <a:t>between,</a:t>
            </a:r>
            <a:r>
              <a:rPr lang="lt-LT" sz="1200" dirty="0" smtClean="0"/>
              <a:t> 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values</a:t>
            </a:r>
            <a:r>
              <a:rPr lang="lt-LT" sz="1200" dirty="0" smtClean="0"/>
              <a:t> </a:t>
            </a:r>
            <a:r>
              <a:rPr lang="lt-LT" sz="1200" dirty="0" err="1" smtClean="0"/>
              <a:t>of</a:t>
            </a:r>
            <a:r>
              <a:rPr lang="lt-LT" sz="1200" dirty="0" smtClean="0"/>
              <a:t> </a:t>
            </a:r>
            <a:r>
              <a:rPr lang="lt-LT" sz="1200" dirty="0" err="1" smtClean="0"/>
              <a:t>the</a:t>
            </a:r>
            <a:r>
              <a:rPr lang="lt-LT" sz="1200" dirty="0" smtClean="0"/>
              <a:t> </a:t>
            </a:r>
            <a:r>
              <a:rPr lang="lt-LT" sz="1200" dirty="0" err="1" smtClean="0"/>
              <a:t>Woldendorp</a:t>
            </a:r>
            <a:r>
              <a:rPr lang="lt-LT" sz="1200" dirty="0" smtClean="0"/>
              <a:t> </a:t>
            </a:r>
            <a:r>
              <a:rPr lang="lt-LT" sz="1200" dirty="0" err="1" smtClean="0"/>
              <a:t>and</a:t>
            </a:r>
            <a:r>
              <a:rPr lang="lt-LT" sz="1200" dirty="0" smtClean="0"/>
              <a:t> </a:t>
            </a:r>
            <a:r>
              <a:rPr lang="lt-LT" sz="1200" dirty="0" err="1" smtClean="0"/>
              <a:t>Lijphart</a:t>
            </a:r>
            <a:r>
              <a:rPr lang="lt-LT" sz="1200" dirty="0" smtClean="0"/>
              <a:t> </a:t>
            </a:r>
            <a:r>
              <a:rPr lang="lt-LT" sz="1200" dirty="0" err="1" smtClean="0"/>
              <a:t>indexes</a:t>
            </a:r>
            <a:r>
              <a:rPr lang="lt-LT" sz="1200" dirty="0" smtClean="0"/>
              <a:t> </a:t>
            </a:r>
            <a:r>
              <a:rPr lang="lt-LT" sz="1200" dirty="0" err="1" smtClean="0"/>
              <a:t>used</a:t>
            </a:r>
            <a:r>
              <a:rPr lang="lt-LT" sz="1200" dirty="0" smtClean="0"/>
              <a:t>.</a:t>
            </a:r>
            <a:endParaRPr lang="lt-LT" sz="1200" b="1" dirty="0" smtClean="0"/>
          </a:p>
          <a:p>
            <a:pPr marL="0" indent="0" algn="just">
              <a:buNone/>
            </a:pPr>
            <a:r>
              <a:rPr lang="lt-LT" sz="1400" dirty="0" smtClean="0"/>
              <a:t>NB: </a:t>
            </a:r>
            <a:r>
              <a:rPr lang="en-US" sz="1400" dirty="0" smtClean="0"/>
              <a:t>Included </a:t>
            </a:r>
            <a:r>
              <a:rPr lang="en-US" sz="1400" dirty="0"/>
              <a:t>are solely parliamentary or semi-presidential </a:t>
            </a:r>
            <a:r>
              <a:rPr lang="en-US" sz="1400" dirty="0" smtClean="0"/>
              <a:t>democracies</a:t>
            </a:r>
            <a:r>
              <a:rPr lang="lt-LT" sz="1400" dirty="0" smtClean="0"/>
              <a:t> </a:t>
            </a:r>
            <a:r>
              <a:rPr lang="en-US" sz="1400" dirty="0" smtClean="0"/>
              <a:t>where </a:t>
            </a:r>
            <a:r>
              <a:rPr lang="en-US" sz="1400" dirty="0"/>
              <a:t>the government is (fully) responsible to </a:t>
            </a:r>
            <a:r>
              <a:rPr lang="en-US" sz="1400" dirty="0" smtClean="0"/>
              <a:t>parliament</a:t>
            </a:r>
            <a:r>
              <a:rPr lang="lt-LT" sz="1400" dirty="0" smtClean="0"/>
              <a:t>. </a:t>
            </a:r>
            <a:r>
              <a:rPr lang="lt-LT" sz="1400" dirty="0" err="1" smtClean="0"/>
              <a:t>Therefore</a:t>
            </a:r>
            <a:r>
              <a:rPr lang="lt-LT" sz="1400" dirty="0" smtClean="0"/>
              <a:t>, U.S. </a:t>
            </a:r>
            <a:r>
              <a:rPr lang="lt-LT" sz="1400" dirty="0" err="1" smtClean="0"/>
              <a:t>and</a:t>
            </a:r>
            <a:r>
              <a:rPr lang="lt-LT" sz="1400" dirty="0" smtClean="0"/>
              <a:t> </a:t>
            </a:r>
            <a:r>
              <a:rPr lang="lt-LT" sz="1400" dirty="0" err="1" smtClean="0"/>
              <a:t>most</a:t>
            </a:r>
            <a:r>
              <a:rPr lang="lt-LT" sz="1400" dirty="0" smtClean="0"/>
              <a:t> </a:t>
            </a:r>
            <a:r>
              <a:rPr lang="lt-LT" sz="1400" dirty="0" err="1" smtClean="0"/>
              <a:t>Latin</a:t>
            </a:r>
            <a:r>
              <a:rPr lang="lt-LT" sz="1400" dirty="0" smtClean="0"/>
              <a:t> </a:t>
            </a:r>
            <a:r>
              <a:rPr lang="lt-LT" sz="1400" dirty="0" err="1" smtClean="0"/>
              <a:t>American</a:t>
            </a:r>
            <a:r>
              <a:rPr lang="lt-LT" sz="1400" dirty="0" smtClean="0"/>
              <a:t> </a:t>
            </a:r>
            <a:r>
              <a:rPr lang="lt-LT" sz="1400" dirty="0" err="1" smtClean="0"/>
              <a:t>countries</a:t>
            </a:r>
            <a:r>
              <a:rPr lang="lt-LT" sz="1400" dirty="0" smtClean="0"/>
              <a:t> </a:t>
            </a:r>
            <a:r>
              <a:rPr lang="lt-LT" sz="1400" dirty="0" err="1" smtClean="0"/>
              <a:t>with</a:t>
            </a:r>
            <a:r>
              <a:rPr lang="lt-LT" sz="1400" dirty="0" smtClean="0"/>
              <a:t> </a:t>
            </a:r>
            <a:r>
              <a:rPr lang="lt-LT" sz="1400" dirty="0" err="1" smtClean="0"/>
              <a:t>their</a:t>
            </a:r>
            <a:r>
              <a:rPr lang="lt-LT" sz="1400" dirty="0" smtClean="0"/>
              <a:t> pure </a:t>
            </a:r>
            <a:r>
              <a:rPr lang="lt-LT" sz="1400" dirty="0" err="1" smtClean="0"/>
              <a:t>presidentialism</a:t>
            </a:r>
            <a:r>
              <a:rPr lang="lt-LT" sz="1400" dirty="0" smtClean="0"/>
              <a:t> </a:t>
            </a:r>
            <a:r>
              <a:rPr lang="lt-LT" sz="1400" dirty="0" err="1" smtClean="0"/>
              <a:t>is</a:t>
            </a:r>
            <a:r>
              <a:rPr lang="lt-LT" sz="1400" dirty="0" smtClean="0"/>
              <a:t> </a:t>
            </a:r>
            <a:r>
              <a:rPr lang="lt-LT" sz="1400" dirty="0" err="1" smtClean="0"/>
              <a:t>not</a:t>
            </a:r>
            <a:r>
              <a:rPr lang="lt-LT" sz="1400" dirty="0" smtClean="0"/>
              <a:t> </a:t>
            </a:r>
            <a:r>
              <a:rPr lang="lt-LT" sz="1400" dirty="0" err="1" smtClean="0"/>
              <a:t>included</a:t>
            </a:r>
            <a:r>
              <a:rPr lang="lt-LT" sz="1400" dirty="0" smtClean="0"/>
              <a:t> </a:t>
            </a:r>
            <a:r>
              <a:rPr lang="lt-LT" sz="1400" dirty="0" err="1" smtClean="0"/>
              <a:t>into</a:t>
            </a:r>
            <a:r>
              <a:rPr lang="lt-LT" sz="1400" dirty="0" smtClean="0"/>
              <a:t> </a:t>
            </a:r>
            <a:r>
              <a:rPr lang="lt-LT" sz="1400" dirty="0" err="1" smtClean="0"/>
              <a:t>the</a:t>
            </a:r>
            <a:r>
              <a:rPr lang="lt-LT" sz="1400" dirty="0" smtClean="0"/>
              <a:t> data-</a:t>
            </a:r>
            <a:r>
              <a:rPr lang="lt-LT" sz="1400" dirty="0" err="1" smtClean="0"/>
              <a:t>seta</a:t>
            </a:r>
            <a:r>
              <a:rPr lang="lt-LT" sz="1400" dirty="0" smtClean="0"/>
              <a:t>. </a:t>
            </a:r>
            <a:r>
              <a:rPr lang="lt-LT" sz="1400" dirty="0" err="1" smtClean="0"/>
              <a:t>Under</a:t>
            </a:r>
            <a:r>
              <a:rPr lang="lt-LT" sz="1400" dirty="0" smtClean="0"/>
              <a:t> pure </a:t>
            </a:r>
            <a:r>
              <a:rPr lang="lt-LT" sz="1400" dirty="0" err="1" smtClean="0"/>
              <a:t>presidentialism</a:t>
            </a:r>
            <a:r>
              <a:rPr lang="lt-LT" sz="1400" dirty="0" smtClean="0"/>
              <a:t> </a:t>
            </a:r>
            <a:r>
              <a:rPr lang="lt-LT" sz="1400" dirty="0" err="1" smtClean="0"/>
              <a:t>the</a:t>
            </a:r>
            <a:r>
              <a:rPr lang="lt-LT" sz="1400" dirty="0" smtClean="0"/>
              <a:t> </a:t>
            </a:r>
            <a:r>
              <a:rPr lang="lt-LT" sz="1400" dirty="0" err="1" smtClean="0"/>
              <a:t>popularly</a:t>
            </a:r>
            <a:r>
              <a:rPr lang="lt-LT" sz="1400" dirty="0" smtClean="0"/>
              <a:t> </a:t>
            </a:r>
            <a:r>
              <a:rPr lang="lt-LT" sz="1400" dirty="0" err="1" smtClean="0"/>
              <a:t>elected</a:t>
            </a:r>
            <a:r>
              <a:rPr lang="lt-LT" sz="1400" dirty="0" smtClean="0"/>
              <a:t> </a:t>
            </a:r>
            <a:r>
              <a:rPr lang="lt-LT" sz="1400" dirty="0" err="1" smtClean="0"/>
              <a:t>President</a:t>
            </a:r>
            <a:r>
              <a:rPr lang="lt-LT" sz="1400" dirty="0" smtClean="0"/>
              <a:t> </a:t>
            </a:r>
            <a:r>
              <a:rPr lang="lt-LT" sz="1400" dirty="0" err="1" smtClean="0"/>
              <a:t>is</a:t>
            </a:r>
            <a:r>
              <a:rPr lang="lt-LT" sz="1400" dirty="0" smtClean="0"/>
              <a:t> </a:t>
            </a:r>
            <a:r>
              <a:rPr lang="lt-LT" sz="1400" dirty="0" err="1" smtClean="0"/>
              <a:t>the</a:t>
            </a:r>
            <a:r>
              <a:rPr lang="lt-LT" sz="1400" dirty="0" smtClean="0"/>
              <a:t> </a:t>
            </a:r>
            <a:r>
              <a:rPr lang="lt-LT" sz="1400" dirty="0" err="1" smtClean="0"/>
              <a:t>Head</a:t>
            </a:r>
            <a:r>
              <a:rPr lang="lt-LT" sz="1400" dirty="0" smtClean="0"/>
              <a:t> </a:t>
            </a:r>
            <a:r>
              <a:rPr lang="lt-LT" sz="1400" dirty="0" err="1" smtClean="0"/>
              <a:t>of</a:t>
            </a:r>
            <a:r>
              <a:rPr lang="lt-LT" sz="1400" dirty="0" smtClean="0"/>
              <a:t> </a:t>
            </a:r>
            <a:r>
              <a:rPr lang="lt-LT" sz="1400" dirty="0" err="1" smtClean="0"/>
              <a:t>the</a:t>
            </a:r>
            <a:r>
              <a:rPr lang="lt-LT" sz="1400" dirty="0"/>
              <a:t> </a:t>
            </a:r>
            <a:r>
              <a:rPr lang="lt-LT" sz="1400" dirty="0" err="1" smtClean="0"/>
              <a:t>government</a:t>
            </a:r>
            <a:r>
              <a:rPr lang="lt-LT" sz="1400" dirty="0" smtClean="0"/>
              <a:t> (</a:t>
            </a:r>
            <a:r>
              <a:rPr lang="lt-LT" sz="1400" dirty="0" err="1" smtClean="0"/>
              <a:t>Minister</a:t>
            </a:r>
            <a:r>
              <a:rPr lang="lt-LT" sz="1400" dirty="0" smtClean="0"/>
              <a:t> </a:t>
            </a:r>
            <a:r>
              <a:rPr lang="lt-LT" sz="1400" dirty="0" err="1" smtClean="0"/>
              <a:t>cabinet</a:t>
            </a:r>
            <a:r>
              <a:rPr lang="lt-LT" sz="1400" dirty="0" smtClean="0"/>
              <a:t>;  </a:t>
            </a:r>
            <a:r>
              <a:rPr lang="lt-LT" sz="1400" dirty="0" err="1" smtClean="0"/>
              <a:t>no</a:t>
            </a:r>
            <a:r>
              <a:rPr lang="lt-LT" sz="1400" dirty="0" smtClean="0"/>
              <a:t> </a:t>
            </a:r>
            <a:r>
              <a:rPr lang="lt-LT" sz="1400" dirty="0" err="1" smtClean="0"/>
              <a:t>Prime</a:t>
            </a:r>
            <a:r>
              <a:rPr lang="lt-LT" sz="1400" dirty="0" smtClean="0"/>
              <a:t> </a:t>
            </a:r>
            <a:r>
              <a:rPr lang="lt-LT" sz="1400" dirty="0" err="1" smtClean="0"/>
              <a:t>Minister</a:t>
            </a:r>
            <a:r>
              <a:rPr lang="lt-LT" sz="1400" dirty="0"/>
              <a:t> </a:t>
            </a:r>
            <a:r>
              <a:rPr lang="lt-LT" sz="1400" dirty="0" err="1" smtClean="0"/>
              <a:t>office</a:t>
            </a:r>
            <a:r>
              <a:rPr lang="lt-LT" sz="1400" dirty="0" smtClean="0"/>
              <a:t>), </a:t>
            </a:r>
            <a:r>
              <a:rPr lang="lt-LT" sz="1400" dirty="0" err="1" smtClean="0"/>
              <a:t>not</a:t>
            </a:r>
            <a:r>
              <a:rPr lang="lt-LT" sz="1400" dirty="0" smtClean="0"/>
              <a:t> just </a:t>
            </a:r>
            <a:r>
              <a:rPr lang="lt-LT" sz="1400" dirty="0" err="1" smtClean="0"/>
              <a:t>the</a:t>
            </a:r>
            <a:r>
              <a:rPr lang="lt-LT" sz="1400" dirty="0" smtClean="0"/>
              <a:t> </a:t>
            </a:r>
            <a:r>
              <a:rPr lang="lt-LT" sz="1400" dirty="0" err="1" smtClean="0"/>
              <a:t>Head</a:t>
            </a:r>
            <a:r>
              <a:rPr lang="lt-LT" sz="1400" dirty="0" smtClean="0"/>
              <a:t> </a:t>
            </a:r>
            <a:r>
              <a:rPr lang="lt-LT" sz="1400" dirty="0" err="1" smtClean="0"/>
              <a:t>of</a:t>
            </a:r>
            <a:r>
              <a:rPr lang="lt-LT" sz="1400" dirty="0" smtClean="0"/>
              <a:t> </a:t>
            </a:r>
            <a:r>
              <a:rPr lang="lt-LT" sz="1400" dirty="0" err="1" smtClean="0"/>
              <a:t>State</a:t>
            </a:r>
            <a:r>
              <a:rPr lang="lt-LT" sz="1400" dirty="0" smtClean="0"/>
              <a:t>, </a:t>
            </a:r>
            <a:r>
              <a:rPr lang="lt-LT" sz="1400" dirty="0" err="1" smtClean="0"/>
              <a:t>so</a:t>
            </a:r>
            <a:r>
              <a:rPr lang="lt-LT" sz="1400" dirty="0" smtClean="0"/>
              <a:t> </a:t>
            </a:r>
            <a:r>
              <a:rPr lang="lt-LT" sz="1400" dirty="0" err="1" smtClean="0"/>
              <a:t>he</a:t>
            </a:r>
            <a:r>
              <a:rPr lang="lt-LT" sz="1400" dirty="0" smtClean="0"/>
              <a:t>/</a:t>
            </a:r>
            <a:r>
              <a:rPr lang="lt-LT" sz="1400" dirty="0" err="1" smtClean="0"/>
              <a:t>she</a:t>
            </a:r>
            <a:r>
              <a:rPr lang="lt-LT" sz="1400" dirty="0" smtClean="0"/>
              <a:t> </a:t>
            </a:r>
            <a:r>
              <a:rPr lang="lt-LT" sz="1400" dirty="0" err="1" smtClean="0"/>
              <a:t>is</a:t>
            </a:r>
            <a:r>
              <a:rPr lang="lt-LT" sz="1400" dirty="0" smtClean="0"/>
              <a:t> </a:t>
            </a:r>
            <a:r>
              <a:rPr lang="lt-LT" sz="1400" dirty="0" err="1" smtClean="0"/>
              <a:t>cannot</a:t>
            </a:r>
            <a:r>
              <a:rPr lang="lt-LT" sz="1400" dirty="0" smtClean="0"/>
              <a:t> be a </a:t>
            </a:r>
            <a:r>
              <a:rPr lang="lt-LT" sz="1400" dirty="0" err="1" smtClean="0"/>
              <a:t>power</a:t>
            </a:r>
            <a:r>
              <a:rPr lang="lt-LT" sz="1400" dirty="0" smtClean="0"/>
              <a:t> </a:t>
            </a:r>
            <a:r>
              <a:rPr lang="lt-LT" sz="1400" dirty="0" err="1" smtClean="0"/>
              <a:t>exercising</a:t>
            </a:r>
            <a:r>
              <a:rPr lang="lt-LT" sz="1400" dirty="0" smtClean="0"/>
              <a:t> </a:t>
            </a:r>
            <a:r>
              <a:rPr lang="lt-LT" sz="1400" dirty="0" err="1" smtClean="0"/>
              <a:t>constitutional</a:t>
            </a:r>
            <a:r>
              <a:rPr lang="lt-LT" sz="1400" dirty="0" smtClean="0"/>
              <a:t> </a:t>
            </a:r>
            <a:r>
              <a:rPr lang="lt-LT" sz="1400" dirty="0" err="1" smtClean="0"/>
              <a:t>control</a:t>
            </a:r>
            <a:r>
              <a:rPr lang="lt-LT" sz="1400" dirty="0" smtClean="0"/>
              <a:t> </a:t>
            </a:r>
            <a:r>
              <a:rPr lang="lt-LT" sz="1400" dirty="0" err="1" smtClean="0"/>
              <a:t>over</a:t>
            </a:r>
            <a:r>
              <a:rPr lang="lt-LT" sz="1400" dirty="0" smtClean="0"/>
              <a:t> </a:t>
            </a:r>
            <a:r>
              <a:rPr lang="lt-LT" sz="1400" smtClean="0"/>
              <a:t>government</a:t>
            </a:r>
            <a:endParaRPr lang="lt-LT" sz="1600" b="1" dirty="0"/>
          </a:p>
        </p:txBody>
      </p:sp>
    </p:spTree>
    <p:extLst>
      <p:ext uri="{BB962C8B-B14F-4D97-AF65-F5344CB8AC3E}">
        <p14:creationId xmlns:p14="http://schemas.microsoft.com/office/powerpoint/2010/main" val="3353419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">
  <a:themeElements>
    <a:clrScheme name="Izvor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zvo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zvor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Izvor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5659</TotalTime>
  <Words>2957</Words>
  <Application>Microsoft Office PowerPoint</Application>
  <PresentationFormat>Demonstracija ekrane (4:3)</PresentationFormat>
  <Paragraphs>131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0" baseType="lpstr">
      <vt:lpstr>Izvor</vt:lpstr>
      <vt:lpstr> Qualitative Comparative Analysis and Fuzzy Set Method (2)   Exercises for training in fsQCA at the Summer School “Fuzzy-sets and comparative data analysis” at the School of Advanced Social Studies’ Nova Gorica, Slovenia 28.07.2012  Prof. Zenonas Norkus, Department of Sociology, Faculty of Philosophy, Vilnius University, Lithuania http://www.fsf.vu.lt/index.php?option=com_vikl&amp;task=vhome&amp;v_user=zennor&amp;Itemid=1149 </vt:lpstr>
      <vt:lpstr>Sources: Zenonas Norkus; Vaidas Morkevičius „Kokybinė lyginamoji analizė [Qualitative Comparative Analysis]“ (Kaunas, LiDA, 2011. ISBN: 978-9955-884-44-6). http://www.fsf.vu.lt/index.php?option=com_content&amp;task=view&amp;id=772&amp;Itemid=1154&amp;Itemid=1154   http://www.vaidasmo.lt/KLA/index.html    http://www.lidata.eu/en/files/eng/training/textbooks/QCA_ad.pdf        </vt:lpstr>
      <vt:lpstr>How to (self)train in fs/QCA</vt:lpstr>
      <vt:lpstr>Exercise Nr.1  Explaining Welfare State Generosity in the Advanced Industrial Democratic States (AIDAC’s) data set GenerWelfareState1 in  http://www.fsf.vu.lt/index.php?option=com_content&amp;task=view&amp;id=772&amp;Itemid=1154&amp;Itemid=1154  (look to the bottom) </vt:lpstr>
      <vt:lpstr>Exercise Nr.1 Explaining Welfare State Generosity in the Advanced Industrial Democratic States (AIDAC’s): explanatory conditions and outcome set </vt:lpstr>
      <vt:lpstr>Exercise Nr.1 Explaining Welfare State Generosity in the Advanced Industrial Democratic States (AIDAC’s): data-set</vt:lpstr>
      <vt:lpstr> Exercise Nr.2  Explaining Constitutional Control of the Executive Power (Government) data set ConstitutionalControl in in the Parliamentary and Semi-Presidential Democracies http://www.fsf.vu.lt/index.php?option=com_content&amp;task=view&amp;id=772&amp;Itemid=1154&amp;Itemid=1154  (look to the bottom) </vt:lpstr>
      <vt:lpstr>Exercise Nr.2  Explaining Constitutional Control of the Executive Power (Government) in the Parliamentary and Semi-Presidential Democracies: explanatory conditions and outcome set </vt:lpstr>
      <vt:lpstr>Exercise Nr.2  Explaining Constitutional Control of the Executive Power (Government): explanatory conditions and outcome set (continued)</vt:lpstr>
      <vt:lpstr>Exercise Nr.2  Explaining Constitutional Control of the Executive (data set)</vt:lpstr>
      <vt:lpstr>Exercise Nr.2  Explaining Constitutional Control of the Executive (data set)</vt:lpstr>
      <vt:lpstr>Exercise Nr.2  Explaining Constitutional Control of the Executive (data set) - continued</vt:lpstr>
      <vt:lpstr>Pennings Findings</vt:lpstr>
      <vt:lpstr>Exercise Nr. 3 Explaining IMF Protests   (mass protests against austerity measures imposed by International Monetary Fund as condition for a new loan package and the restructuring of existing debt) data set IMFRiots.csv http://www.fsf.vu.lt/index.php?option=com_content&amp;task=view&amp;id=772&amp;Itemid=1154&amp;Itemid=1154  (look to the bottom of page)  </vt:lpstr>
      <vt:lpstr> Exercise Nr. 3 Explaining IMF Protests: explanatory conditions and outcome set (7 score discrete fuzzy sets used)</vt:lpstr>
      <vt:lpstr>Exercise Nr. 3 Explaining IMF Protests: explanatory conditions and outcome set (discrete fuzzy sets used) Continued</vt:lpstr>
      <vt:lpstr>  Exercise Nr. 2.Explaining IMF Protests   Data set </vt:lpstr>
      <vt:lpstr>Adam, Frane; Makarovič, Matej; Rončevič, Borut; Tomšič, Matevž. 2005. The Challenges of Sustained Development. The Role of Socio-Cultural Factors in East-Central Europe. Budapest: CEU Press. Fuzzy set data-base</vt:lpstr>
      <vt:lpstr>Concluding Observations</vt:lpstr>
    </vt:vector>
  </TitlesOfParts>
  <Company>SDA Bocconi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AdminZN</dc:creator>
  <cp:lastModifiedBy>AdminZN</cp:lastModifiedBy>
  <cp:revision>527</cp:revision>
  <cp:lastPrinted>2012-03-29T10:42:46Z</cp:lastPrinted>
  <dcterms:created xsi:type="dcterms:W3CDTF">2004-01-22T10:03:09Z</dcterms:created>
  <dcterms:modified xsi:type="dcterms:W3CDTF">2012-07-28T05:30:20Z</dcterms:modified>
</cp:coreProperties>
</file>