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8" r:id="rId1"/>
  </p:sldMasterIdLst>
  <p:notesMasterIdLst>
    <p:notesMasterId r:id="rId55"/>
  </p:notesMasterIdLst>
  <p:handoutMasterIdLst>
    <p:handoutMasterId r:id="rId56"/>
  </p:handoutMasterIdLst>
  <p:sldIdLst>
    <p:sldId id="423" r:id="rId2"/>
    <p:sldId id="424" r:id="rId3"/>
    <p:sldId id="425" r:id="rId4"/>
    <p:sldId id="426" r:id="rId5"/>
    <p:sldId id="428" r:id="rId6"/>
    <p:sldId id="429" r:id="rId7"/>
    <p:sldId id="430" r:id="rId8"/>
    <p:sldId id="431" r:id="rId9"/>
    <p:sldId id="433" r:id="rId10"/>
    <p:sldId id="434" r:id="rId11"/>
    <p:sldId id="435" r:id="rId12"/>
    <p:sldId id="437" r:id="rId13"/>
    <p:sldId id="438" r:id="rId14"/>
    <p:sldId id="440" r:id="rId15"/>
    <p:sldId id="493" r:id="rId16"/>
    <p:sldId id="441" r:id="rId17"/>
    <p:sldId id="444" r:id="rId18"/>
    <p:sldId id="443" r:id="rId19"/>
    <p:sldId id="446" r:id="rId20"/>
    <p:sldId id="491" r:id="rId21"/>
    <p:sldId id="492" r:id="rId22"/>
    <p:sldId id="451" r:id="rId23"/>
    <p:sldId id="452" r:id="rId24"/>
    <p:sldId id="453" r:id="rId25"/>
    <p:sldId id="450" r:id="rId26"/>
    <p:sldId id="454" r:id="rId27"/>
    <p:sldId id="455" r:id="rId28"/>
    <p:sldId id="456" r:id="rId29"/>
    <p:sldId id="459" r:id="rId30"/>
    <p:sldId id="461" r:id="rId31"/>
    <p:sldId id="462" r:id="rId32"/>
    <p:sldId id="469" r:id="rId33"/>
    <p:sldId id="470" r:id="rId34"/>
    <p:sldId id="463" r:id="rId35"/>
    <p:sldId id="465" r:id="rId36"/>
    <p:sldId id="471" r:id="rId37"/>
    <p:sldId id="472" r:id="rId38"/>
    <p:sldId id="487" r:id="rId39"/>
    <p:sldId id="474" r:id="rId40"/>
    <p:sldId id="477" r:id="rId41"/>
    <p:sldId id="478" r:id="rId42"/>
    <p:sldId id="479" r:id="rId43"/>
    <p:sldId id="488" r:id="rId44"/>
    <p:sldId id="481" r:id="rId45"/>
    <p:sldId id="489" r:id="rId46"/>
    <p:sldId id="496" r:id="rId47"/>
    <p:sldId id="483" r:id="rId48"/>
    <p:sldId id="484" r:id="rId49"/>
    <p:sldId id="494" r:id="rId50"/>
    <p:sldId id="495" r:id="rId51"/>
    <p:sldId id="497" r:id="rId52"/>
    <p:sldId id="485" r:id="rId53"/>
    <p:sldId id="486" r:id="rId54"/>
  </p:sldIdLst>
  <p:sldSz cx="9144000" cy="6858000" type="screen4x3"/>
  <p:notesSz cx="6797675" cy="9928225"/>
  <p:defaultTextStyle>
    <a:defPPr>
      <a:defRPr lang="en-GB"/>
    </a:defPPr>
    <a:lvl1pPr algn="l" rtl="0" fontAlgn="base">
      <a:spcBef>
        <a:spcPct val="0"/>
      </a:spcBef>
      <a:spcAft>
        <a:spcPct val="0"/>
      </a:spcAft>
      <a:defRPr sz="2400" kern="1200">
        <a:solidFill>
          <a:schemeClr val="tx1"/>
        </a:solidFill>
        <a:latin typeface="Times New Roman" pitchFamily="1" charset="0"/>
        <a:ea typeface="ＭＳ Ｐゴシック" pitchFamily="1" charset="-128"/>
        <a:cs typeface="+mn-cs"/>
      </a:defRPr>
    </a:lvl1pPr>
    <a:lvl2pPr marL="457200" algn="l" rtl="0" fontAlgn="base">
      <a:spcBef>
        <a:spcPct val="0"/>
      </a:spcBef>
      <a:spcAft>
        <a:spcPct val="0"/>
      </a:spcAft>
      <a:defRPr sz="2400" kern="1200">
        <a:solidFill>
          <a:schemeClr val="tx1"/>
        </a:solidFill>
        <a:latin typeface="Times New Roman" pitchFamily="1" charset="0"/>
        <a:ea typeface="ＭＳ Ｐゴシック" pitchFamily="1" charset="-128"/>
        <a:cs typeface="+mn-cs"/>
      </a:defRPr>
    </a:lvl2pPr>
    <a:lvl3pPr marL="914400" algn="l" rtl="0" fontAlgn="base">
      <a:spcBef>
        <a:spcPct val="0"/>
      </a:spcBef>
      <a:spcAft>
        <a:spcPct val="0"/>
      </a:spcAft>
      <a:defRPr sz="2400" kern="1200">
        <a:solidFill>
          <a:schemeClr val="tx1"/>
        </a:solidFill>
        <a:latin typeface="Times New Roman" pitchFamily="1" charset="0"/>
        <a:ea typeface="ＭＳ Ｐゴシック" pitchFamily="1" charset="-128"/>
        <a:cs typeface="+mn-cs"/>
      </a:defRPr>
    </a:lvl3pPr>
    <a:lvl4pPr marL="1371600" algn="l" rtl="0" fontAlgn="base">
      <a:spcBef>
        <a:spcPct val="0"/>
      </a:spcBef>
      <a:spcAft>
        <a:spcPct val="0"/>
      </a:spcAft>
      <a:defRPr sz="2400" kern="1200">
        <a:solidFill>
          <a:schemeClr val="tx1"/>
        </a:solidFill>
        <a:latin typeface="Times New Roman" pitchFamily="1" charset="0"/>
        <a:ea typeface="ＭＳ Ｐゴシック" pitchFamily="1" charset="-128"/>
        <a:cs typeface="+mn-cs"/>
      </a:defRPr>
    </a:lvl4pPr>
    <a:lvl5pPr marL="1828800" algn="l" rtl="0" fontAlgn="base">
      <a:spcBef>
        <a:spcPct val="0"/>
      </a:spcBef>
      <a:spcAft>
        <a:spcPct val="0"/>
      </a:spcAft>
      <a:defRPr sz="2400" kern="1200">
        <a:solidFill>
          <a:schemeClr val="tx1"/>
        </a:solidFill>
        <a:latin typeface="Times New Roman" pitchFamily="1" charset="0"/>
        <a:ea typeface="ＭＳ Ｐゴシック" pitchFamily="1" charset="-128"/>
        <a:cs typeface="+mn-cs"/>
      </a:defRPr>
    </a:lvl5pPr>
    <a:lvl6pPr marL="2286000" algn="l" defTabSz="914400" rtl="0" eaLnBrk="1" latinLnBrk="0" hangingPunct="1">
      <a:defRPr sz="2400" kern="1200">
        <a:solidFill>
          <a:schemeClr val="tx1"/>
        </a:solidFill>
        <a:latin typeface="Times New Roman" pitchFamily="1" charset="0"/>
        <a:ea typeface="ＭＳ Ｐゴシック" pitchFamily="1" charset="-128"/>
        <a:cs typeface="+mn-cs"/>
      </a:defRPr>
    </a:lvl6pPr>
    <a:lvl7pPr marL="2743200" algn="l" defTabSz="914400" rtl="0" eaLnBrk="1" latinLnBrk="0" hangingPunct="1">
      <a:defRPr sz="2400" kern="1200">
        <a:solidFill>
          <a:schemeClr val="tx1"/>
        </a:solidFill>
        <a:latin typeface="Times New Roman" pitchFamily="1" charset="0"/>
        <a:ea typeface="ＭＳ Ｐゴシック" pitchFamily="1" charset="-128"/>
        <a:cs typeface="+mn-cs"/>
      </a:defRPr>
    </a:lvl7pPr>
    <a:lvl8pPr marL="3200400" algn="l" defTabSz="914400" rtl="0" eaLnBrk="1" latinLnBrk="0" hangingPunct="1">
      <a:defRPr sz="2400" kern="1200">
        <a:solidFill>
          <a:schemeClr val="tx1"/>
        </a:solidFill>
        <a:latin typeface="Times New Roman" pitchFamily="1" charset="0"/>
        <a:ea typeface="ＭＳ Ｐゴシック" pitchFamily="1" charset="-128"/>
        <a:cs typeface="+mn-cs"/>
      </a:defRPr>
    </a:lvl8pPr>
    <a:lvl9pPr marL="3657600" algn="l" defTabSz="914400" rtl="0" eaLnBrk="1" latinLnBrk="0" hangingPunct="1">
      <a:defRPr sz="2400" kern="1200">
        <a:solidFill>
          <a:schemeClr val="tx1"/>
        </a:solidFill>
        <a:latin typeface="Times New Roman" pitchFamily="1"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FFFCC"/>
    <a:srgbClr val="CC99FF"/>
    <a:srgbClr val="CC0000"/>
    <a:srgbClr val="990000"/>
    <a:srgbClr val="00339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9420" autoAdjust="0"/>
  </p:normalViewPr>
  <p:slideViewPr>
    <p:cSldViewPr>
      <p:cViewPr>
        <p:scale>
          <a:sx n="112" d="100"/>
          <a:sy n="112" d="100"/>
        </p:scale>
        <p:origin x="-156" y="996"/>
      </p:cViewPr>
      <p:guideLst>
        <p:guide orient="horz" pos="2160"/>
        <p:guide pos="2880"/>
      </p:guideLst>
    </p:cSldViewPr>
  </p:slideViewPr>
  <p:outlineViewPr>
    <p:cViewPr>
      <p:scale>
        <a:sx n="25" d="100"/>
        <a:sy n="25" d="100"/>
      </p:scale>
      <p:origin x="0" y="13000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defRPr>
            </a:lvl1pPr>
          </a:lstStyle>
          <a:p>
            <a:pPr>
              <a:defRPr/>
            </a:pPr>
            <a:endParaRPr lang="en-GB"/>
          </a:p>
        </p:txBody>
      </p:sp>
      <p:sp>
        <p:nvSpPr>
          <p:cNvPr id="6147"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defRPr>
            </a:lvl1pPr>
          </a:lstStyle>
          <a:p>
            <a:pPr>
              <a:defRPr/>
            </a:pPr>
            <a:endParaRPr lang="en-GB"/>
          </a:p>
        </p:txBody>
      </p:sp>
      <p:sp>
        <p:nvSpPr>
          <p:cNvPr id="6148"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defRPr>
            </a:lvl1pPr>
          </a:lstStyle>
          <a:p>
            <a:pPr>
              <a:defRPr/>
            </a:pPr>
            <a:endParaRPr lang="en-GB"/>
          </a:p>
        </p:txBody>
      </p:sp>
      <p:sp>
        <p:nvSpPr>
          <p:cNvPr id="6149"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ED1107A-8543-4588-BBDE-9C237C025E78}" type="slidenum">
              <a:rPr lang="en-GB"/>
              <a:pPr>
                <a:defRPr/>
              </a:pPr>
              <a:t>‹#›</a:t>
            </a:fld>
            <a:endParaRPr lang="en-GB"/>
          </a:p>
        </p:txBody>
      </p:sp>
    </p:spTree>
    <p:extLst>
      <p:ext uri="{BB962C8B-B14F-4D97-AF65-F5344CB8AC3E}">
        <p14:creationId xmlns:p14="http://schemas.microsoft.com/office/powerpoint/2010/main" val="2829973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defRPr>
            </a:lvl1pPr>
          </a:lstStyle>
          <a:p>
            <a:pPr>
              <a:defRPr/>
            </a:pPr>
            <a:endParaRPr lang="it-IT"/>
          </a:p>
        </p:txBody>
      </p:sp>
      <p:sp>
        <p:nvSpPr>
          <p:cNvPr id="10243"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defRPr>
            </a:lvl1pPr>
          </a:lstStyle>
          <a:p>
            <a:pPr>
              <a:defRPr/>
            </a:pPr>
            <a:endParaRPr lang="it-IT"/>
          </a:p>
        </p:txBody>
      </p:sp>
      <p:sp>
        <p:nvSpPr>
          <p:cNvPr id="2765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79450" y="4714875"/>
            <a:ext cx="5438775" cy="4468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a:t>Click to edit Master text styles</a:t>
            </a:r>
          </a:p>
          <a:p>
            <a:pPr lvl="1"/>
            <a:r>
              <a:rPr lang="it-IT" noProof="0"/>
              <a:t>Second level</a:t>
            </a:r>
          </a:p>
          <a:p>
            <a:pPr lvl="2"/>
            <a:r>
              <a:rPr lang="it-IT" noProof="0"/>
              <a:t>Third level</a:t>
            </a:r>
          </a:p>
          <a:p>
            <a:pPr lvl="3"/>
            <a:r>
              <a:rPr lang="it-IT" noProof="0"/>
              <a:t>Fourth level</a:t>
            </a:r>
          </a:p>
          <a:p>
            <a:pPr lvl="4"/>
            <a:r>
              <a:rPr lang="it-IT" noProof="0"/>
              <a:t>Fifth level</a:t>
            </a:r>
          </a:p>
        </p:txBody>
      </p:sp>
      <p:sp>
        <p:nvSpPr>
          <p:cNvPr id="10246"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defRPr>
            </a:lvl1pPr>
          </a:lstStyle>
          <a:p>
            <a:pPr>
              <a:defRPr/>
            </a:pPr>
            <a:endParaRPr lang="it-IT"/>
          </a:p>
        </p:txBody>
      </p:sp>
      <p:sp>
        <p:nvSpPr>
          <p:cNvPr id="10247"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3456DB9-8F61-4D53-860A-F224578AE4C1}" type="slidenum">
              <a:rPr lang="it-IT"/>
              <a:pPr>
                <a:defRPr/>
              </a:pPr>
              <a:t>‹#›</a:t>
            </a:fld>
            <a:endParaRPr lang="it-IT"/>
          </a:p>
        </p:txBody>
      </p:sp>
    </p:spTree>
    <p:extLst>
      <p:ext uri="{BB962C8B-B14F-4D97-AF65-F5344CB8AC3E}">
        <p14:creationId xmlns:p14="http://schemas.microsoft.com/office/powerpoint/2010/main" val="16126392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sl-SI" smtClean="0">
              <a:latin typeface="Times New Roman" pitchFamily="1" charset="0"/>
            </a:endParaRPr>
          </a:p>
        </p:txBody>
      </p:sp>
      <p:sp>
        <p:nvSpPr>
          <p:cNvPr id="28676" name="Slide Number Placeholder 3"/>
          <p:cNvSpPr>
            <a:spLocks noGrp="1"/>
          </p:cNvSpPr>
          <p:nvPr>
            <p:ph type="sldNum" sz="quarter" idx="5"/>
          </p:nvPr>
        </p:nvSpPr>
        <p:spPr>
          <a:noFill/>
        </p:spPr>
        <p:txBody>
          <a:bodyPr/>
          <a:lstStyle/>
          <a:p>
            <a:fld id="{BF2F10EE-6C06-4EFC-966A-BE4CF71ED0AF}" type="slidenum">
              <a:rPr lang="it-IT" smtClean="0"/>
              <a:pPr/>
              <a:t>1</a:t>
            </a:fld>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kaidrės vaizdo vietos rezervavimo ženklas 1"/>
          <p:cNvSpPr>
            <a:spLocks noGrp="1" noRot="1" noChangeAspect="1" noTextEdit="1"/>
          </p:cNvSpPr>
          <p:nvPr>
            <p:ph type="sldImg"/>
          </p:nvPr>
        </p:nvSpPr>
        <p:spPr bwMode="auto">
          <a:noFill/>
          <a:ln>
            <a:solidFill>
              <a:srgbClr val="000000"/>
            </a:solidFill>
            <a:miter lim="800000"/>
            <a:headEnd/>
            <a:tailEnd/>
          </a:ln>
        </p:spPr>
      </p:sp>
      <p:sp>
        <p:nvSpPr>
          <p:cNvPr id="94211" name="Pastabų vietos rezervavimo ženkla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lt-LT" dirty="0" smtClean="0"/>
          </a:p>
        </p:txBody>
      </p:sp>
      <p:sp>
        <p:nvSpPr>
          <p:cNvPr id="94212" name="Skaidrės numerio vietos rezervavimo ženklas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49E6E6-B6D9-4E0A-A510-91AD84995903}" type="slidenum">
              <a:rPr lang="lt-LT"/>
              <a:pPr fontAlgn="base">
                <a:spcBef>
                  <a:spcPct val="0"/>
                </a:spcBef>
                <a:spcAft>
                  <a:spcPct val="0"/>
                </a:spcAft>
              </a:pPr>
              <a:t>41</a:t>
            </a:fld>
            <a:endParaRPr lang="lt-L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4" name="Pravokotnik 11"/>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Pravokotnik 1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Pravokotnik 1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Pravokotnik 1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Naslov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sl-SI" smtClean="0"/>
              <a:t>Uredite slog naslova matrice</a:t>
            </a:r>
            <a:endParaRPr lang="en-US"/>
          </a:p>
        </p:txBody>
      </p:sp>
      <p:sp>
        <p:nvSpPr>
          <p:cNvPr id="9" name="Podnaslov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sl-SI" smtClean="0"/>
              <a:t>Uredite slog podnaslova matrice</a:t>
            </a:r>
            <a:endParaRPr lang="en-US"/>
          </a:p>
        </p:txBody>
      </p:sp>
      <p:sp>
        <p:nvSpPr>
          <p:cNvPr id="10" name="Ograda datuma 27"/>
          <p:cNvSpPr>
            <a:spLocks noGrp="1"/>
          </p:cNvSpPr>
          <p:nvPr>
            <p:ph type="dt" sz="half" idx="10"/>
          </p:nvPr>
        </p:nvSpPr>
        <p:spPr>
          <a:xfrm>
            <a:off x="6400800" y="6354763"/>
            <a:ext cx="2286000" cy="366712"/>
          </a:xfrm>
        </p:spPr>
        <p:txBody>
          <a:bodyPr/>
          <a:lstStyle>
            <a:lvl1pPr>
              <a:defRPr sz="1400"/>
            </a:lvl1pPr>
          </a:lstStyle>
          <a:p>
            <a:pPr>
              <a:defRPr/>
            </a:pPr>
            <a:fld id="{2D2674AF-6332-478C-96EE-D689D9111E04}" type="datetimeFigureOut">
              <a:rPr lang="en-US"/>
              <a:pPr>
                <a:defRPr/>
              </a:pPr>
              <a:t>7/28/2012</a:t>
            </a:fld>
            <a:endParaRPr lang="en-US">
              <a:solidFill>
                <a:schemeClr val="tx1">
                  <a:shade val="50000"/>
                </a:schemeClr>
              </a:solidFill>
            </a:endParaRPr>
          </a:p>
        </p:txBody>
      </p:sp>
      <p:sp>
        <p:nvSpPr>
          <p:cNvPr id="11" name="Ograda noge 16"/>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12" name="Ograda številke diapozitiva 28"/>
          <p:cNvSpPr>
            <a:spLocks noGrp="1"/>
          </p:cNvSpPr>
          <p:nvPr>
            <p:ph type="sldNum" sz="quarter" idx="12"/>
          </p:nvPr>
        </p:nvSpPr>
        <p:spPr>
          <a:xfrm>
            <a:off x="1216025" y="6354763"/>
            <a:ext cx="1219200" cy="366712"/>
          </a:xfrm>
        </p:spPr>
        <p:txBody>
          <a:bodyPr/>
          <a:lstStyle>
            <a:lvl1pPr>
              <a:defRPr/>
            </a:lvl1pPr>
          </a:lstStyle>
          <a:p>
            <a:pPr>
              <a:defRPr/>
            </a:pPr>
            <a:fld id="{8F6264E2-E3A4-4ECB-BD99-8072504BDE4F}" type="slidenum">
              <a:rPr lang="en-GB"/>
              <a:pPr>
                <a:defRPr/>
              </a:pPr>
              <a:t>‹#›</a:t>
            </a:fld>
            <a:endParaRPr lang="it-IT"/>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en-US"/>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grada datuma 13"/>
          <p:cNvSpPr>
            <a:spLocks noGrp="1"/>
          </p:cNvSpPr>
          <p:nvPr>
            <p:ph type="dt" sz="half" idx="10"/>
          </p:nvPr>
        </p:nvSpPr>
        <p:spPr/>
        <p:txBody>
          <a:bodyPr/>
          <a:lstStyle>
            <a:lvl1pPr>
              <a:defRPr/>
            </a:lvl1pPr>
          </a:lstStyle>
          <a:p>
            <a:pPr>
              <a:defRPr/>
            </a:pPr>
            <a:fld id="{E0BCA21F-8040-4E66-A1CA-13FC93CB5680}" type="datetimeFigureOut">
              <a:rPr lang="en-US"/>
              <a:pPr>
                <a:defRPr/>
              </a:pPr>
              <a:t>7/28/2012</a:t>
            </a:fld>
            <a:endParaRPr lang="en-US">
              <a:solidFill>
                <a:schemeClr val="tx1">
                  <a:shade val="50000"/>
                </a:schemeClr>
              </a:solidFill>
            </a:endParaRPr>
          </a:p>
        </p:txBody>
      </p:sp>
      <p:sp>
        <p:nvSpPr>
          <p:cNvPr id="5" name="Ograda noge 2"/>
          <p:cNvSpPr>
            <a:spLocks noGrp="1"/>
          </p:cNvSpPr>
          <p:nvPr>
            <p:ph type="ftr" sz="quarter" idx="11"/>
          </p:nvPr>
        </p:nvSpPr>
        <p:spPr/>
        <p:txBody>
          <a:bodyPr/>
          <a:lstStyle>
            <a:lvl1pPr>
              <a:defRPr/>
            </a:lvl1pPr>
          </a:lstStyle>
          <a:p>
            <a:pPr>
              <a:defRPr/>
            </a:pPr>
            <a:endParaRPr lang="en-US"/>
          </a:p>
        </p:txBody>
      </p:sp>
      <p:sp>
        <p:nvSpPr>
          <p:cNvPr id="6" name="Ograda številke diapozitiva 22"/>
          <p:cNvSpPr>
            <a:spLocks noGrp="1"/>
          </p:cNvSpPr>
          <p:nvPr>
            <p:ph type="sldNum" sz="quarter" idx="12"/>
          </p:nvPr>
        </p:nvSpPr>
        <p:spPr/>
        <p:txBody>
          <a:bodyPr/>
          <a:lstStyle>
            <a:lvl1pPr>
              <a:defRPr/>
            </a:lvl1pPr>
          </a:lstStyle>
          <a:p>
            <a:pPr>
              <a:defRPr/>
            </a:pPr>
            <a:fld id="{066DAF35-22A6-41A9-9C74-A2D4F9E60146}" type="slidenum">
              <a:rPr lang="en-GB"/>
              <a:pPr>
                <a:defRPr/>
              </a:pPr>
              <a:t>‹#›</a:t>
            </a:fld>
            <a:endParaRPr lang="it-IT"/>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Navpični naslov in besedilo">
    <p:spTree>
      <p:nvGrpSpPr>
        <p:cNvPr id="1" name=""/>
        <p:cNvGrpSpPr/>
        <p:nvPr/>
      </p:nvGrpSpPr>
      <p:grpSpPr>
        <a:xfrm>
          <a:off x="0" y="0"/>
          <a:ext cx="0" cy="0"/>
          <a:chOff x="0" y="0"/>
          <a:chExt cx="0" cy="0"/>
        </a:xfrm>
      </p:grpSpPr>
      <p:sp>
        <p:nvSpPr>
          <p:cNvPr id="4" name="Raven povezovalnik 11"/>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p:spPr>
        <p:txBody>
          <a:bodyPr/>
          <a:lstStyle/>
          <a:p>
            <a:pPr>
              <a:defRPr/>
            </a:pPr>
            <a:endParaRPr lang="lt-LT"/>
          </a:p>
        </p:txBody>
      </p:sp>
      <p:sp>
        <p:nvSpPr>
          <p:cNvPr id="5" name="Enakokraki trikotnik 1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aven povezovalnik 15"/>
          <p:cNvSpPr>
            <a:spLocks noChangeShapeType="1"/>
          </p:cNvSpPr>
          <p:nvPr/>
        </p:nvSpPr>
        <p:spPr bwMode="auto">
          <a:xfrm rot="5400000">
            <a:off x="3630612" y="3201988"/>
            <a:ext cx="5851525" cy="0"/>
          </a:xfrm>
          <a:prstGeom prst="line">
            <a:avLst/>
          </a:prstGeom>
          <a:noFill/>
          <a:ln w="9525" algn="ctr">
            <a:solidFill>
              <a:schemeClr val="accent2"/>
            </a:solidFill>
            <a:prstDash val="dash"/>
            <a:round/>
            <a:headEnd/>
            <a:tailEnd/>
          </a:ln>
        </p:spPr>
        <p:txBody>
          <a:bodyPr/>
          <a:lstStyle/>
          <a:p>
            <a:pPr>
              <a:defRPr/>
            </a:pPr>
            <a:endParaRPr lang="lt-LT"/>
          </a:p>
        </p:txBody>
      </p:sp>
      <p:sp>
        <p:nvSpPr>
          <p:cNvPr id="2" name="Navpični naslov 1"/>
          <p:cNvSpPr>
            <a:spLocks noGrp="1"/>
          </p:cNvSpPr>
          <p:nvPr>
            <p:ph type="title" orient="vert"/>
          </p:nvPr>
        </p:nvSpPr>
        <p:spPr>
          <a:xfrm>
            <a:off x="6629400" y="274638"/>
            <a:ext cx="2057400" cy="5851525"/>
          </a:xfrm>
        </p:spPr>
        <p:txBody>
          <a:bodyPr vert="eaVert"/>
          <a:lstStyle/>
          <a:p>
            <a:r>
              <a:rPr lang="sl-SI" smtClean="0"/>
              <a:t>Uredite slog naslova matrice</a:t>
            </a:r>
            <a:endParaRPr lang="en-US"/>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7" name="Ograda datuma 3"/>
          <p:cNvSpPr>
            <a:spLocks noGrp="1"/>
          </p:cNvSpPr>
          <p:nvPr>
            <p:ph type="dt" sz="half" idx="10"/>
          </p:nvPr>
        </p:nvSpPr>
        <p:spPr/>
        <p:txBody>
          <a:bodyPr/>
          <a:lstStyle>
            <a:lvl1pPr>
              <a:defRPr/>
            </a:lvl1pPr>
          </a:lstStyle>
          <a:p>
            <a:pPr>
              <a:defRPr/>
            </a:pPr>
            <a:fld id="{5BEA14D5-2811-485A-ADFA-71EF8AC728C4}" type="datetimeFigureOut">
              <a:rPr lang="en-US"/>
              <a:pPr>
                <a:defRPr/>
              </a:pPr>
              <a:t>7/28/2012</a:t>
            </a:fld>
            <a:endParaRPr lang="en-US">
              <a:solidFill>
                <a:schemeClr val="tx1">
                  <a:shade val="50000"/>
                </a:schemeClr>
              </a:solidFill>
            </a:endParaRPr>
          </a:p>
        </p:txBody>
      </p:sp>
      <p:sp>
        <p:nvSpPr>
          <p:cNvPr id="8" name="Ograda noge 4"/>
          <p:cNvSpPr>
            <a:spLocks noGrp="1"/>
          </p:cNvSpPr>
          <p:nvPr>
            <p:ph type="ftr" sz="quarter" idx="11"/>
          </p:nvPr>
        </p:nvSpPr>
        <p:spPr/>
        <p:txBody>
          <a:bodyPr/>
          <a:lstStyle>
            <a:lvl1pPr>
              <a:defRPr/>
            </a:lvl1pPr>
          </a:lstStyle>
          <a:p>
            <a:pPr>
              <a:defRPr/>
            </a:pPr>
            <a:endParaRPr lang="en-US"/>
          </a:p>
        </p:txBody>
      </p:sp>
      <p:sp>
        <p:nvSpPr>
          <p:cNvPr id="9" name="Ograda številke diapozitiva 5"/>
          <p:cNvSpPr>
            <a:spLocks noGrp="1"/>
          </p:cNvSpPr>
          <p:nvPr>
            <p:ph type="sldNum" sz="quarter" idx="12"/>
          </p:nvPr>
        </p:nvSpPr>
        <p:spPr/>
        <p:txBody>
          <a:bodyPr/>
          <a:lstStyle>
            <a:lvl1pPr>
              <a:defRPr/>
            </a:lvl1pPr>
          </a:lstStyle>
          <a:p>
            <a:pPr>
              <a:defRPr/>
            </a:pPr>
            <a:fld id="{BE774C86-D14F-45C1-9160-FFB58772DA24}" type="slidenum">
              <a:rPr lang="en-GB"/>
              <a:pPr>
                <a:defRPr/>
              </a:pPr>
              <a:t>‹#›</a:t>
            </a:fld>
            <a:endParaRPr lang="it-IT"/>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en-US"/>
          </a:p>
        </p:txBody>
      </p:sp>
      <p:sp>
        <p:nvSpPr>
          <p:cNvPr id="8" name="Ograda vsebine 7"/>
          <p:cNvSpPr>
            <a:spLocks noGrp="1"/>
          </p:cNvSpPr>
          <p:nvPr>
            <p:ph sz="quarter" idx="1"/>
          </p:nvPr>
        </p:nvSpPr>
        <p:spPr>
          <a:xfrm>
            <a:off x="457200" y="1219200"/>
            <a:ext cx="8229600" cy="493776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grada datuma 13"/>
          <p:cNvSpPr>
            <a:spLocks noGrp="1"/>
          </p:cNvSpPr>
          <p:nvPr>
            <p:ph type="dt" sz="half" idx="10"/>
          </p:nvPr>
        </p:nvSpPr>
        <p:spPr/>
        <p:txBody>
          <a:bodyPr/>
          <a:lstStyle>
            <a:lvl1pPr>
              <a:defRPr/>
            </a:lvl1pPr>
          </a:lstStyle>
          <a:p>
            <a:pPr>
              <a:defRPr/>
            </a:pPr>
            <a:fld id="{1215568E-2B9A-4DF1-95AA-36DC83A7ED7D}" type="datetimeFigureOut">
              <a:rPr lang="en-US"/>
              <a:pPr>
                <a:defRPr/>
              </a:pPr>
              <a:t>7/28/2012</a:t>
            </a:fld>
            <a:endParaRPr lang="en-US">
              <a:solidFill>
                <a:schemeClr val="tx1">
                  <a:shade val="50000"/>
                </a:schemeClr>
              </a:solidFill>
            </a:endParaRPr>
          </a:p>
        </p:txBody>
      </p:sp>
      <p:sp>
        <p:nvSpPr>
          <p:cNvPr id="5" name="Ograda noge 2"/>
          <p:cNvSpPr>
            <a:spLocks noGrp="1"/>
          </p:cNvSpPr>
          <p:nvPr>
            <p:ph type="ftr" sz="quarter" idx="11"/>
          </p:nvPr>
        </p:nvSpPr>
        <p:spPr/>
        <p:txBody>
          <a:bodyPr/>
          <a:lstStyle>
            <a:lvl1pPr>
              <a:defRPr/>
            </a:lvl1pPr>
          </a:lstStyle>
          <a:p>
            <a:pPr>
              <a:defRPr/>
            </a:pPr>
            <a:endParaRPr lang="en-US"/>
          </a:p>
        </p:txBody>
      </p:sp>
      <p:sp>
        <p:nvSpPr>
          <p:cNvPr id="6" name="Ograda številke diapozitiva 22"/>
          <p:cNvSpPr>
            <a:spLocks noGrp="1"/>
          </p:cNvSpPr>
          <p:nvPr>
            <p:ph type="sldNum" sz="quarter" idx="12"/>
          </p:nvPr>
        </p:nvSpPr>
        <p:spPr/>
        <p:txBody>
          <a:bodyPr/>
          <a:lstStyle>
            <a:lvl1pPr>
              <a:defRPr/>
            </a:lvl1pPr>
          </a:lstStyle>
          <a:p>
            <a:pPr>
              <a:defRPr/>
            </a:pPr>
            <a:fld id="{94347722-8D54-4C4A-B2C8-FD0A709583F0}" type="slidenum">
              <a:rPr lang="en-GB"/>
              <a:pPr>
                <a:defRPr/>
              </a:pPr>
              <a:t>‹#›</a:t>
            </a:fld>
            <a:endParaRPr lang="it-IT"/>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bg>
      <p:bgRef idx="1001">
        <a:schemeClr val="bg2"/>
      </p:bgRef>
    </p:bg>
    <p:spTree>
      <p:nvGrpSpPr>
        <p:cNvPr id="1" name=""/>
        <p:cNvGrpSpPr/>
        <p:nvPr/>
      </p:nvGrpSpPr>
      <p:grpSpPr>
        <a:xfrm>
          <a:off x="0" y="0"/>
          <a:ext cx="0" cy="0"/>
          <a:chOff x="0" y="0"/>
          <a:chExt cx="0" cy="0"/>
        </a:xfrm>
      </p:grpSpPr>
      <p:sp>
        <p:nvSpPr>
          <p:cNvPr id="4" name="Pravokotnik 11"/>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Pravokotnik 1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Naslov 1"/>
          <p:cNvSpPr>
            <a:spLocks noGrp="1"/>
          </p:cNvSpPr>
          <p:nvPr>
            <p:ph type="title"/>
          </p:nvPr>
        </p:nvSpPr>
        <p:spPr>
          <a:xfrm>
            <a:off x="1219200" y="2971800"/>
            <a:ext cx="6858000" cy="1066800"/>
          </a:xfrm>
        </p:spPr>
        <p:txBody>
          <a:bodyPr anchor="t"/>
          <a:lstStyle>
            <a:lvl1pPr algn="r">
              <a:buNone/>
              <a:defRPr sz="3200" b="0" cap="none" baseline="0"/>
            </a:lvl1pPr>
          </a:lstStyle>
          <a:p>
            <a:r>
              <a:rPr lang="sl-SI" smtClean="0"/>
              <a:t>Uredite slog naslova matrice</a:t>
            </a:r>
            <a:endParaRPr lang="en-US"/>
          </a:p>
        </p:txBody>
      </p:sp>
      <p:sp>
        <p:nvSpPr>
          <p:cNvPr id="3" name="Ograda besedila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sl-SI" smtClean="0"/>
              <a:t>Uredite sloge besedila matrice</a:t>
            </a:r>
          </a:p>
        </p:txBody>
      </p:sp>
      <p:sp>
        <p:nvSpPr>
          <p:cNvPr id="6" name="Ograda datuma 3"/>
          <p:cNvSpPr>
            <a:spLocks noGrp="1"/>
          </p:cNvSpPr>
          <p:nvPr>
            <p:ph type="dt" sz="half" idx="10"/>
          </p:nvPr>
        </p:nvSpPr>
        <p:spPr>
          <a:xfrm>
            <a:off x="6400800" y="6354763"/>
            <a:ext cx="2286000" cy="366712"/>
          </a:xfrm>
        </p:spPr>
        <p:txBody>
          <a:bodyPr/>
          <a:lstStyle>
            <a:lvl1pPr>
              <a:defRPr/>
            </a:lvl1pPr>
          </a:lstStyle>
          <a:p>
            <a:pPr>
              <a:defRPr/>
            </a:pPr>
            <a:fld id="{53079644-6C67-4090-A604-D2BA6CB7B29F}" type="datetimeFigureOut">
              <a:rPr lang="en-US"/>
              <a:pPr>
                <a:defRPr/>
              </a:pPr>
              <a:t>7/28/2012</a:t>
            </a:fld>
            <a:endParaRPr lang="en-US">
              <a:solidFill>
                <a:schemeClr val="tx1">
                  <a:shade val="50000"/>
                </a:schemeClr>
              </a:solidFill>
            </a:endParaRPr>
          </a:p>
        </p:txBody>
      </p:sp>
      <p:sp>
        <p:nvSpPr>
          <p:cNvPr id="7" name="Ograda noge 4"/>
          <p:cNvSpPr>
            <a:spLocks noGrp="1"/>
          </p:cNvSpPr>
          <p:nvPr>
            <p:ph type="ftr" sz="quarter" idx="11"/>
          </p:nvPr>
        </p:nvSpPr>
        <p:spPr>
          <a:xfrm>
            <a:off x="2898775" y="6354763"/>
            <a:ext cx="3475038" cy="366712"/>
          </a:xfrm>
        </p:spPr>
        <p:txBody>
          <a:bodyPr/>
          <a:lstStyle>
            <a:lvl1pPr>
              <a:defRPr/>
            </a:lvl1pPr>
          </a:lstStyle>
          <a:p>
            <a:pPr>
              <a:defRPr/>
            </a:pPr>
            <a:endParaRPr lang="en-US"/>
          </a:p>
        </p:txBody>
      </p:sp>
      <p:sp>
        <p:nvSpPr>
          <p:cNvPr id="8" name="Ograda številke diapozitiva 5"/>
          <p:cNvSpPr>
            <a:spLocks noGrp="1"/>
          </p:cNvSpPr>
          <p:nvPr>
            <p:ph type="sldNum" sz="quarter" idx="12"/>
          </p:nvPr>
        </p:nvSpPr>
        <p:spPr>
          <a:xfrm>
            <a:off x="1069975" y="6354763"/>
            <a:ext cx="1520825" cy="366712"/>
          </a:xfrm>
        </p:spPr>
        <p:txBody>
          <a:bodyPr/>
          <a:lstStyle>
            <a:lvl1pPr>
              <a:defRPr/>
            </a:lvl1pPr>
          </a:lstStyle>
          <a:p>
            <a:pPr>
              <a:defRPr/>
            </a:pPr>
            <a:fld id="{B909FF3C-2382-4FA5-B889-E01C71555BEB}" type="slidenum">
              <a:rPr lang="en-GB"/>
              <a:pPr>
                <a:defRPr/>
              </a:pPr>
              <a:t>‹#›</a:t>
            </a:fld>
            <a:endParaRPr lang="it-IT"/>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a:xfrm>
            <a:off x="457200" y="228600"/>
            <a:ext cx="8229600" cy="914400"/>
          </a:xfrm>
        </p:spPr>
        <p:txBody>
          <a:bodyPr/>
          <a:lstStyle/>
          <a:p>
            <a:r>
              <a:rPr lang="sl-SI" smtClean="0"/>
              <a:t>Uredite slog naslova matrice</a:t>
            </a:r>
            <a:endParaRPr lang="en-US"/>
          </a:p>
        </p:txBody>
      </p:sp>
      <p:sp>
        <p:nvSpPr>
          <p:cNvPr id="9" name="Ograda vsebine 8"/>
          <p:cNvSpPr>
            <a:spLocks noGrp="1"/>
          </p:cNvSpPr>
          <p:nvPr>
            <p:ph sz="quarter" idx="1"/>
          </p:nvPr>
        </p:nvSpPr>
        <p:spPr>
          <a:xfrm>
            <a:off x="457200" y="1219200"/>
            <a:ext cx="4041648" cy="493776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11" name="Ograda vsebine 10"/>
          <p:cNvSpPr>
            <a:spLocks noGrp="1"/>
          </p:cNvSpPr>
          <p:nvPr>
            <p:ph sz="quarter" idx="2"/>
          </p:nvPr>
        </p:nvSpPr>
        <p:spPr>
          <a:xfrm>
            <a:off x="4632198" y="1216152"/>
            <a:ext cx="4041648" cy="493776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5" name="Ograda datuma 13"/>
          <p:cNvSpPr>
            <a:spLocks noGrp="1"/>
          </p:cNvSpPr>
          <p:nvPr>
            <p:ph type="dt" sz="half" idx="10"/>
          </p:nvPr>
        </p:nvSpPr>
        <p:spPr/>
        <p:txBody>
          <a:bodyPr/>
          <a:lstStyle>
            <a:lvl1pPr>
              <a:defRPr/>
            </a:lvl1pPr>
          </a:lstStyle>
          <a:p>
            <a:pPr>
              <a:defRPr/>
            </a:pPr>
            <a:fld id="{FCB91E20-32D1-4F93-B59D-3685BC8CD58B}" type="datetimeFigureOut">
              <a:rPr lang="en-US"/>
              <a:pPr>
                <a:defRPr/>
              </a:pPr>
              <a:t>7/28/2012</a:t>
            </a:fld>
            <a:endParaRPr lang="en-US">
              <a:solidFill>
                <a:schemeClr val="tx1">
                  <a:shade val="50000"/>
                </a:schemeClr>
              </a:solidFill>
            </a:endParaRPr>
          </a:p>
        </p:txBody>
      </p:sp>
      <p:sp>
        <p:nvSpPr>
          <p:cNvPr id="6" name="Ograda noge 2"/>
          <p:cNvSpPr>
            <a:spLocks noGrp="1"/>
          </p:cNvSpPr>
          <p:nvPr>
            <p:ph type="ftr" sz="quarter" idx="11"/>
          </p:nvPr>
        </p:nvSpPr>
        <p:spPr/>
        <p:txBody>
          <a:bodyPr/>
          <a:lstStyle>
            <a:lvl1pPr>
              <a:defRPr/>
            </a:lvl1pPr>
          </a:lstStyle>
          <a:p>
            <a:pPr>
              <a:defRPr/>
            </a:pPr>
            <a:endParaRPr lang="en-US"/>
          </a:p>
        </p:txBody>
      </p:sp>
      <p:sp>
        <p:nvSpPr>
          <p:cNvPr id="7" name="Ograda številke diapozitiva 22"/>
          <p:cNvSpPr>
            <a:spLocks noGrp="1"/>
          </p:cNvSpPr>
          <p:nvPr>
            <p:ph type="sldNum" sz="quarter" idx="12"/>
          </p:nvPr>
        </p:nvSpPr>
        <p:spPr/>
        <p:txBody>
          <a:bodyPr/>
          <a:lstStyle>
            <a:lvl1pPr>
              <a:defRPr/>
            </a:lvl1pPr>
          </a:lstStyle>
          <a:p>
            <a:pPr>
              <a:defRPr/>
            </a:pPr>
            <a:fld id="{54159AEA-8EE2-4C66-8364-57BCEDF2D5FC}" type="slidenum">
              <a:rPr lang="en-GB"/>
              <a:pPr>
                <a:defRPr/>
              </a:pPr>
              <a:t>‹#›</a:t>
            </a:fld>
            <a:endParaRPr lang="it-IT"/>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228600"/>
            <a:ext cx="8229600" cy="914400"/>
          </a:xfrm>
        </p:spPr>
        <p:txBody>
          <a:bodyPr anchor="ctr"/>
          <a:lstStyle>
            <a:lvl1pPr>
              <a:defRPr/>
            </a:lvl1pPr>
          </a:lstStyle>
          <a:p>
            <a:r>
              <a:rPr lang="sl-SI" smtClean="0"/>
              <a:t>Uredite slog naslova matrice</a:t>
            </a:r>
            <a:endParaRPr lang="en-US"/>
          </a:p>
        </p:txBody>
      </p:sp>
      <p:sp>
        <p:nvSpPr>
          <p:cNvPr id="3" name="Ograda besedila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sl-SI" smtClean="0"/>
              <a:t>Uredite sloge besedila matrice</a:t>
            </a:r>
          </a:p>
        </p:txBody>
      </p:sp>
      <p:sp>
        <p:nvSpPr>
          <p:cNvPr id="4" name="Ograda besedila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sl-SI" smtClean="0"/>
              <a:t>Uredite sloge besedila matrice</a:t>
            </a:r>
          </a:p>
        </p:txBody>
      </p:sp>
      <p:sp>
        <p:nvSpPr>
          <p:cNvPr id="11" name="Ograda vsebine 10"/>
          <p:cNvSpPr>
            <a:spLocks noGrp="1"/>
          </p:cNvSpPr>
          <p:nvPr>
            <p:ph sz="quarter" idx="2"/>
          </p:nvPr>
        </p:nvSpPr>
        <p:spPr>
          <a:xfrm>
            <a:off x="457200" y="2133600"/>
            <a:ext cx="4038600" cy="40386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13" name="Ograda vsebine 12"/>
          <p:cNvSpPr>
            <a:spLocks noGrp="1"/>
          </p:cNvSpPr>
          <p:nvPr>
            <p:ph sz="quarter" idx="4"/>
          </p:nvPr>
        </p:nvSpPr>
        <p:spPr>
          <a:xfrm>
            <a:off x="4648200" y="2133600"/>
            <a:ext cx="4038600" cy="40386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7" name="Ograda datuma 13"/>
          <p:cNvSpPr>
            <a:spLocks noGrp="1"/>
          </p:cNvSpPr>
          <p:nvPr>
            <p:ph type="dt" sz="half" idx="10"/>
          </p:nvPr>
        </p:nvSpPr>
        <p:spPr/>
        <p:txBody>
          <a:bodyPr/>
          <a:lstStyle>
            <a:lvl1pPr>
              <a:defRPr/>
            </a:lvl1pPr>
          </a:lstStyle>
          <a:p>
            <a:pPr>
              <a:defRPr/>
            </a:pPr>
            <a:fld id="{7108B710-AAE4-47F5-BF64-B50F09509BCF}" type="datetimeFigureOut">
              <a:rPr lang="en-US"/>
              <a:pPr>
                <a:defRPr/>
              </a:pPr>
              <a:t>7/28/2012</a:t>
            </a:fld>
            <a:endParaRPr lang="en-US">
              <a:solidFill>
                <a:schemeClr val="tx1">
                  <a:shade val="50000"/>
                </a:schemeClr>
              </a:solidFill>
            </a:endParaRPr>
          </a:p>
        </p:txBody>
      </p:sp>
      <p:sp>
        <p:nvSpPr>
          <p:cNvPr id="8" name="Ograda noge 2"/>
          <p:cNvSpPr>
            <a:spLocks noGrp="1"/>
          </p:cNvSpPr>
          <p:nvPr>
            <p:ph type="ftr" sz="quarter" idx="11"/>
          </p:nvPr>
        </p:nvSpPr>
        <p:spPr/>
        <p:txBody>
          <a:bodyPr/>
          <a:lstStyle>
            <a:lvl1pPr>
              <a:defRPr/>
            </a:lvl1pPr>
          </a:lstStyle>
          <a:p>
            <a:pPr>
              <a:defRPr/>
            </a:pPr>
            <a:endParaRPr lang="en-US"/>
          </a:p>
        </p:txBody>
      </p:sp>
      <p:sp>
        <p:nvSpPr>
          <p:cNvPr id="9" name="Ograda številke diapozitiva 22"/>
          <p:cNvSpPr>
            <a:spLocks noGrp="1"/>
          </p:cNvSpPr>
          <p:nvPr>
            <p:ph type="sldNum" sz="quarter" idx="12"/>
          </p:nvPr>
        </p:nvSpPr>
        <p:spPr/>
        <p:txBody>
          <a:bodyPr/>
          <a:lstStyle>
            <a:lvl1pPr>
              <a:defRPr/>
            </a:lvl1pPr>
          </a:lstStyle>
          <a:p>
            <a:pPr>
              <a:defRPr/>
            </a:pPr>
            <a:fld id="{1579C6E8-3AED-4C94-989D-F93EA25D5C34}" type="slidenum">
              <a:rPr lang="en-GB"/>
              <a:pPr>
                <a:defRPr/>
              </a:pPr>
              <a:t>‹#›</a:t>
            </a:fld>
            <a:endParaRPr lang="it-IT"/>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3" name="Enakokraki trikotnik 11"/>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Naslov 1"/>
          <p:cNvSpPr>
            <a:spLocks noGrp="1"/>
          </p:cNvSpPr>
          <p:nvPr>
            <p:ph type="title"/>
          </p:nvPr>
        </p:nvSpPr>
        <p:spPr>
          <a:xfrm>
            <a:off x="457200" y="228600"/>
            <a:ext cx="8229600" cy="914400"/>
          </a:xfrm>
        </p:spPr>
        <p:txBody>
          <a:bodyPr/>
          <a:lstStyle/>
          <a:p>
            <a:r>
              <a:rPr lang="sl-SI" smtClean="0"/>
              <a:t>Uredite slog naslova matrice</a:t>
            </a:r>
            <a:endParaRPr lang="en-US"/>
          </a:p>
        </p:txBody>
      </p:sp>
      <p:sp>
        <p:nvSpPr>
          <p:cNvPr id="4" name="Ograda datuma 2"/>
          <p:cNvSpPr>
            <a:spLocks noGrp="1"/>
          </p:cNvSpPr>
          <p:nvPr>
            <p:ph type="dt" sz="half" idx="10"/>
          </p:nvPr>
        </p:nvSpPr>
        <p:spPr/>
        <p:txBody>
          <a:bodyPr/>
          <a:lstStyle>
            <a:lvl1pPr>
              <a:defRPr/>
            </a:lvl1pPr>
          </a:lstStyle>
          <a:p>
            <a:pPr>
              <a:defRPr/>
            </a:pPr>
            <a:fld id="{36FD6F3E-5A3C-4392-BC28-DD7744C9593A}" type="datetimeFigureOut">
              <a:rPr lang="en-US"/>
              <a:pPr>
                <a:defRPr/>
              </a:pPr>
              <a:t>7/28/2012</a:t>
            </a:fld>
            <a:endParaRPr lang="en-US">
              <a:solidFill>
                <a:schemeClr val="tx1">
                  <a:shade val="50000"/>
                </a:schemeClr>
              </a:solidFill>
            </a:endParaRPr>
          </a:p>
        </p:txBody>
      </p:sp>
      <p:sp>
        <p:nvSpPr>
          <p:cNvPr id="5" name="Ograda noge 3"/>
          <p:cNvSpPr>
            <a:spLocks noGrp="1"/>
          </p:cNvSpPr>
          <p:nvPr>
            <p:ph type="ftr" sz="quarter" idx="11"/>
          </p:nvPr>
        </p:nvSpPr>
        <p:spPr/>
        <p:txBody>
          <a:bodyPr/>
          <a:lstStyle>
            <a:lvl1pPr>
              <a:defRPr/>
            </a:lvl1pPr>
          </a:lstStyle>
          <a:p>
            <a:pPr>
              <a:defRPr/>
            </a:pPr>
            <a:endParaRPr lang="en-US"/>
          </a:p>
        </p:txBody>
      </p:sp>
      <p:sp>
        <p:nvSpPr>
          <p:cNvPr id="6" name="Ograda številke diapozitiva 4"/>
          <p:cNvSpPr>
            <a:spLocks noGrp="1"/>
          </p:cNvSpPr>
          <p:nvPr>
            <p:ph type="sldNum" sz="quarter" idx="12"/>
          </p:nvPr>
        </p:nvSpPr>
        <p:spPr/>
        <p:txBody>
          <a:bodyPr/>
          <a:lstStyle>
            <a:lvl1pPr>
              <a:defRPr/>
            </a:lvl1pPr>
          </a:lstStyle>
          <a:p>
            <a:pPr>
              <a:defRPr/>
            </a:pPr>
            <a:fld id="{B2DC1BCC-184F-4B14-8A2A-5A0572268477}" type="slidenum">
              <a:rPr lang="en-GB"/>
              <a:pPr>
                <a:defRPr/>
              </a:pPr>
              <a:t>‹#›</a:t>
            </a:fld>
            <a:endParaRPr lang="it-IT"/>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2" name="Raven povezovalnik 11"/>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p:spPr>
        <p:txBody>
          <a:bodyPr/>
          <a:lstStyle/>
          <a:p>
            <a:pPr>
              <a:defRPr/>
            </a:pPr>
            <a:endParaRPr lang="lt-LT"/>
          </a:p>
        </p:txBody>
      </p:sp>
      <p:sp>
        <p:nvSpPr>
          <p:cNvPr id="3" name="Enakokraki trikotnik 1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Ograda datuma 1"/>
          <p:cNvSpPr>
            <a:spLocks noGrp="1"/>
          </p:cNvSpPr>
          <p:nvPr>
            <p:ph type="dt" sz="half" idx="10"/>
          </p:nvPr>
        </p:nvSpPr>
        <p:spPr/>
        <p:txBody>
          <a:bodyPr/>
          <a:lstStyle>
            <a:lvl1pPr>
              <a:defRPr/>
            </a:lvl1pPr>
          </a:lstStyle>
          <a:p>
            <a:pPr>
              <a:defRPr/>
            </a:pPr>
            <a:fld id="{63BB9E40-7BEC-416D-AB05-4B1666D072E4}" type="datetimeFigureOut">
              <a:rPr lang="en-US"/>
              <a:pPr>
                <a:defRPr/>
              </a:pPr>
              <a:t>7/28/2012</a:t>
            </a:fld>
            <a:endParaRPr lang="en-US">
              <a:solidFill>
                <a:schemeClr val="tx1">
                  <a:shade val="50000"/>
                </a:schemeClr>
              </a:solidFill>
            </a:endParaRPr>
          </a:p>
        </p:txBody>
      </p:sp>
      <p:sp>
        <p:nvSpPr>
          <p:cNvPr id="5" name="Ograda noge 2"/>
          <p:cNvSpPr>
            <a:spLocks noGrp="1"/>
          </p:cNvSpPr>
          <p:nvPr>
            <p:ph type="ftr" sz="quarter" idx="11"/>
          </p:nvPr>
        </p:nvSpPr>
        <p:spPr/>
        <p:txBody>
          <a:bodyPr/>
          <a:lstStyle>
            <a:lvl1pPr>
              <a:defRPr/>
            </a:lvl1pPr>
          </a:lstStyle>
          <a:p>
            <a:pPr>
              <a:defRPr/>
            </a:pPr>
            <a:endParaRPr lang="en-US"/>
          </a:p>
        </p:txBody>
      </p:sp>
      <p:sp>
        <p:nvSpPr>
          <p:cNvPr id="6" name="Ograda številke diapozitiva 3"/>
          <p:cNvSpPr>
            <a:spLocks noGrp="1"/>
          </p:cNvSpPr>
          <p:nvPr>
            <p:ph type="sldNum" sz="quarter" idx="12"/>
          </p:nvPr>
        </p:nvSpPr>
        <p:spPr/>
        <p:txBody>
          <a:bodyPr/>
          <a:lstStyle>
            <a:lvl1pPr>
              <a:defRPr/>
            </a:lvl1pPr>
          </a:lstStyle>
          <a:p>
            <a:pPr>
              <a:defRPr/>
            </a:pPr>
            <a:fld id="{C10E8693-7A71-4614-AD07-E4835221C1A4}" type="slidenum">
              <a:rPr lang="en-GB"/>
              <a:pPr>
                <a:defRPr/>
              </a:pPr>
              <a:t>‹#›</a:t>
            </a:fld>
            <a:endParaRPr lang="it-IT"/>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1_Naslov in vsebina">
    <p:spTree>
      <p:nvGrpSpPr>
        <p:cNvPr id="1" name=""/>
        <p:cNvGrpSpPr/>
        <p:nvPr/>
      </p:nvGrpSpPr>
      <p:grpSpPr>
        <a:xfrm>
          <a:off x="0" y="0"/>
          <a:ext cx="0" cy="0"/>
          <a:chOff x="0" y="0"/>
          <a:chExt cx="0" cy="0"/>
        </a:xfrm>
      </p:grpSpPr>
      <p:sp>
        <p:nvSpPr>
          <p:cNvPr id="5" name="Raven povezovalnik 11"/>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p:spPr>
        <p:txBody>
          <a:bodyPr/>
          <a:lstStyle/>
          <a:p>
            <a:pPr>
              <a:defRPr/>
            </a:pPr>
            <a:endParaRPr lang="lt-LT"/>
          </a:p>
        </p:txBody>
      </p:sp>
      <p:sp>
        <p:nvSpPr>
          <p:cNvPr id="6" name="Raven povezovalnik 14"/>
          <p:cNvSpPr>
            <a:spLocks noChangeShapeType="1"/>
          </p:cNvSpPr>
          <p:nvPr/>
        </p:nvSpPr>
        <p:spPr bwMode="auto">
          <a:xfrm rot="5400000">
            <a:off x="3160712" y="3324226"/>
            <a:ext cx="6035675" cy="0"/>
          </a:xfrm>
          <a:prstGeom prst="line">
            <a:avLst/>
          </a:prstGeom>
          <a:noFill/>
          <a:ln w="9525" algn="ctr">
            <a:solidFill>
              <a:schemeClr val="accent2"/>
            </a:solidFill>
            <a:prstDash val="dash"/>
            <a:round/>
            <a:headEnd/>
            <a:tailEnd/>
          </a:ln>
        </p:spPr>
        <p:txBody>
          <a:bodyPr/>
          <a:lstStyle/>
          <a:p>
            <a:pPr>
              <a:defRPr/>
            </a:pPr>
            <a:endParaRPr lang="lt-LT"/>
          </a:p>
        </p:txBody>
      </p:sp>
      <p:sp>
        <p:nvSpPr>
          <p:cNvPr id="7" name="Enakokraki trikotnik 1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Naslov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sl-SI" smtClean="0"/>
              <a:t>Uredite slog naslova matrice</a:t>
            </a:r>
            <a:endParaRPr lang="en-US"/>
          </a:p>
        </p:txBody>
      </p:sp>
      <p:sp>
        <p:nvSpPr>
          <p:cNvPr id="3" name="Ograda besedila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sl-SI" smtClean="0"/>
              <a:t>Uredite sloge besedila matrice</a:t>
            </a:r>
          </a:p>
        </p:txBody>
      </p:sp>
      <p:sp>
        <p:nvSpPr>
          <p:cNvPr id="12" name="Ograda vsebine 11"/>
          <p:cNvSpPr>
            <a:spLocks noGrp="1"/>
          </p:cNvSpPr>
          <p:nvPr>
            <p:ph sz="quarter" idx="1"/>
          </p:nvPr>
        </p:nvSpPr>
        <p:spPr>
          <a:xfrm>
            <a:off x="304800" y="304800"/>
            <a:ext cx="5715000" cy="571500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8" name="Ograda datuma 4"/>
          <p:cNvSpPr>
            <a:spLocks noGrp="1"/>
          </p:cNvSpPr>
          <p:nvPr>
            <p:ph type="dt" sz="half" idx="10"/>
          </p:nvPr>
        </p:nvSpPr>
        <p:spPr/>
        <p:txBody>
          <a:bodyPr/>
          <a:lstStyle>
            <a:lvl1pPr>
              <a:defRPr/>
            </a:lvl1pPr>
          </a:lstStyle>
          <a:p>
            <a:pPr>
              <a:defRPr/>
            </a:pPr>
            <a:fld id="{7359771A-74F5-494C-A2F7-5B6073739170}" type="datetimeFigureOut">
              <a:rPr lang="en-US"/>
              <a:pPr>
                <a:defRPr/>
              </a:pPr>
              <a:t>7/28/2012</a:t>
            </a:fld>
            <a:endParaRPr lang="en-US">
              <a:solidFill>
                <a:schemeClr val="tx1">
                  <a:shade val="50000"/>
                </a:schemeClr>
              </a:solidFill>
            </a:endParaRPr>
          </a:p>
        </p:txBody>
      </p:sp>
      <p:sp>
        <p:nvSpPr>
          <p:cNvPr id="9" name="Ograda noge 5"/>
          <p:cNvSpPr>
            <a:spLocks noGrp="1"/>
          </p:cNvSpPr>
          <p:nvPr>
            <p:ph type="ftr" sz="quarter" idx="11"/>
          </p:nvPr>
        </p:nvSpPr>
        <p:spPr/>
        <p:txBody>
          <a:bodyPr/>
          <a:lstStyle>
            <a:lvl1pPr>
              <a:defRPr/>
            </a:lvl1pPr>
          </a:lstStyle>
          <a:p>
            <a:pPr>
              <a:defRPr/>
            </a:pPr>
            <a:endParaRPr lang="en-US"/>
          </a:p>
        </p:txBody>
      </p:sp>
      <p:sp>
        <p:nvSpPr>
          <p:cNvPr id="10" name="Ograda številke diapozitiva 6"/>
          <p:cNvSpPr>
            <a:spLocks noGrp="1"/>
          </p:cNvSpPr>
          <p:nvPr>
            <p:ph type="sldNum" sz="quarter" idx="12"/>
          </p:nvPr>
        </p:nvSpPr>
        <p:spPr/>
        <p:txBody>
          <a:bodyPr/>
          <a:lstStyle>
            <a:lvl1pPr>
              <a:defRPr/>
            </a:lvl1pPr>
          </a:lstStyle>
          <a:p>
            <a:pPr>
              <a:defRPr/>
            </a:pPr>
            <a:fld id="{0C5C24E7-A778-4BCC-845B-6103FEEAED44}" type="slidenum">
              <a:rPr lang="en-GB"/>
              <a:pPr>
                <a:defRPr/>
              </a:pPr>
              <a:t>‹#›</a:t>
            </a:fld>
            <a:endParaRPr lang="it-IT"/>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bg>
      <p:bgRef idx="1001">
        <a:schemeClr val="bg2"/>
      </p:bgRef>
    </p:bg>
    <p:spTree>
      <p:nvGrpSpPr>
        <p:cNvPr id="1" name=""/>
        <p:cNvGrpSpPr/>
        <p:nvPr/>
      </p:nvGrpSpPr>
      <p:grpSpPr>
        <a:xfrm>
          <a:off x="0" y="0"/>
          <a:ext cx="0" cy="0"/>
          <a:chOff x="0" y="0"/>
          <a:chExt cx="0" cy="0"/>
        </a:xfrm>
      </p:grpSpPr>
      <p:sp>
        <p:nvSpPr>
          <p:cNvPr id="5" name="Raven povezovalnik 11"/>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p:spPr>
        <p:txBody>
          <a:bodyPr/>
          <a:lstStyle/>
          <a:p>
            <a:pPr>
              <a:defRPr/>
            </a:pPr>
            <a:endParaRPr lang="lt-LT"/>
          </a:p>
        </p:txBody>
      </p:sp>
      <p:sp>
        <p:nvSpPr>
          <p:cNvPr id="6" name="Enakokraki trikotnik 1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Pravokotnik 15"/>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Naslov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sl-SI" smtClean="0"/>
              <a:t>Uredite slog naslova matrice</a:t>
            </a:r>
            <a:endParaRPr lang="en-US"/>
          </a:p>
        </p:txBody>
      </p:sp>
      <p:sp>
        <p:nvSpPr>
          <p:cNvPr id="3" name="Ograda slike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sl-SI" noProof="0" smtClean="0"/>
              <a:t>Kliknite ikono, če želite dodati sliko</a:t>
            </a:r>
            <a:endParaRPr lang="en-US" noProof="0" dirty="0"/>
          </a:p>
        </p:txBody>
      </p:sp>
      <p:sp>
        <p:nvSpPr>
          <p:cNvPr id="4" name="Ograda besedila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sl-SI" smtClean="0"/>
              <a:t>Uredite sloge besedila matrice</a:t>
            </a:r>
          </a:p>
        </p:txBody>
      </p:sp>
      <p:sp>
        <p:nvSpPr>
          <p:cNvPr id="8" name="Ograda datuma 4"/>
          <p:cNvSpPr>
            <a:spLocks noGrp="1"/>
          </p:cNvSpPr>
          <p:nvPr>
            <p:ph type="dt" sz="half" idx="10"/>
          </p:nvPr>
        </p:nvSpPr>
        <p:spPr/>
        <p:txBody>
          <a:bodyPr/>
          <a:lstStyle>
            <a:lvl1pPr>
              <a:defRPr/>
            </a:lvl1pPr>
          </a:lstStyle>
          <a:p>
            <a:pPr>
              <a:defRPr/>
            </a:pPr>
            <a:fld id="{E38C1DDB-BCC4-4CCA-B54A-955F553FFE31}" type="datetimeFigureOut">
              <a:rPr lang="en-US"/>
              <a:pPr>
                <a:defRPr/>
              </a:pPr>
              <a:t>7/28/2012</a:t>
            </a:fld>
            <a:endParaRPr lang="en-US">
              <a:solidFill>
                <a:schemeClr val="tx1">
                  <a:shade val="50000"/>
                </a:schemeClr>
              </a:solidFill>
            </a:endParaRPr>
          </a:p>
        </p:txBody>
      </p:sp>
      <p:sp>
        <p:nvSpPr>
          <p:cNvPr id="9" name="Ograda noge 5"/>
          <p:cNvSpPr>
            <a:spLocks noGrp="1"/>
          </p:cNvSpPr>
          <p:nvPr>
            <p:ph type="ftr" sz="quarter" idx="11"/>
          </p:nvPr>
        </p:nvSpPr>
        <p:spPr/>
        <p:txBody>
          <a:bodyPr/>
          <a:lstStyle>
            <a:lvl1pPr>
              <a:defRPr/>
            </a:lvl1pPr>
          </a:lstStyle>
          <a:p>
            <a:pPr>
              <a:defRPr/>
            </a:pPr>
            <a:endParaRPr lang="en-US"/>
          </a:p>
        </p:txBody>
      </p:sp>
      <p:sp>
        <p:nvSpPr>
          <p:cNvPr id="10" name="Ograda številke diapozitiva 6"/>
          <p:cNvSpPr>
            <a:spLocks noGrp="1"/>
          </p:cNvSpPr>
          <p:nvPr>
            <p:ph type="sldNum" sz="quarter" idx="12"/>
          </p:nvPr>
        </p:nvSpPr>
        <p:spPr/>
        <p:txBody>
          <a:bodyPr/>
          <a:lstStyle>
            <a:lvl1pPr>
              <a:defRPr/>
            </a:lvl1pPr>
          </a:lstStyle>
          <a:p>
            <a:pPr>
              <a:defRPr/>
            </a:pPr>
            <a:fld id="{218C240E-1FA7-4B16-A3DF-B1B87EE002A0}" type="slidenum">
              <a:rPr lang="en-GB"/>
              <a:pPr>
                <a:defRPr/>
              </a:pPr>
              <a:t>‹#›</a:t>
            </a:fld>
            <a:endParaRPr lang="it-IT"/>
          </a:p>
        </p:txBody>
      </p:sp>
    </p:spTree>
  </p:cSld>
  <p:clrMapOvr>
    <a:overrideClrMapping bg1="dk1" tx1="lt1" bg2="dk2" tx2="lt2" accent1="accent1" accent2="accent2" accent3="accent3" accent4="accent4" accent5="accent5" accent6="accent6" hlink="hlink" folHlink="folHlink"/>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Ograda naslova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sl-SI" smtClean="0"/>
              <a:t>Uredite slog naslova matrice</a:t>
            </a:r>
            <a:endParaRPr lang="en-US" smtClean="0"/>
          </a:p>
        </p:txBody>
      </p:sp>
      <p:sp>
        <p:nvSpPr>
          <p:cNvPr id="1027" name="Ograda besedila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smtClean="0"/>
          </a:p>
        </p:txBody>
      </p:sp>
      <p:sp>
        <p:nvSpPr>
          <p:cNvPr id="14" name="Ograda datuma 13"/>
          <p:cNvSpPr>
            <a:spLocks noGrp="1"/>
          </p:cNvSpPr>
          <p:nvPr>
            <p:ph type="dt" sz="half" idx="2"/>
          </p:nvPr>
        </p:nvSpPr>
        <p:spPr>
          <a:xfrm>
            <a:off x="6400800" y="6356350"/>
            <a:ext cx="2289175" cy="365125"/>
          </a:xfrm>
          <a:prstGeom prst="rect">
            <a:avLst/>
          </a:prstGeom>
        </p:spPr>
        <p:txBody>
          <a:bodyPr vert="horz"/>
          <a:lstStyle>
            <a:lvl1pPr algn="l" eaLnBrk="1" latinLnBrk="0" hangingPunct="1">
              <a:defRPr kumimoji="0" sz="1400">
                <a:solidFill>
                  <a:schemeClr val="tx2"/>
                </a:solidFill>
              </a:defRPr>
            </a:lvl1pPr>
          </a:lstStyle>
          <a:p>
            <a:pPr>
              <a:defRPr/>
            </a:pPr>
            <a:fld id="{558C02CD-3DCB-4B1B-9491-58E78784E83B}" type="datetimeFigureOut">
              <a:rPr lang="en-US"/>
              <a:pPr>
                <a:defRPr/>
              </a:pPr>
              <a:t>7/28/2012</a:t>
            </a:fld>
            <a:endParaRPr lang="en-US">
              <a:solidFill>
                <a:schemeClr val="tx1">
                  <a:shade val="50000"/>
                </a:schemeClr>
              </a:solidFill>
            </a:endParaRPr>
          </a:p>
        </p:txBody>
      </p:sp>
      <p:sp>
        <p:nvSpPr>
          <p:cNvPr id="3" name="Ograda noge 2"/>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a:solidFill>
                  <a:schemeClr val="tx2"/>
                </a:solidFill>
              </a:defRPr>
            </a:lvl1pPr>
          </a:lstStyle>
          <a:p>
            <a:pPr>
              <a:defRPr/>
            </a:pPr>
            <a:endParaRPr lang="en-US"/>
          </a:p>
        </p:txBody>
      </p:sp>
      <p:sp>
        <p:nvSpPr>
          <p:cNvPr id="23" name="Ograda številke diapozitiva 22"/>
          <p:cNvSpPr>
            <a:spLocks noGrp="1"/>
          </p:cNvSpPr>
          <p:nvPr>
            <p:ph type="sldNum" sz="quarter" idx="4"/>
          </p:nvPr>
        </p:nvSpPr>
        <p:spPr>
          <a:xfrm>
            <a:off x="612775" y="6356350"/>
            <a:ext cx="1981200" cy="365125"/>
          </a:xfrm>
          <a:prstGeom prst="rect">
            <a:avLst/>
          </a:prstGeom>
        </p:spPr>
        <p:txBody>
          <a:bodyPr vert="horz"/>
          <a:lstStyle>
            <a:lvl1pPr algn="l" eaLnBrk="1" latinLnBrk="0" hangingPunct="1">
              <a:defRPr kumimoji="0" sz="1400">
                <a:solidFill>
                  <a:schemeClr val="tx2"/>
                </a:solidFill>
              </a:defRPr>
            </a:lvl1pPr>
          </a:lstStyle>
          <a:p>
            <a:pPr>
              <a:defRPr/>
            </a:pPr>
            <a:fld id="{C47EDF7A-D3EA-4B35-A44A-2E1F0E652B75}" type="slidenum">
              <a:rPr lang="en-GB"/>
              <a:pPr>
                <a:defRPr/>
              </a:pPr>
              <a:t>‹#›</a:t>
            </a:fld>
            <a:endParaRPr lang="it-IT"/>
          </a:p>
        </p:txBody>
      </p:sp>
      <p:sp>
        <p:nvSpPr>
          <p:cNvPr id="1031" name="Raven povezovalnik 27"/>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p:spPr>
        <p:txBody>
          <a:bodyPr/>
          <a:lstStyle/>
          <a:p>
            <a:pPr>
              <a:defRPr/>
            </a:pPr>
            <a:endParaRPr lang="lt-LT"/>
          </a:p>
        </p:txBody>
      </p:sp>
      <p:sp>
        <p:nvSpPr>
          <p:cNvPr id="1032" name="Raven povezovalnik 28"/>
          <p:cNvSpPr>
            <a:spLocks noChangeShapeType="1"/>
          </p:cNvSpPr>
          <p:nvPr/>
        </p:nvSpPr>
        <p:spPr bwMode="auto">
          <a:xfrm>
            <a:off x="457200" y="1143000"/>
            <a:ext cx="8229600" cy="0"/>
          </a:xfrm>
          <a:prstGeom prst="line">
            <a:avLst/>
          </a:prstGeom>
          <a:noFill/>
          <a:ln w="9525" algn="ctr">
            <a:solidFill>
              <a:schemeClr val="accent2"/>
            </a:solidFill>
            <a:prstDash val="dash"/>
            <a:round/>
            <a:headEnd/>
            <a:tailEnd/>
          </a:ln>
        </p:spPr>
        <p:txBody>
          <a:bodyPr/>
          <a:lstStyle/>
          <a:p>
            <a:pPr>
              <a:defRPr/>
            </a:pPr>
            <a:endParaRPr lang="lt-LT"/>
          </a:p>
        </p:txBody>
      </p:sp>
      <p:sp>
        <p:nvSpPr>
          <p:cNvPr id="10" name="Enakokraki trikotnik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pic>
        <p:nvPicPr>
          <p:cNvPr id="1034" name="Picture 17" descr="LAREM background striscia"/>
          <p:cNvPicPr>
            <a:picLocks noChangeAspect="1" noChangeArrowheads="1"/>
          </p:cNvPicPr>
          <p:nvPr userDrawn="1"/>
        </p:nvPicPr>
        <p:blipFill>
          <a:blip r:embed="rId13"/>
          <a:srcRect/>
          <a:stretch>
            <a:fillRect/>
          </a:stretch>
        </p:blipFill>
        <p:spPr bwMode="auto">
          <a:xfrm>
            <a:off x="0" y="0"/>
            <a:ext cx="75565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03" r:id="rId1"/>
    <p:sldLayoutId id="2147483899" r:id="rId2"/>
    <p:sldLayoutId id="2147483904" r:id="rId3"/>
    <p:sldLayoutId id="2147483900" r:id="rId4"/>
    <p:sldLayoutId id="2147483901" r:id="rId5"/>
    <p:sldLayoutId id="2147483905" r:id="rId6"/>
    <p:sldLayoutId id="2147483906" r:id="rId7"/>
    <p:sldLayoutId id="2147483907" r:id="rId8"/>
    <p:sldLayoutId id="2147483908" r:id="rId9"/>
    <p:sldLayoutId id="2147483902" r:id="rId10"/>
    <p:sldLayoutId id="2147483909" r:id="rId11"/>
  </p:sldLayoutIdLst>
  <p:hf hdr="0" ftr="0" dt="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itchFamily="1"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sf.vu.lt/index.php?option=com_vikl&amp;task=vhome&amp;v_user=zennor&amp;Itemid=1149"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compasss.org/" TargetMode="External"/><Relationship Id="rId2" Type="http://schemas.openxmlformats.org/officeDocument/2006/relationships/hyperlink" Target="http://www.u.arizona.edu/~cragin/" TargetMode="External"/><Relationship Id="rId1" Type="http://schemas.openxmlformats.org/officeDocument/2006/relationships/slideLayout" Target="../slideLayouts/slideLayout2.xml"/><Relationship Id="rId4" Type="http://schemas.openxmlformats.org/officeDocument/2006/relationships/hyperlink" Target="http://www.tosmana.net/index.php/download"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www.fsf.vu.lt/users/zennor/download/LiDA_Seminaras/lipset_crisp1recoded.dat" TargetMode="External"/><Relationship Id="rId3" Type="http://schemas.openxmlformats.org/officeDocument/2006/relationships/hyperlink" Target="http://www.fsf.vu.lt/users/zennor/download/LiDA_Seminaras/LipsetsuLiet.csv" TargetMode="External"/><Relationship Id="rId7" Type="http://schemas.openxmlformats.org/officeDocument/2006/relationships/hyperlink" Target="http://www.fsf.vu.lt/users/zennor/download/LiDA_Seminaras/lipset_crisp1.csv" TargetMode="External"/><Relationship Id="rId2" Type="http://schemas.openxmlformats.org/officeDocument/2006/relationships/hyperlink" Target="http://www.fsf.vu.lt/users/zennor/download/LiDA_Seminaras/LipsetsuLiet.dat" TargetMode="External"/><Relationship Id="rId1" Type="http://schemas.openxmlformats.org/officeDocument/2006/relationships/slideLayout" Target="../slideLayouts/slideLayout4.xml"/><Relationship Id="rId6" Type="http://schemas.openxmlformats.org/officeDocument/2006/relationships/hyperlink" Target="http://www.fsf.vu.lt/users/zennor/download/LiDA_Seminaras/lipset_crisp1.dat" TargetMode="External"/><Relationship Id="rId5" Type="http://schemas.openxmlformats.org/officeDocument/2006/relationships/hyperlink" Target="http://www.fsf.vu.lt/users/zennor/download/LiDA_Seminaras/lipset_crisp.csv" TargetMode="External"/><Relationship Id="rId4" Type="http://schemas.openxmlformats.org/officeDocument/2006/relationships/hyperlink" Target="http://www.fsf.vu.lt/users/zennor/download/LiDA_Seminaras/lipset_crisp.dat" TargetMode="External"/><Relationship Id="rId9" Type="http://schemas.openxmlformats.org/officeDocument/2006/relationships/hyperlink" Target="http://www.fsf.vu.lt/users/zennor/download/LiDA_Seminaras/lipset_crisp1recoded.csv"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lidata.eu/en/index.php?file=files/eng/lida_en/about.html" TargetMode="External"/><Relationship Id="rId2" Type="http://schemas.openxmlformats.org/officeDocument/2006/relationships/hyperlink" Target="http://www.lidata.eu/en/index.php"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fsf.vu.lt/users/zennor/download/Summer_School_in_Nova_Gorica_2012/LipsetGovstabOriginal.csv" TargetMode="External"/><Relationship Id="rId7" Type="http://schemas.openxmlformats.org/officeDocument/2006/relationships/hyperlink" Target="http://www.systemicpeace.org/polity/polity4.htm" TargetMode="External"/><Relationship Id="rId2" Type="http://schemas.openxmlformats.org/officeDocument/2006/relationships/hyperlink" Target="http://www.fsf.vu.lt/index.php?option=com_content&amp;task=view&amp;id=772&amp;Itemid=1154&amp;Itemid=1154" TargetMode="External"/><Relationship Id="rId1" Type="http://schemas.openxmlformats.org/officeDocument/2006/relationships/slideLayout" Target="../slideLayouts/slideLayout2.xml"/><Relationship Id="rId6" Type="http://schemas.openxmlformats.org/officeDocument/2006/relationships/hyperlink" Target="http://www.fsf.vu.lt/users/zennor/download/Summer_School_in_Nova_Gorica_2012/LipsetGovstabFuzzy3.csv" TargetMode="External"/><Relationship Id="rId5" Type="http://schemas.openxmlformats.org/officeDocument/2006/relationships/hyperlink" Target="http://www.fsf.vu.lt/users/zennor/download/Summer_School_in_Nova_Gorica_2012/LipsetGovstabFuzzy2.csv" TargetMode="External"/><Relationship Id="rId4" Type="http://schemas.openxmlformats.org/officeDocument/2006/relationships/hyperlink" Target="http://www.fsf.vu.lt/users/zennor/download/Summer_School_in_Nova_Gorica_2012/LipsetGovstabFuzzy1.csv" TargetMode="External"/></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Word_dokumentas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2.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hyperlink" Target="http://www.fsf.vu.lt/users/zennor/download/Summer_School_in_Nova_Gorica_2012/LipsetGovstabOriginal.csv"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www.lidata.eu/index.php?file=files/mokymai/mokymu_medziaga.html" TargetMode="External"/><Relationship Id="rId2" Type="http://schemas.openxmlformats.org/officeDocument/2006/relationships/hyperlink" Target="http://www.lidata.eu/en/index.php?file=files/eng/training/training.html"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fsf.vu.lt/users/zennor/download/Summer_School_in_Nova_Gorica_2012/LipsetGovstabFuzzy1.csv"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4.emf"/><Relationship Id="rId4" Type="http://schemas.openxmlformats.org/officeDocument/2006/relationships/package" Target="../embeddings/Microsoft_Word_dokumentas2.docx"/></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package" Target="../embeddings/Microsoft_Word_dokumentas3.doc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6.emf"/></Relationships>
</file>

<file path=ppt/slides/_rels/slide39.xml.rels><?xml version="1.0" encoding="UTF-8" standalone="yes"?>
<Relationships xmlns="http://schemas.openxmlformats.org/package/2006/relationships"><Relationship Id="rId3" Type="http://schemas.openxmlformats.org/officeDocument/2006/relationships/package" Target="../embeddings/Microsoft_Word_dokumentas4.doc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7.emf"/></Relationships>
</file>

<file path=ppt/slides/_rels/slide4.xml.rels><?xml version="1.0" encoding="UTF-8" standalone="yes"?>
<Relationships xmlns="http://schemas.openxmlformats.org/package/2006/relationships"><Relationship Id="rId3" Type="http://schemas.openxmlformats.org/officeDocument/2006/relationships/hyperlink" Target="http://www.lidata.eu/index.php?file=files/mokymai/QCA_2008/QCA_2008.html&amp;course_file=QCA_2008_turinys.html" TargetMode="External"/><Relationship Id="rId7" Type="http://schemas.openxmlformats.org/officeDocument/2006/relationships/image" Target="../media/image8.png"/><Relationship Id="rId2" Type="http://schemas.openxmlformats.org/officeDocument/2006/relationships/hyperlink" Target="http://www.lidata.eu/index.php?file=files/mokymai/qca/qca.html&amp;course_file=qca_turinys.html"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www.lidata.eu/index.php?file=files/mokymai/kla/kla.html&amp;course_file=kla_literatura.html" TargetMode="External"/><Relationship Id="rId4" Type="http://schemas.openxmlformats.org/officeDocument/2006/relationships/hyperlink" Target="http://www.lidata.eu/index.php?file=files/mokymai/kla/kla.html&amp;course_file=kla_turinys.html"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5.xml"/><Relationship Id="rId1" Type="http://schemas.openxmlformats.org/officeDocument/2006/relationships/vmlDrawing" Target="../drawings/vmlDrawing5.vml"/><Relationship Id="rId5" Type="http://schemas.openxmlformats.org/officeDocument/2006/relationships/image" Target="../media/image30.emf"/><Relationship Id="rId4" Type="http://schemas.openxmlformats.org/officeDocument/2006/relationships/package" Target="../embeddings/Microsoft_Word_dokumentas5.docx"/></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hyperlink" Target="http://www.fsf.vu.lt/users/zennor/download/Summer_School_in_Nova_Gorica_2012/LipsetGovstabFuzzy3.csv" TargetMode="Externa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lidata.eu/en/files/eng/training/textbooks/QCA_ad.pdf"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package" Target="../embeddings/Microsoft_Word_dokumentas6.docx"/><Relationship Id="rId2" Type="http://schemas.openxmlformats.org/officeDocument/2006/relationships/slideLayout" Target="../slideLayouts/slideLayout4.xml"/><Relationship Id="rId1" Type="http://schemas.openxmlformats.org/officeDocument/2006/relationships/vmlDrawing" Target="../drawings/vmlDrawing6.vml"/><Relationship Id="rId4" Type="http://schemas.openxmlformats.org/officeDocument/2006/relationships/image" Target="../media/image35.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lidata.eu/index.php?file=files/mokymai/kla/kla.html&amp;course_file=kla_turinys.html" TargetMode="External"/><Relationship Id="rId2" Type="http://schemas.openxmlformats.org/officeDocument/2006/relationships/hyperlink" Target="http://www.fsf.vu.lt/index.php?option=com_content&amp;task=view&amp;id=772&amp;Itemid=1154&amp;Itemid=115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ceupress.com/books/html/OnBalticSloveniaAndAdriaticLithuania.htm" TargetMode="Externa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8313" y="1341438"/>
            <a:ext cx="8388350" cy="5111750"/>
          </a:xfrm>
        </p:spPr>
        <p:txBody>
          <a:bodyPr>
            <a:normAutofit/>
          </a:bodyPr>
          <a:lstStyle/>
          <a:p>
            <a:pPr algn="ctr" eaLnBrk="1" fontAlgn="auto" hangingPunct="1">
              <a:spcBef>
                <a:spcPct val="40000"/>
              </a:spcBef>
              <a:spcAft>
                <a:spcPts val="0"/>
              </a:spcAft>
              <a:defRPr/>
            </a:pPr>
            <a:r>
              <a:rPr lang="lt-LT" sz="2400" dirty="0" smtClean="0"/>
              <a:t/>
            </a:r>
            <a:br>
              <a:rPr lang="lt-LT" sz="2400" dirty="0" smtClean="0"/>
            </a:br>
            <a:r>
              <a:rPr lang="lt-LT" b="1" dirty="0" err="1" smtClean="0"/>
              <a:t>Qualitative</a:t>
            </a:r>
            <a:r>
              <a:rPr lang="lt-LT" b="1" dirty="0" smtClean="0"/>
              <a:t> </a:t>
            </a:r>
            <a:r>
              <a:rPr lang="lt-LT" b="1" dirty="0" err="1" smtClean="0"/>
              <a:t>Comparative</a:t>
            </a:r>
            <a:r>
              <a:rPr lang="lt-LT" b="1" dirty="0" smtClean="0"/>
              <a:t> </a:t>
            </a:r>
            <a:r>
              <a:rPr lang="lt-LT" b="1" dirty="0" err="1" smtClean="0"/>
              <a:t>Analysis</a:t>
            </a:r>
            <a:r>
              <a:rPr lang="lt-LT" b="1" dirty="0" smtClean="0"/>
              <a:t> </a:t>
            </a:r>
            <a:r>
              <a:rPr lang="lt-LT" b="1" dirty="0" err="1" smtClean="0"/>
              <a:t>and</a:t>
            </a:r>
            <a:r>
              <a:rPr lang="lt-LT" b="1" dirty="0" smtClean="0"/>
              <a:t> </a:t>
            </a:r>
            <a:r>
              <a:rPr lang="lt-LT" b="1" dirty="0" err="1" smtClean="0"/>
              <a:t>Fuzzy</a:t>
            </a:r>
            <a:r>
              <a:rPr lang="lt-LT" b="1" dirty="0" smtClean="0"/>
              <a:t> </a:t>
            </a:r>
            <a:r>
              <a:rPr lang="lt-LT" b="1" dirty="0" err="1" smtClean="0"/>
              <a:t>Set</a:t>
            </a:r>
            <a:r>
              <a:rPr lang="lt-LT" b="1" dirty="0" smtClean="0"/>
              <a:t> </a:t>
            </a:r>
            <a:r>
              <a:rPr lang="lt-LT" b="1" dirty="0" err="1" smtClean="0"/>
              <a:t>Method</a:t>
            </a:r>
            <a:r>
              <a:rPr lang="lt-LT" b="1" dirty="0" smtClean="0"/>
              <a:t> (1)</a:t>
            </a:r>
            <a:br>
              <a:rPr lang="lt-LT" b="1" dirty="0" smtClean="0"/>
            </a:br>
            <a:r>
              <a:rPr lang="lt-LT" b="1" dirty="0" smtClean="0"/>
              <a:t/>
            </a:r>
            <a:br>
              <a:rPr lang="lt-LT" b="1" dirty="0" smtClean="0"/>
            </a:br>
            <a:r>
              <a:rPr lang="lt-LT" b="1" dirty="0" smtClean="0"/>
              <a:t/>
            </a:r>
            <a:br>
              <a:rPr lang="lt-LT" b="1" dirty="0" smtClean="0"/>
            </a:br>
            <a:r>
              <a:rPr lang="lt-LT" sz="1800" dirty="0" err="1" smtClean="0"/>
              <a:t>Lecture</a:t>
            </a:r>
            <a:r>
              <a:rPr lang="lt-LT" sz="1800" dirty="0" smtClean="0"/>
              <a:t> at </a:t>
            </a:r>
            <a:r>
              <a:rPr lang="lt-LT" sz="1800" dirty="0" err="1" smtClean="0"/>
              <a:t>the</a:t>
            </a:r>
            <a:r>
              <a:rPr lang="lt-LT" sz="1800" dirty="0" smtClean="0"/>
              <a:t> </a:t>
            </a:r>
            <a:r>
              <a:rPr lang="lt-LT" sz="1800" dirty="0" err="1" smtClean="0"/>
              <a:t>Summer</a:t>
            </a:r>
            <a:r>
              <a:rPr lang="lt-LT" sz="1800" dirty="0" smtClean="0"/>
              <a:t> </a:t>
            </a:r>
            <a:r>
              <a:rPr lang="lt-LT" sz="1800" dirty="0" err="1" smtClean="0"/>
              <a:t>School</a:t>
            </a:r>
            <a:r>
              <a:rPr lang="lt-LT" sz="1800" dirty="0" smtClean="0"/>
              <a:t> </a:t>
            </a:r>
            <a:r>
              <a:rPr lang="en-US" sz="1800" dirty="0" smtClean="0"/>
              <a:t>“Fuzzy-sets and</a:t>
            </a:r>
            <a:br>
              <a:rPr lang="en-US" sz="1800" dirty="0" smtClean="0"/>
            </a:br>
            <a:r>
              <a:rPr lang="en-US" sz="1800" dirty="0" smtClean="0"/>
              <a:t>comparative data analysis” </a:t>
            </a:r>
            <a:r>
              <a:rPr lang="lt-LT" sz="1800" dirty="0" smtClean="0"/>
              <a:t>at </a:t>
            </a:r>
            <a:r>
              <a:rPr lang="lt-LT" sz="1800" dirty="0" err="1" smtClean="0"/>
              <a:t>the</a:t>
            </a:r>
            <a:r>
              <a:rPr lang="lt-LT" sz="1800" dirty="0" smtClean="0"/>
              <a:t> </a:t>
            </a:r>
            <a:r>
              <a:rPr lang="en-US" sz="1800" dirty="0" smtClean="0"/>
              <a:t>School of Advanced Social Studies Nova </a:t>
            </a:r>
            <a:r>
              <a:rPr lang="en-US" sz="1800" dirty="0" err="1" smtClean="0"/>
              <a:t>Gorica</a:t>
            </a:r>
            <a:r>
              <a:rPr lang="en-US" sz="1800" dirty="0" smtClean="0"/>
              <a:t>, Slovenia</a:t>
            </a:r>
            <a:r>
              <a:rPr lang="lt-LT" sz="1800" dirty="0" smtClean="0"/>
              <a:t/>
            </a:r>
            <a:br>
              <a:rPr lang="lt-LT" sz="1800" dirty="0" smtClean="0"/>
            </a:br>
            <a:r>
              <a:rPr lang="lt-LT" sz="1800" dirty="0" smtClean="0"/>
              <a:t>27-28.07.2012</a:t>
            </a:r>
            <a:br>
              <a:rPr lang="lt-LT" sz="1800" dirty="0" smtClean="0"/>
            </a:br>
            <a:r>
              <a:rPr lang="lt-LT" sz="1800" dirty="0" smtClean="0"/>
              <a:t/>
            </a:r>
            <a:br>
              <a:rPr lang="lt-LT" sz="1800" dirty="0" smtClean="0"/>
            </a:br>
            <a:r>
              <a:rPr lang="lt-LT" sz="1800" dirty="0" smtClean="0"/>
              <a:t>Prof. Zenonas Norkus, </a:t>
            </a:r>
            <a:r>
              <a:rPr lang="lt-LT" sz="1800" dirty="0" err="1" smtClean="0"/>
              <a:t>Department</a:t>
            </a:r>
            <a:r>
              <a:rPr lang="lt-LT" sz="1800" dirty="0" smtClean="0"/>
              <a:t> of </a:t>
            </a:r>
            <a:r>
              <a:rPr lang="lt-LT" sz="1800" dirty="0" err="1" smtClean="0"/>
              <a:t>Sociology</a:t>
            </a:r>
            <a:r>
              <a:rPr lang="lt-LT" sz="1800" dirty="0" smtClean="0"/>
              <a:t>, </a:t>
            </a:r>
            <a:r>
              <a:rPr lang="lt-LT" sz="1800" dirty="0" err="1" smtClean="0"/>
              <a:t>Faculty</a:t>
            </a:r>
            <a:r>
              <a:rPr lang="lt-LT" sz="1800" dirty="0" smtClean="0"/>
              <a:t> of </a:t>
            </a:r>
            <a:r>
              <a:rPr lang="lt-LT" sz="1800" dirty="0" err="1" smtClean="0"/>
              <a:t>Philosophy</a:t>
            </a:r>
            <a:r>
              <a:rPr lang="lt-LT" sz="1800" dirty="0" smtClean="0"/>
              <a:t>, Vilnius </a:t>
            </a:r>
            <a:r>
              <a:rPr lang="lt-LT" sz="1800" dirty="0" err="1" smtClean="0"/>
              <a:t>University</a:t>
            </a:r>
            <a:r>
              <a:rPr lang="lt-LT" sz="1800" dirty="0" smtClean="0"/>
              <a:t>, </a:t>
            </a:r>
            <a:r>
              <a:rPr lang="lt-LT" sz="1800" dirty="0" err="1" smtClean="0"/>
              <a:t>Lithuania</a:t>
            </a:r>
            <a:r>
              <a:rPr lang="lt-LT" sz="1800" dirty="0" smtClean="0"/>
              <a:t/>
            </a:r>
            <a:br>
              <a:rPr lang="lt-LT" sz="1800" dirty="0" smtClean="0"/>
            </a:br>
            <a:r>
              <a:rPr lang="lt-LT" sz="1800" dirty="0" smtClean="0">
                <a:hlinkClick r:id="rId3"/>
              </a:rPr>
              <a:t>http://www.fsf.vu.lt/index.php?option=com_vikl&amp;task=vhome&amp;v_user=zennor&amp;Itemid=1149</a:t>
            </a:r>
            <a:r>
              <a:rPr lang="lt-LT" sz="1800" dirty="0" smtClean="0"/>
              <a:t> </a:t>
            </a:r>
            <a:endParaRPr lang="en-US" sz="1800" dirty="0" smtClean="0">
              <a:solidFill>
                <a:schemeClr val="tx1">
                  <a:lumMod val="75000"/>
                  <a:lumOff val="25000"/>
                </a:schemeClr>
              </a:solidFill>
              <a:cs typeface="Times New Roman" pitchFamily="1" charset="0"/>
            </a:endParaRPr>
          </a:p>
        </p:txBody>
      </p:sp>
      <p:pic>
        <p:nvPicPr>
          <p:cNvPr id="9219" name="Picture 3" descr="Opis: ess"/>
          <p:cNvPicPr>
            <a:picLocks noChangeAspect="1" noChangeArrowheads="1"/>
          </p:cNvPicPr>
          <p:nvPr/>
        </p:nvPicPr>
        <p:blipFill>
          <a:blip r:embed="rId4"/>
          <a:srcRect/>
          <a:stretch>
            <a:fillRect/>
          </a:stretch>
        </p:blipFill>
        <p:spPr bwMode="auto">
          <a:xfrm>
            <a:off x="5689600" y="347663"/>
            <a:ext cx="3454400" cy="955675"/>
          </a:xfrm>
          <a:prstGeom prst="rect">
            <a:avLst/>
          </a:prstGeom>
          <a:noFill/>
          <a:ln w="9525">
            <a:noFill/>
            <a:miter lim="800000"/>
            <a:headEnd/>
            <a:tailEnd/>
          </a:ln>
        </p:spPr>
      </p:pic>
      <p:pic>
        <p:nvPicPr>
          <p:cNvPr id="9220" name="Picture 6" descr="Opis: FUDS - LOGO"/>
          <p:cNvPicPr>
            <a:picLocks noChangeAspect="1" noChangeArrowheads="1"/>
          </p:cNvPicPr>
          <p:nvPr/>
        </p:nvPicPr>
        <p:blipFill>
          <a:blip r:embed="rId5"/>
          <a:srcRect/>
          <a:stretch>
            <a:fillRect/>
          </a:stretch>
        </p:blipFill>
        <p:spPr bwMode="auto">
          <a:xfrm>
            <a:off x="395288" y="11113"/>
            <a:ext cx="1628775" cy="14398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ntraštė 1"/>
          <p:cNvSpPr>
            <a:spLocks noGrp="1"/>
          </p:cNvSpPr>
          <p:nvPr>
            <p:ph type="title"/>
          </p:nvPr>
        </p:nvSpPr>
        <p:spPr>
          <a:xfrm>
            <a:off x="827088" y="0"/>
            <a:ext cx="7931150" cy="1125538"/>
          </a:xfrm>
        </p:spPr>
        <p:txBody>
          <a:bodyPr/>
          <a:lstStyle/>
          <a:p>
            <a:r>
              <a:rPr lang="en-US" smtClean="0"/>
              <a:t>                   </a:t>
            </a:r>
            <a:r>
              <a:rPr lang="en-US" sz="1600" b="1" smtClean="0"/>
              <a:t>What is QCA? </a:t>
            </a:r>
            <a:r>
              <a:rPr lang="lt-LT" sz="1600" b="1" smtClean="0"/>
              <a:t/>
            </a:r>
            <a:br>
              <a:rPr lang="lt-LT" sz="1600" b="1" smtClean="0"/>
            </a:br>
            <a:r>
              <a:rPr lang="en-US" sz="1200" b="1" smtClean="0"/>
              <a:t>a variety of comparative method, designed to test or elaborate deterministic causal hypotheses involving plural conjunctural causality in the non-experimental context</a:t>
            </a:r>
            <a:r>
              <a:rPr lang="lt-LT" sz="1200" b="1" smtClean="0"/>
              <a:t/>
            </a:r>
            <a:br>
              <a:rPr lang="lt-LT" sz="1200" b="1" smtClean="0"/>
            </a:br>
            <a:r>
              <a:rPr lang="lt-LT" sz="1200" b="1" smtClean="0"/>
              <a:t>A survey of the types of deterministic causes follows: </a:t>
            </a:r>
          </a:p>
        </p:txBody>
      </p:sp>
      <p:sp>
        <p:nvSpPr>
          <p:cNvPr id="18435" name="Teksto vietos rezervavimo ženklas 4"/>
          <p:cNvSpPr>
            <a:spLocks noGrp="1"/>
          </p:cNvSpPr>
          <p:nvPr>
            <p:ph type="body" idx="1"/>
          </p:nvPr>
        </p:nvSpPr>
        <p:spPr>
          <a:xfrm>
            <a:off x="900113" y="1285875"/>
            <a:ext cx="3597275" cy="414338"/>
          </a:xfrm>
        </p:spPr>
        <p:txBody>
          <a:bodyPr/>
          <a:lstStyle/>
          <a:p>
            <a:r>
              <a:rPr lang="lt-LT" sz="1600" smtClean="0">
                <a:solidFill>
                  <a:schemeClr val="tx1"/>
                </a:solidFill>
              </a:rPr>
              <a:t>Causes as sufficient conditions</a:t>
            </a:r>
          </a:p>
        </p:txBody>
      </p:sp>
      <p:sp>
        <p:nvSpPr>
          <p:cNvPr id="18436" name="Teksto vietos rezervavimo ženklas 5"/>
          <p:cNvSpPr>
            <a:spLocks noGrp="1"/>
          </p:cNvSpPr>
          <p:nvPr>
            <p:ph type="body" sz="half" idx="3"/>
          </p:nvPr>
        </p:nvSpPr>
        <p:spPr>
          <a:xfrm>
            <a:off x="4643438" y="1196975"/>
            <a:ext cx="4041775" cy="431800"/>
          </a:xfrm>
        </p:spPr>
        <p:txBody>
          <a:bodyPr/>
          <a:lstStyle/>
          <a:p>
            <a:r>
              <a:rPr lang="lt-LT" sz="1600" smtClean="0">
                <a:solidFill>
                  <a:schemeClr val="tx1"/>
                </a:solidFill>
              </a:rPr>
              <a:t>Causes as necessary conditions</a:t>
            </a:r>
          </a:p>
        </p:txBody>
      </p:sp>
      <p:pic>
        <p:nvPicPr>
          <p:cNvPr id="18437" name="Turinio vietos rezervavimo ženklas 1" descr="Ekrano nukirtimas"/>
          <p:cNvPicPr>
            <a:picLocks noGrp="1" noChangeAspect="1"/>
          </p:cNvPicPr>
          <p:nvPr>
            <p:ph sz="quarter" idx="4"/>
          </p:nvPr>
        </p:nvPicPr>
        <p:blipFill>
          <a:blip r:embed="rId2"/>
          <a:srcRect/>
          <a:stretch>
            <a:fillRect/>
          </a:stretch>
        </p:blipFill>
        <p:spPr>
          <a:xfrm>
            <a:off x="1042988" y="1700213"/>
            <a:ext cx="2752725" cy="1390650"/>
          </a:xfrm>
        </p:spPr>
      </p:pic>
      <p:pic>
        <p:nvPicPr>
          <p:cNvPr id="18438" name="Paveikslėlis 5" descr="Ekrano nukirtimas"/>
          <p:cNvPicPr>
            <a:picLocks noChangeAspect="1"/>
          </p:cNvPicPr>
          <p:nvPr/>
        </p:nvPicPr>
        <p:blipFill>
          <a:blip r:embed="rId3"/>
          <a:srcRect/>
          <a:stretch>
            <a:fillRect/>
          </a:stretch>
        </p:blipFill>
        <p:spPr bwMode="auto">
          <a:xfrm>
            <a:off x="5148263" y="1844675"/>
            <a:ext cx="2266950" cy="1200150"/>
          </a:xfrm>
          <a:prstGeom prst="rect">
            <a:avLst/>
          </a:prstGeom>
          <a:noFill/>
          <a:ln w="9525">
            <a:noFill/>
            <a:miter lim="800000"/>
            <a:headEnd/>
            <a:tailEnd/>
          </a:ln>
        </p:spPr>
      </p:pic>
      <p:sp>
        <p:nvSpPr>
          <p:cNvPr id="18439" name="Turinio vietos rezervavimo ženklas 8"/>
          <p:cNvSpPr>
            <a:spLocks noGrp="1"/>
          </p:cNvSpPr>
          <p:nvPr>
            <p:ph sz="quarter" idx="2"/>
          </p:nvPr>
        </p:nvSpPr>
        <p:spPr>
          <a:xfrm>
            <a:off x="971550" y="3141663"/>
            <a:ext cx="7777163" cy="3455987"/>
          </a:xfrm>
        </p:spPr>
        <p:txBody>
          <a:bodyPr/>
          <a:lstStyle/>
          <a:p>
            <a:pPr>
              <a:lnSpc>
                <a:spcPct val="80000"/>
              </a:lnSpc>
              <a:buFont typeface="Arial" charset="0"/>
              <a:buNone/>
            </a:pPr>
            <a:r>
              <a:rPr lang="lt-LT" sz="1600" dirty="0" err="1" smtClean="0"/>
              <a:t>Deterministic</a:t>
            </a:r>
            <a:r>
              <a:rPr lang="lt-LT" sz="1600" dirty="0" smtClean="0"/>
              <a:t> </a:t>
            </a:r>
            <a:r>
              <a:rPr lang="lt-LT" sz="1600" dirty="0" err="1" smtClean="0"/>
              <a:t>causes</a:t>
            </a:r>
            <a:r>
              <a:rPr lang="lt-LT" sz="1600" dirty="0" smtClean="0"/>
              <a:t> </a:t>
            </a:r>
            <a:r>
              <a:rPr lang="lt-LT" sz="1600" dirty="0" err="1" smtClean="0"/>
              <a:t>as</a:t>
            </a:r>
            <a:r>
              <a:rPr lang="lt-LT" sz="1600" dirty="0" smtClean="0"/>
              <a:t> </a:t>
            </a:r>
            <a:r>
              <a:rPr lang="lt-LT" sz="1600" dirty="0" err="1" smtClean="0"/>
              <a:t>sufficient</a:t>
            </a:r>
            <a:r>
              <a:rPr lang="lt-LT" sz="1600" dirty="0" smtClean="0"/>
              <a:t> </a:t>
            </a:r>
            <a:r>
              <a:rPr lang="lt-LT" sz="1600" dirty="0" err="1" smtClean="0"/>
              <a:t>conditions</a:t>
            </a:r>
            <a:r>
              <a:rPr lang="lt-LT" sz="1600" dirty="0" smtClean="0"/>
              <a:t>: </a:t>
            </a:r>
            <a:r>
              <a:rPr lang="lt-LT" sz="1600" dirty="0" err="1" smtClean="0"/>
              <a:t>if</a:t>
            </a:r>
            <a:r>
              <a:rPr lang="lt-LT" sz="1600" dirty="0" smtClean="0"/>
              <a:t> X, </a:t>
            </a:r>
            <a:r>
              <a:rPr lang="lt-LT" sz="1600" dirty="0" err="1" smtClean="0"/>
              <a:t>then</a:t>
            </a:r>
            <a:r>
              <a:rPr lang="lt-LT" sz="1600" dirty="0" smtClean="0"/>
              <a:t> </a:t>
            </a:r>
            <a:r>
              <a:rPr lang="lt-LT" sz="1600" dirty="0" err="1" smtClean="0"/>
              <a:t>always</a:t>
            </a:r>
            <a:r>
              <a:rPr lang="lt-LT" sz="1600" dirty="0" smtClean="0"/>
              <a:t> Y </a:t>
            </a:r>
          </a:p>
          <a:p>
            <a:pPr>
              <a:lnSpc>
                <a:spcPct val="80000"/>
              </a:lnSpc>
              <a:buFont typeface="Arial" charset="0"/>
              <a:buNone/>
            </a:pPr>
            <a:r>
              <a:rPr lang="lt-LT" sz="1600" dirty="0" smtClean="0"/>
              <a:t>To </a:t>
            </a:r>
            <a:r>
              <a:rPr lang="lt-LT" sz="1600" dirty="0" err="1" smtClean="0"/>
              <a:t>make</a:t>
            </a:r>
            <a:r>
              <a:rPr lang="lt-LT" sz="1600" dirty="0" smtClean="0"/>
              <a:t> Y </a:t>
            </a:r>
            <a:r>
              <a:rPr lang="lt-LT" sz="1600" dirty="0" err="1" smtClean="0"/>
              <a:t>happen</a:t>
            </a:r>
            <a:r>
              <a:rPr lang="lt-LT" sz="1600" dirty="0" smtClean="0"/>
              <a:t>, it </a:t>
            </a:r>
            <a:r>
              <a:rPr lang="lt-LT" sz="1600" dirty="0" err="1" smtClean="0"/>
              <a:t>is</a:t>
            </a:r>
            <a:r>
              <a:rPr lang="lt-LT" sz="1600" dirty="0" smtClean="0"/>
              <a:t> </a:t>
            </a:r>
            <a:r>
              <a:rPr lang="lt-LT" sz="1600" dirty="0" err="1" smtClean="0"/>
              <a:t>sufficient</a:t>
            </a:r>
            <a:r>
              <a:rPr lang="lt-LT" sz="1600" dirty="0" smtClean="0"/>
              <a:t> to </a:t>
            </a:r>
            <a:r>
              <a:rPr lang="lt-LT" sz="1600" dirty="0" err="1" smtClean="0"/>
              <a:t>switch</a:t>
            </a:r>
            <a:r>
              <a:rPr lang="lt-LT" sz="1600" dirty="0" smtClean="0"/>
              <a:t> </a:t>
            </a:r>
            <a:r>
              <a:rPr lang="lt-LT" sz="1600" dirty="0" err="1" smtClean="0"/>
              <a:t>on</a:t>
            </a:r>
            <a:r>
              <a:rPr lang="lt-LT" sz="1600" dirty="0" smtClean="0"/>
              <a:t> X (</a:t>
            </a:r>
            <a:r>
              <a:rPr lang="lt-LT" sz="1600" dirty="0" err="1" smtClean="0"/>
              <a:t>e.g</a:t>
            </a:r>
            <a:r>
              <a:rPr lang="lt-LT" sz="1600" dirty="0" smtClean="0"/>
              <a:t>. to </a:t>
            </a:r>
            <a:r>
              <a:rPr lang="lt-LT" sz="1600" dirty="0" err="1" smtClean="0"/>
              <a:t>kill</a:t>
            </a:r>
            <a:r>
              <a:rPr lang="lt-LT" sz="1600" dirty="0" smtClean="0"/>
              <a:t> </a:t>
            </a:r>
            <a:r>
              <a:rPr lang="lt-LT" sz="1600" dirty="0" err="1" smtClean="0"/>
              <a:t>somebody</a:t>
            </a:r>
            <a:r>
              <a:rPr lang="lt-LT" sz="1600" dirty="0" smtClean="0"/>
              <a:t>, it </a:t>
            </a:r>
            <a:r>
              <a:rPr lang="lt-LT" sz="1600" dirty="0" err="1" smtClean="0"/>
              <a:t>is</a:t>
            </a:r>
            <a:r>
              <a:rPr lang="lt-LT" sz="1600" dirty="0" smtClean="0"/>
              <a:t> </a:t>
            </a:r>
            <a:r>
              <a:rPr lang="lt-LT" sz="1600" dirty="0" err="1" smtClean="0"/>
              <a:t>sufficient</a:t>
            </a:r>
            <a:r>
              <a:rPr lang="lt-LT" sz="1600" dirty="0" smtClean="0"/>
              <a:t> to </a:t>
            </a:r>
            <a:r>
              <a:rPr lang="lt-LT" sz="1600" dirty="0" err="1" smtClean="0"/>
              <a:t>cut</a:t>
            </a:r>
            <a:r>
              <a:rPr lang="lt-LT" sz="1600" dirty="0" smtClean="0"/>
              <a:t> </a:t>
            </a:r>
            <a:r>
              <a:rPr lang="lt-LT" sz="1600" dirty="0" err="1" smtClean="0"/>
              <a:t>off</a:t>
            </a:r>
            <a:r>
              <a:rPr lang="lt-LT" sz="1600" dirty="0" smtClean="0"/>
              <a:t> </a:t>
            </a:r>
            <a:r>
              <a:rPr lang="lt-LT" sz="1600" dirty="0" err="1" smtClean="0"/>
              <a:t>his</a:t>
            </a:r>
            <a:r>
              <a:rPr lang="lt-LT" sz="1600" dirty="0" smtClean="0"/>
              <a:t> </a:t>
            </a:r>
            <a:r>
              <a:rPr lang="lt-LT" sz="1600" dirty="0" err="1" smtClean="0"/>
              <a:t>head</a:t>
            </a:r>
            <a:r>
              <a:rPr lang="lt-LT" sz="1600" dirty="0" smtClean="0"/>
              <a:t>) </a:t>
            </a:r>
          </a:p>
          <a:p>
            <a:pPr>
              <a:buFont typeface="Wingdings 3" pitchFamily="1" charset="2"/>
              <a:buNone/>
            </a:pPr>
            <a:r>
              <a:rPr lang="lt-LT" sz="1600" dirty="0" err="1" smtClean="0"/>
              <a:t>Deterministic</a:t>
            </a:r>
            <a:r>
              <a:rPr lang="lt-LT" sz="1600" dirty="0" smtClean="0"/>
              <a:t> </a:t>
            </a:r>
            <a:r>
              <a:rPr lang="lt-LT" sz="1600" dirty="0" err="1" smtClean="0"/>
              <a:t>causes</a:t>
            </a:r>
            <a:r>
              <a:rPr lang="lt-LT" sz="1600" dirty="0" smtClean="0"/>
              <a:t> </a:t>
            </a:r>
            <a:r>
              <a:rPr lang="lt-LT" sz="1600" dirty="0" err="1" smtClean="0"/>
              <a:t>as</a:t>
            </a:r>
            <a:r>
              <a:rPr lang="lt-LT" sz="1600" dirty="0" smtClean="0"/>
              <a:t> </a:t>
            </a:r>
            <a:r>
              <a:rPr lang="lt-LT" sz="1600" dirty="0" err="1" smtClean="0"/>
              <a:t>necessary</a:t>
            </a:r>
            <a:r>
              <a:rPr lang="lt-LT" sz="1600" dirty="0" smtClean="0"/>
              <a:t> </a:t>
            </a:r>
            <a:r>
              <a:rPr lang="lt-LT" sz="1600" dirty="0" err="1" smtClean="0"/>
              <a:t>conditions</a:t>
            </a:r>
            <a:r>
              <a:rPr lang="lt-LT" sz="1600" dirty="0" smtClean="0"/>
              <a:t>:  Y </a:t>
            </a:r>
            <a:r>
              <a:rPr lang="lt-LT" sz="1600" dirty="0" err="1" smtClean="0"/>
              <a:t>never</a:t>
            </a:r>
            <a:r>
              <a:rPr lang="lt-LT" sz="1600" dirty="0" smtClean="0"/>
              <a:t> </a:t>
            </a:r>
            <a:r>
              <a:rPr lang="lt-LT" sz="1600" dirty="0" err="1" smtClean="0"/>
              <a:t>happens</a:t>
            </a:r>
            <a:r>
              <a:rPr lang="lt-LT" sz="1600" dirty="0" smtClean="0"/>
              <a:t> </a:t>
            </a:r>
            <a:r>
              <a:rPr lang="lt-LT" sz="1600" dirty="0" err="1" smtClean="0"/>
              <a:t>without</a:t>
            </a:r>
            <a:r>
              <a:rPr lang="lt-LT" sz="1600" dirty="0" smtClean="0"/>
              <a:t> X</a:t>
            </a:r>
          </a:p>
          <a:p>
            <a:pPr>
              <a:buFont typeface="Wingdings 3" pitchFamily="1" charset="2"/>
              <a:buNone/>
            </a:pPr>
            <a:r>
              <a:rPr lang="lt-LT" sz="1600" dirty="0" smtClean="0"/>
              <a:t>To </a:t>
            </a:r>
            <a:r>
              <a:rPr lang="lt-LT" sz="1600" dirty="0" err="1" smtClean="0"/>
              <a:t>prevent</a:t>
            </a:r>
            <a:r>
              <a:rPr lang="lt-LT" sz="1600" dirty="0" smtClean="0"/>
              <a:t> Y,  </a:t>
            </a:r>
            <a:r>
              <a:rPr lang="lt-LT" sz="1600" dirty="0" err="1" smtClean="0"/>
              <a:t>one</a:t>
            </a:r>
            <a:r>
              <a:rPr lang="lt-LT" sz="1600" dirty="0" smtClean="0"/>
              <a:t> </a:t>
            </a:r>
            <a:r>
              <a:rPr lang="lt-LT" sz="1600" dirty="0" err="1" smtClean="0"/>
              <a:t>should</a:t>
            </a:r>
            <a:r>
              <a:rPr lang="lt-LT" sz="1600" dirty="0" smtClean="0"/>
              <a:t> </a:t>
            </a:r>
            <a:r>
              <a:rPr lang="lt-LT" sz="1600" dirty="0" err="1" smtClean="0"/>
              <a:t>switch</a:t>
            </a:r>
            <a:r>
              <a:rPr lang="lt-LT" sz="1600" dirty="0" smtClean="0"/>
              <a:t> </a:t>
            </a:r>
            <a:r>
              <a:rPr lang="lt-LT" sz="1600" dirty="0" err="1" smtClean="0"/>
              <a:t>off</a:t>
            </a:r>
            <a:r>
              <a:rPr lang="lt-LT" sz="1600" dirty="0" smtClean="0"/>
              <a:t> </a:t>
            </a:r>
            <a:r>
              <a:rPr lang="lt-LT" sz="1600" dirty="0" err="1" smtClean="0"/>
              <a:t>or</a:t>
            </a:r>
            <a:r>
              <a:rPr lang="lt-LT" sz="1600" dirty="0" smtClean="0"/>
              <a:t> </a:t>
            </a:r>
            <a:r>
              <a:rPr lang="lt-LT" sz="1600" dirty="0" err="1" smtClean="0"/>
              <a:t>remove</a:t>
            </a:r>
            <a:r>
              <a:rPr lang="lt-LT" sz="1600" dirty="0" smtClean="0"/>
              <a:t> X (</a:t>
            </a:r>
            <a:r>
              <a:rPr lang="lt-LT" sz="1600" dirty="0" err="1" smtClean="0"/>
              <a:t>e.g</a:t>
            </a:r>
            <a:r>
              <a:rPr lang="lt-LT" sz="1600" dirty="0" smtClean="0"/>
              <a:t>. </a:t>
            </a:r>
            <a:r>
              <a:rPr lang="lt-LT" sz="1600" dirty="0" err="1" smtClean="0"/>
              <a:t>no</a:t>
            </a:r>
            <a:r>
              <a:rPr lang="lt-LT" sz="1600" dirty="0" smtClean="0"/>
              <a:t> </a:t>
            </a:r>
            <a:r>
              <a:rPr lang="lt-LT" sz="1600" dirty="0" err="1" smtClean="0"/>
              <a:t>tuberculosis</a:t>
            </a:r>
            <a:r>
              <a:rPr lang="lt-LT" sz="1600" dirty="0" smtClean="0"/>
              <a:t> </a:t>
            </a:r>
            <a:r>
              <a:rPr lang="lt-LT" sz="1600" dirty="0" err="1" smtClean="0"/>
              <a:t>without</a:t>
            </a:r>
            <a:r>
              <a:rPr lang="lt-LT" sz="1600" dirty="0" smtClean="0"/>
              <a:t> </a:t>
            </a:r>
            <a:r>
              <a:rPr lang="lt-LT" sz="1600" dirty="0" err="1" smtClean="0"/>
              <a:t>infection</a:t>
            </a:r>
            <a:r>
              <a:rPr lang="lt-LT" sz="1600" dirty="0" smtClean="0"/>
              <a:t> of </a:t>
            </a:r>
            <a:r>
              <a:rPr lang="lt-LT" sz="1600" dirty="0" err="1" smtClean="0"/>
              <a:t>organism</a:t>
            </a:r>
            <a:r>
              <a:rPr lang="lt-LT" sz="1600" dirty="0" smtClean="0"/>
              <a:t> </a:t>
            </a:r>
            <a:r>
              <a:rPr lang="lt-LT" sz="1600" dirty="0" err="1" smtClean="0"/>
              <a:t>with</a:t>
            </a:r>
            <a:r>
              <a:rPr lang="lt-LT" sz="1600" dirty="0" smtClean="0"/>
              <a:t> </a:t>
            </a:r>
            <a:r>
              <a:rPr lang="lt-LT" sz="1600" dirty="0" err="1" smtClean="0"/>
              <a:t>bacteria</a:t>
            </a:r>
            <a:r>
              <a:rPr lang="lt-LT" sz="1600" dirty="0" smtClean="0"/>
              <a:t> </a:t>
            </a:r>
            <a:r>
              <a:rPr lang="lt-LT" sz="1600" i="1" dirty="0" err="1" smtClean="0"/>
              <a:t>Mycobacteria</a:t>
            </a:r>
            <a:r>
              <a:rPr lang="lt-LT" sz="1600" i="1" dirty="0" smtClean="0"/>
              <a:t> </a:t>
            </a:r>
            <a:r>
              <a:rPr lang="lt-LT" sz="1600" i="1" dirty="0" err="1" smtClean="0"/>
              <a:t>tuberculosis</a:t>
            </a:r>
            <a:r>
              <a:rPr lang="lt-LT" sz="1600" i="1" dirty="0" smtClean="0"/>
              <a:t>;  </a:t>
            </a:r>
            <a:r>
              <a:rPr lang="lt-LT" sz="1600" dirty="0" err="1" smtClean="0"/>
              <a:t>so</a:t>
            </a:r>
            <a:r>
              <a:rPr lang="lt-LT" sz="1600" dirty="0" smtClean="0"/>
              <a:t> </a:t>
            </a:r>
            <a:r>
              <a:rPr lang="lt-LT" sz="1600" dirty="0" err="1" smtClean="0"/>
              <a:t>if</a:t>
            </a:r>
            <a:r>
              <a:rPr lang="lt-LT" sz="1600" dirty="0" smtClean="0"/>
              <a:t> </a:t>
            </a:r>
            <a:r>
              <a:rPr lang="lt-LT" sz="1600" dirty="0" err="1" smtClean="0"/>
              <a:t>there</a:t>
            </a:r>
            <a:r>
              <a:rPr lang="lt-LT" sz="1600" dirty="0" smtClean="0"/>
              <a:t> are </a:t>
            </a:r>
            <a:r>
              <a:rPr lang="lt-LT" sz="1600" dirty="0" err="1" smtClean="0"/>
              <a:t>no</a:t>
            </a:r>
            <a:r>
              <a:rPr lang="lt-LT" sz="1600" dirty="0" smtClean="0"/>
              <a:t> </a:t>
            </a:r>
            <a:r>
              <a:rPr lang="lt-LT" sz="1600" dirty="0" err="1" smtClean="0"/>
              <a:t>people</a:t>
            </a:r>
            <a:r>
              <a:rPr lang="lt-LT" sz="1600" dirty="0" smtClean="0"/>
              <a:t> </a:t>
            </a:r>
            <a:r>
              <a:rPr lang="lt-LT" sz="1600" dirty="0" err="1" smtClean="0"/>
              <a:t>around</a:t>
            </a:r>
            <a:r>
              <a:rPr lang="lt-LT" sz="1600" dirty="0" smtClean="0"/>
              <a:t> </a:t>
            </a:r>
            <a:r>
              <a:rPr lang="lt-LT" sz="1600" dirty="0" err="1" smtClean="0"/>
              <a:t>infected</a:t>
            </a:r>
            <a:r>
              <a:rPr lang="lt-LT" sz="1600" dirty="0" smtClean="0"/>
              <a:t> </a:t>
            </a:r>
            <a:r>
              <a:rPr lang="lt-LT" sz="1600" dirty="0" err="1" smtClean="0"/>
              <a:t>with</a:t>
            </a:r>
            <a:r>
              <a:rPr lang="lt-LT" sz="1600" dirty="0" smtClean="0"/>
              <a:t> </a:t>
            </a:r>
            <a:r>
              <a:rPr lang="lt-LT" sz="1600" dirty="0" err="1" smtClean="0"/>
              <a:t>this</a:t>
            </a:r>
            <a:r>
              <a:rPr lang="lt-LT" sz="1600" dirty="0" smtClean="0"/>
              <a:t> </a:t>
            </a:r>
            <a:r>
              <a:rPr lang="lt-LT" sz="1600" dirty="0" err="1" smtClean="0"/>
              <a:t>bacteria</a:t>
            </a:r>
            <a:r>
              <a:rPr lang="lt-LT" sz="1600" dirty="0" smtClean="0"/>
              <a:t>, </a:t>
            </a:r>
            <a:r>
              <a:rPr lang="lt-LT" sz="1600" dirty="0" err="1" smtClean="0"/>
              <a:t>nobody</a:t>
            </a:r>
            <a:r>
              <a:rPr lang="lt-LT" sz="1600" dirty="0" smtClean="0"/>
              <a:t> </a:t>
            </a:r>
            <a:r>
              <a:rPr lang="lt-LT" sz="1600" dirty="0" err="1" smtClean="0"/>
              <a:t>can</a:t>
            </a:r>
            <a:r>
              <a:rPr lang="lt-LT" sz="1600" dirty="0" smtClean="0"/>
              <a:t> </a:t>
            </a:r>
            <a:r>
              <a:rPr lang="lt-LT" sz="1600" dirty="0" err="1" smtClean="0"/>
              <a:t>get</a:t>
            </a:r>
            <a:r>
              <a:rPr lang="lt-LT" sz="1600" dirty="0" smtClean="0"/>
              <a:t> </a:t>
            </a:r>
            <a:r>
              <a:rPr lang="lt-LT" sz="1600" dirty="0" err="1" smtClean="0"/>
              <a:t>ill</a:t>
            </a:r>
            <a:r>
              <a:rPr lang="lt-LT" sz="1600" dirty="0" smtClean="0"/>
              <a:t> </a:t>
            </a:r>
            <a:r>
              <a:rPr lang="lt-LT" sz="1600" dirty="0" err="1" smtClean="0"/>
              <a:t>with</a:t>
            </a:r>
            <a:r>
              <a:rPr lang="lt-LT" sz="1600" dirty="0" smtClean="0"/>
              <a:t> </a:t>
            </a:r>
            <a:r>
              <a:rPr lang="lt-LT" sz="1600" dirty="0" err="1" smtClean="0"/>
              <a:t>tuberculosis</a:t>
            </a:r>
            <a:r>
              <a:rPr lang="lt-LT" sz="1600" dirty="0" smtClean="0"/>
              <a:t>)</a:t>
            </a:r>
          </a:p>
          <a:p>
            <a:pPr>
              <a:buFont typeface="Wingdings 3" pitchFamily="1" charset="2"/>
              <a:buNone/>
            </a:pPr>
            <a:r>
              <a:rPr lang="lt-LT" sz="1600" dirty="0" err="1" smtClean="0"/>
              <a:t>Both</a:t>
            </a:r>
            <a:r>
              <a:rPr lang="lt-LT" sz="1600" dirty="0" smtClean="0"/>
              <a:t> </a:t>
            </a:r>
            <a:r>
              <a:rPr lang="lt-LT" sz="1600" dirty="0" err="1" smtClean="0"/>
              <a:t>types</a:t>
            </a:r>
            <a:r>
              <a:rPr lang="lt-LT" sz="1600" dirty="0" smtClean="0"/>
              <a:t> of </a:t>
            </a:r>
            <a:r>
              <a:rPr lang="lt-LT" sz="1600" dirty="0" err="1" smtClean="0"/>
              <a:t>deterministic</a:t>
            </a:r>
            <a:r>
              <a:rPr lang="lt-LT" sz="1600" dirty="0" smtClean="0"/>
              <a:t> </a:t>
            </a:r>
            <a:r>
              <a:rPr lang="lt-LT" sz="1600" dirty="0" err="1" smtClean="0"/>
              <a:t>causes</a:t>
            </a:r>
            <a:r>
              <a:rPr lang="lt-LT" sz="1600" dirty="0" smtClean="0"/>
              <a:t> </a:t>
            </a:r>
            <a:r>
              <a:rPr lang="lt-LT" sz="1600" dirty="0" err="1" smtClean="0"/>
              <a:t>can</a:t>
            </a:r>
            <a:r>
              <a:rPr lang="lt-LT" sz="1600" dirty="0" smtClean="0"/>
              <a:t> be </a:t>
            </a:r>
            <a:r>
              <a:rPr lang="lt-LT" sz="1600" dirty="0" err="1" smtClean="0"/>
              <a:t>considered</a:t>
            </a:r>
            <a:r>
              <a:rPr lang="lt-LT" sz="1600" dirty="0" smtClean="0"/>
              <a:t> </a:t>
            </a:r>
            <a:r>
              <a:rPr lang="lt-LT" sz="1600" dirty="0" err="1" smtClean="0"/>
              <a:t>as</a:t>
            </a:r>
            <a:r>
              <a:rPr lang="lt-LT" sz="1600" dirty="0" smtClean="0"/>
              <a:t> </a:t>
            </a:r>
            <a:r>
              <a:rPr lang="lt-LT" sz="1600" dirty="0" err="1" smtClean="0"/>
              <a:t>limit</a:t>
            </a:r>
            <a:r>
              <a:rPr lang="en-US" sz="1600" dirty="0" err="1" smtClean="0"/>
              <a:t>ing</a:t>
            </a:r>
            <a:r>
              <a:rPr lang="lt-LT" sz="1600" dirty="0" smtClean="0"/>
              <a:t> </a:t>
            </a:r>
            <a:r>
              <a:rPr lang="lt-LT" sz="1600" dirty="0" err="1" smtClean="0"/>
              <a:t>or</a:t>
            </a:r>
            <a:r>
              <a:rPr lang="lt-LT" sz="1600" dirty="0" smtClean="0"/>
              <a:t> </a:t>
            </a:r>
            <a:r>
              <a:rPr lang="lt-LT" sz="1600" dirty="0" err="1" smtClean="0"/>
              <a:t>extreme</a:t>
            </a:r>
            <a:r>
              <a:rPr lang="lt-LT" sz="1600" dirty="0" smtClean="0"/>
              <a:t> </a:t>
            </a:r>
            <a:r>
              <a:rPr lang="lt-LT" sz="1600" dirty="0" err="1" smtClean="0"/>
              <a:t>cases</a:t>
            </a:r>
            <a:r>
              <a:rPr lang="lt-LT" sz="1600" dirty="0" smtClean="0"/>
              <a:t> of </a:t>
            </a:r>
            <a:r>
              <a:rPr lang="lt-LT" sz="1600" dirty="0" err="1" smtClean="0"/>
              <a:t>probabilistic</a:t>
            </a:r>
            <a:r>
              <a:rPr lang="lt-LT" sz="1600" dirty="0" smtClean="0"/>
              <a:t> </a:t>
            </a:r>
            <a:r>
              <a:rPr lang="lt-LT" sz="1600" dirty="0" err="1" smtClean="0"/>
              <a:t>causes</a:t>
            </a:r>
            <a:r>
              <a:rPr lang="lt-LT" sz="1600" dirty="0" smtClean="0"/>
              <a:t>:</a:t>
            </a:r>
          </a:p>
          <a:p>
            <a:pPr>
              <a:buFont typeface="Wingdings 3" pitchFamily="1" charset="2"/>
              <a:buNone/>
            </a:pPr>
            <a:r>
              <a:rPr lang="en-US" sz="1600" dirty="0" err="1" smtClean="0"/>
              <a:t>C</a:t>
            </a:r>
            <a:r>
              <a:rPr lang="en-US" sz="1600" baseline="-25000" dirty="0" err="1" smtClean="0"/>
              <a:t>i</a:t>
            </a:r>
            <a:r>
              <a:rPr lang="en-US" sz="1600" dirty="0" smtClean="0"/>
              <a:t> </a:t>
            </a:r>
            <a:r>
              <a:rPr lang="lt-LT" sz="1600" dirty="0" err="1" smtClean="0"/>
              <a:t>is</a:t>
            </a:r>
            <a:r>
              <a:rPr lang="lt-LT" sz="1600" dirty="0" smtClean="0"/>
              <a:t> </a:t>
            </a:r>
            <a:r>
              <a:rPr lang="lt-LT" sz="1600" dirty="0" err="1" smtClean="0"/>
              <a:t>sufficient</a:t>
            </a:r>
            <a:r>
              <a:rPr lang="lt-LT" sz="1600" dirty="0" smtClean="0"/>
              <a:t> </a:t>
            </a:r>
            <a:r>
              <a:rPr lang="lt-LT" sz="1600" dirty="0" err="1" smtClean="0"/>
              <a:t>cause</a:t>
            </a:r>
            <a:r>
              <a:rPr lang="lt-LT" sz="1600" dirty="0" smtClean="0"/>
              <a:t> of</a:t>
            </a:r>
            <a:r>
              <a:rPr lang="en-US" sz="1600" dirty="0" smtClean="0"/>
              <a:t> E, if P(E/</a:t>
            </a:r>
            <a:r>
              <a:rPr lang="en-US" sz="1600" dirty="0" err="1" smtClean="0"/>
              <a:t>C</a:t>
            </a:r>
            <a:r>
              <a:rPr lang="en-US" sz="1600" baseline="-25000" dirty="0" err="1" smtClean="0"/>
              <a:t>i</a:t>
            </a:r>
            <a:r>
              <a:rPr lang="en-US" sz="1600" dirty="0" smtClean="0"/>
              <a:t>)= 1, but P(E/~</a:t>
            </a:r>
            <a:r>
              <a:rPr lang="en-US" sz="1600" dirty="0" err="1" smtClean="0"/>
              <a:t>C</a:t>
            </a:r>
            <a:r>
              <a:rPr lang="en-US" sz="1600" baseline="-25000" dirty="0" err="1" smtClean="0"/>
              <a:t>i</a:t>
            </a:r>
            <a:r>
              <a:rPr lang="en-US" sz="1600" dirty="0" smtClean="0"/>
              <a:t>) &gt; 0. </a:t>
            </a:r>
          </a:p>
          <a:p>
            <a:pPr>
              <a:buFont typeface="Wingdings 3" pitchFamily="1" charset="2"/>
              <a:buNone/>
            </a:pPr>
            <a:r>
              <a:rPr lang="en-US" sz="1600" dirty="0" err="1" smtClean="0"/>
              <a:t>C</a:t>
            </a:r>
            <a:r>
              <a:rPr lang="en-US" sz="1600" baseline="-25000" dirty="0" err="1" smtClean="0"/>
              <a:t>i</a:t>
            </a:r>
            <a:r>
              <a:rPr lang="en-US" sz="1600" dirty="0" smtClean="0"/>
              <a:t> </a:t>
            </a:r>
            <a:r>
              <a:rPr lang="lt-LT" sz="1600" dirty="0" err="1" smtClean="0"/>
              <a:t>is</a:t>
            </a:r>
            <a:r>
              <a:rPr lang="lt-LT" sz="1600" dirty="0" smtClean="0"/>
              <a:t> </a:t>
            </a:r>
            <a:r>
              <a:rPr lang="en-US" sz="1600" dirty="0" smtClean="0"/>
              <a:t>necessary </a:t>
            </a:r>
            <a:r>
              <a:rPr lang="lt-LT" sz="1600" dirty="0" err="1" smtClean="0"/>
              <a:t>cause</a:t>
            </a:r>
            <a:r>
              <a:rPr lang="lt-LT" sz="1600" dirty="0" smtClean="0"/>
              <a:t> of</a:t>
            </a:r>
            <a:r>
              <a:rPr lang="en-US" sz="1600" dirty="0" smtClean="0"/>
              <a:t> E, if P(E/~</a:t>
            </a:r>
            <a:r>
              <a:rPr lang="en-US" sz="1600" dirty="0" err="1" smtClean="0"/>
              <a:t>C</a:t>
            </a:r>
            <a:r>
              <a:rPr lang="en-US" sz="1600" baseline="-25000" dirty="0" err="1" smtClean="0"/>
              <a:t>i</a:t>
            </a:r>
            <a:r>
              <a:rPr lang="en-US" sz="1600" dirty="0" smtClean="0"/>
              <a:t>)= 0, but P(E/</a:t>
            </a:r>
            <a:r>
              <a:rPr lang="en-US" sz="1600" dirty="0" err="1" smtClean="0"/>
              <a:t>C</a:t>
            </a:r>
            <a:r>
              <a:rPr lang="en-US" sz="1600" baseline="-25000" dirty="0" err="1" smtClean="0"/>
              <a:t>i</a:t>
            </a:r>
            <a:r>
              <a:rPr lang="en-US" sz="1600" dirty="0" smtClean="0"/>
              <a:t>) &lt; 1. </a:t>
            </a:r>
            <a:endParaRPr lang="lt-LT" sz="1600" dirty="0" smtClean="0"/>
          </a:p>
          <a:p>
            <a:pPr>
              <a:buFont typeface="Wingdings 3" pitchFamily="1" charset="2"/>
              <a:buNone/>
            </a:pPr>
            <a:endParaRPr lang="lt-LT" sz="1600" dirty="0" smtClean="0"/>
          </a:p>
          <a:p>
            <a:pPr>
              <a:buFont typeface="Wingdings 3" pitchFamily="1" charset="2"/>
              <a:buNone/>
            </a:pPr>
            <a:endParaRPr lang="lt-LT" sz="1600" dirty="0" smtClean="0"/>
          </a:p>
          <a:p>
            <a:pPr>
              <a:buFont typeface="Wingdings 3" pitchFamily="1" charset="2"/>
              <a:buNone/>
            </a:pPr>
            <a:endParaRPr lang="lt-LT" sz="1600"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ntraštė 5"/>
          <p:cNvSpPr>
            <a:spLocks noGrp="1"/>
          </p:cNvSpPr>
          <p:nvPr>
            <p:ph type="title"/>
          </p:nvPr>
        </p:nvSpPr>
        <p:spPr>
          <a:xfrm>
            <a:off x="1042988" y="228600"/>
            <a:ext cx="7643812" cy="914400"/>
          </a:xfrm>
        </p:spPr>
        <p:txBody>
          <a:bodyPr/>
          <a:lstStyle/>
          <a:p>
            <a:r>
              <a:rPr lang="en-US" sz="1800" b="1" smtClean="0"/>
              <a:t>Typology of deterministic causes (continued)</a:t>
            </a:r>
            <a:endParaRPr lang="lt-LT" sz="1800" b="1" smtClean="0"/>
          </a:p>
        </p:txBody>
      </p:sp>
      <p:sp>
        <p:nvSpPr>
          <p:cNvPr id="19459" name="Teksto vietos rezervavimo ženklas 8"/>
          <p:cNvSpPr>
            <a:spLocks noGrp="1"/>
          </p:cNvSpPr>
          <p:nvPr>
            <p:ph type="body" idx="1"/>
          </p:nvPr>
        </p:nvSpPr>
        <p:spPr>
          <a:xfrm>
            <a:off x="900113" y="1285875"/>
            <a:ext cx="3597275" cy="685800"/>
          </a:xfrm>
        </p:spPr>
        <p:txBody>
          <a:bodyPr/>
          <a:lstStyle/>
          <a:p>
            <a:r>
              <a:rPr lang="en-US" sz="1800" b="0" smtClean="0">
                <a:solidFill>
                  <a:schemeClr val="tx1"/>
                </a:solidFill>
              </a:rPr>
              <a:t>Causes as necessary and sufficient conditions</a:t>
            </a:r>
            <a:endParaRPr lang="lt-LT" sz="1800" b="0" smtClean="0">
              <a:solidFill>
                <a:schemeClr val="tx1"/>
              </a:solidFill>
            </a:endParaRPr>
          </a:p>
        </p:txBody>
      </p:sp>
      <p:pic>
        <p:nvPicPr>
          <p:cNvPr id="19460" name="Turinio vietos rezervavimo ženklas 14" descr="Ekrano nukirtimas"/>
          <p:cNvPicPr>
            <a:picLocks noGrp="1" noChangeAspect="1"/>
          </p:cNvPicPr>
          <p:nvPr>
            <p:ph sz="quarter" idx="2"/>
          </p:nvPr>
        </p:nvPicPr>
        <p:blipFill>
          <a:blip r:embed="rId2"/>
          <a:srcRect/>
          <a:stretch>
            <a:fillRect/>
          </a:stretch>
        </p:blipFill>
        <p:spPr>
          <a:xfrm>
            <a:off x="1057275" y="2776538"/>
            <a:ext cx="2838450" cy="2752725"/>
          </a:xfrm>
        </p:spPr>
      </p:pic>
      <p:sp>
        <p:nvSpPr>
          <p:cNvPr id="19461" name="Turinio vietos rezervavimo ženklas 10"/>
          <p:cNvSpPr>
            <a:spLocks noGrp="1"/>
          </p:cNvSpPr>
          <p:nvPr>
            <p:ph sz="quarter" idx="4"/>
          </p:nvPr>
        </p:nvSpPr>
        <p:spPr>
          <a:xfrm>
            <a:off x="4643438" y="1557338"/>
            <a:ext cx="4038600" cy="4895998"/>
          </a:xfrm>
        </p:spPr>
        <p:txBody>
          <a:bodyPr/>
          <a:lstStyle/>
          <a:p>
            <a:r>
              <a:rPr lang="en-US" sz="1600" dirty="0" smtClean="0"/>
              <a:t>X never happens without Y, and if X happens, then Y always follows.</a:t>
            </a:r>
          </a:p>
          <a:p>
            <a:r>
              <a:rPr lang="en-US" sz="1600" dirty="0" smtClean="0"/>
              <a:t>To make Y happen, it sufficient to switch on X, and one cannot prevent Y without switching off X</a:t>
            </a:r>
          </a:p>
          <a:p>
            <a:r>
              <a:rPr lang="en-US" sz="1600" dirty="0" err="1" smtClean="0"/>
              <a:t>C</a:t>
            </a:r>
            <a:r>
              <a:rPr lang="en-US" sz="1600" baseline="-25000" dirty="0" err="1" smtClean="0"/>
              <a:t>i</a:t>
            </a:r>
            <a:r>
              <a:rPr lang="en-US" sz="1600" dirty="0" smtClean="0"/>
              <a:t> </a:t>
            </a:r>
            <a:r>
              <a:rPr lang="lt-LT" sz="1600" dirty="0" err="1" smtClean="0"/>
              <a:t>is</a:t>
            </a:r>
            <a:r>
              <a:rPr lang="lt-LT" sz="1600" dirty="0" smtClean="0"/>
              <a:t> </a:t>
            </a:r>
            <a:r>
              <a:rPr lang="en-US" sz="1600" dirty="0" smtClean="0"/>
              <a:t>necessary and </a:t>
            </a:r>
            <a:r>
              <a:rPr lang="lt-LT" sz="1600" dirty="0" err="1" smtClean="0"/>
              <a:t>sufficient</a:t>
            </a:r>
            <a:r>
              <a:rPr lang="lt-LT" sz="1600" dirty="0" smtClean="0"/>
              <a:t> </a:t>
            </a:r>
            <a:r>
              <a:rPr lang="lt-LT" sz="1600" dirty="0" err="1" smtClean="0"/>
              <a:t>cause</a:t>
            </a:r>
            <a:r>
              <a:rPr lang="lt-LT" sz="1600" dirty="0" smtClean="0"/>
              <a:t> of</a:t>
            </a:r>
            <a:r>
              <a:rPr lang="en-US" sz="1600" dirty="0" smtClean="0"/>
              <a:t> E, if P(E/~</a:t>
            </a:r>
            <a:r>
              <a:rPr lang="en-US" sz="1600" dirty="0" err="1" smtClean="0"/>
              <a:t>C</a:t>
            </a:r>
            <a:r>
              <a:rPr lang="en-US" sz="1600" baseline="-25000" dirty="0" err="1" smtClean="0"/>
              <a:t>i</a:t>
            </a:r>
            <a:r>
              <a:rPr lang="en-US" sz="1600" dirty="0" smtClean="0"/>
              <a:t>) = 0, and P(E/</a:t>
            </a:r>
            <a:r>
              <a:rPr lang="en-US" sz="1600" dirty="0" err="1" smtClean="0"/>
              <a:t>C</a:t>
            </a:r>
            <a:r>
              <a:rPr lang="en-US" sz="1600" baseline="-25000" dirty="0" err="1" smtClean="0"/>
              <a:t>i</a:t>
            </a:r>
            <a:r>
              <a:rPr lang="en-US" sz="1600" dirty="0" smtClean="0"/>
              <a:t>)= 1, </a:t>
            </a:r>
          </a:p>
          <a:p>
            <a:r>
              <a:rPr lang="en-US" sz="1600" dirty="0" smtClean="0"/>
              <a:t>There are no realistic examples of such causes in social life. Sufficiency usually goes without necessity and vice versa.</a:t>
            </a:r>
          </a:p>
          <a:p>
            <a:r>
              <a:rPr lang="en-US" sz="1600" dirty="0" smtClean="0"/>
              <a:t>Important distinction about necessary causes:  some of them are trivial, and others non-trivial. E.g. necessary condition for elections is presence of oxygen in the atmosphere.  Non-trivial necessary conditions are specific for outcome in question and </a:t>
            </a:r>
            <a:r>
              <a:rPr lang="lt-LT" sz="1600" dirty="0" smtClean="0"/>
              <a:t>are </a:t>
            </a:r>
            <a:r>
              <a:rPr lang="en-US" sz="1600" dirty="0" err="1" smtClean="0"/>
              <a:t>approximat</a:t>
            </a:r>
            <a:r>
              <a:rPr lang="lt-LT" sz="1600" dirty="0" err="1" smtClean="0"/>
              <a:t>ing</a:t>
            </a:r>
            <a:r>
              <a:rPr lang="en-US" sz="1600" dirty="0" smtClean="0"/>
              <a:t> sufficient</a:t>
            </a:r>
            <a:r>
              <a:rPr lang="lt-LT" sz="1600" dirty="0" smtClean="0"/>
              <a:t> </a:t>
            </a:r>
            <a:r>
              <a:rPr lang="lt-LT" sz="1600" dirty="0" err="1" smtClean="0"/>
              <a:t>conditions</a:t>
            </a:r>
            <a:endParaRPr lang="en-US" sz="1600" dirty="0" smtClean="0"/>
          </a:p>
          <a:p>
            <a:endParaRPr lang="en-US" sz="1600" dirty="0" smtClean="0"/>
          </a:p>
          <a:p>
            <a:endParaRPr lang="lt-LT" sz="1600" dirty="0" smtClean="0"/>
          </a:p>
          <a:p>
            <a:pPr>
              <a:buFont typeface="Wingdings 3" pitchFamily="1" charset="2"/>
              <a:buNone/>
            </a:pPr>
            <a:endParaRPr lang="lt-LT"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ntraštė 7"/>
          <p:cNvSpPr>
            <a:spLocks noGrp="1"/>
          </p:cNvSpPr>
          <p:nvPr>
            <p:ph type="title"/>
          </p:nvPr>
        </p:nvSpPr>
        <p:spPr>
          <a:xfrm>
            <a:off x="971550" y="115888"/>
            <a:ext cx="7786688" cy="504825"/>
          </a:xfrm>
        </p:spPr>
        <p:txBody>
          <a:bodyPr/>
          <a:lstStyle/>
          <a:p>
            <a:r>
              <a:rPr lang="en-US" sz="2000" b="1" smtClean="0"/>
              <a:t>Typology of deterministic causes: INUS conditions</a:t>
            </a:r>
            <a:endParaRPr lang="lt-LT" sz="2000" b="1" smtClean="0"/>
          </a:p>
        </p:txBody>
      </p:sp>
      <p:sp>
        <p:nvSpPr>
          <p:cNvPr id="20483" name="Turinio vietos rezervavimo ženklas 8"/>
          <p:cNvSpPr>
            <a:spLocks noGrp="1"/>
          </p:cNvSpPr>
          <p:nvPr>
            <p:ph sz="quarter" idx="1"/>
          </p:nvPr>
        </p:nvSpPr>
        <p:spPr>
          <a:xfrm>
            <a:off x="914400" y="765175"/>
            <a:ext cx="8121650" cy="5903913"/>
          </a:xfrm>
        </p:spPr>
        <p:txBody>
          <a:bodyPr/>
          <a:lstStyle/>
          <a:p>
            <a:pPr algn="just"/>
            <a:r>
              <a:rPr lang="en-US" sz="1500" dirty="0" smtClean="0"/>
              <a:t>Mill’s rules work well</a:t>
            </a:r>
            <a:r>
              <a:rPr lang="lt-LT" sz="1500" dirty="0" smtClean="0"/>
              <a:t> </a:t>
            </a:r>
            <a:r>
              <a:rPr lang="en-US" sz="1500" dirty="0" smtClean="0"/>
              <a:t>in the experimental context, testing hypotheses about SINGLE necessary, sufficient, and necessary cum sufficient conditions. Experimental contexts helps to single or isolate them, finding out the “net effect” of single condition. </a:t>
            </a:r>
            <a:r>
              <a:rPr lang="lt-LT" sz="1500" dirty="0" err="1" smtClean="0"/>
              <a:t>There</a:t>
            </a:r>
            <a:r>
              <a:rPr lang="lt-LT" sz="1500" dirty="0" smtClean="0"/>
              <a:t> </a:t>
            </a:r>
            <a:r>
              <a:rPr lang="lt-LT" sz="1500" dirty="0" err="1" smtClean="0"/>
              <a:t>is</a:t>
            </a:r>
            <a:r>
              <a:rPr lang="lt-LT" sz="1500" dirty="0" smtClean="0"/>
              <a:t> </a:t>
            </a:r>
            <a:r>
              <a:rPr lang="lt-LT" sz="1500" dirty="0" err="1" smtClean="0"/>
              <a:t>no</a:t>
            </a:r>
            <a:r>
              <a:rPr lang="lt-LT" sz="1500" dirty="0" smtClean="0"/>
              <a:t> </a:t>
            </a:r>
            <a:r>
              <a:rPr lang="lt-LT" sz="1500" dirty="0" err="1" smtClean="0"/>
              <a:t>such</a:t>
            </a:r>
            <a:r>
              <a:rPr lang="lt-LT" sz="1500" dirty="0" smtClean="0"/>
              <a:t> </a:t>
            </a:r>
            <a:r>
              <a:rPr lang="lt-LT" sz="1500" dirty="0" err="1" smtClean="0"/>
              <a:t>possibility</a:t>
            </a:r>
            <a:r>
              <a:rPr lang="lt-LT" sz="1500" dirty="0" smtClean="0"/>
              <a:t> </a:t>
            </a:r>
            <a:r>
              <a:rPr lang="lt-LT" sz="1500" dirty="0" err="1" smtClean="0"/>
              <a:t>in</a:t>
            </a:r>
            <a:r>
              <a:rPr lang="lt-LT" sz="1500" dirty="0" smtClean="0"/>
              <a:t> </a:t>
            </a:r>
            <a:r>
              <a:rPr lang="lt-LT" sz="1500" dirty="0" err="1" smtClean="0"/>
              <a:t>the</a:t>
            </a:r>
            <a:r>
              <a:rPr lang="lt-LT" sz="1500" dirty="0" smtClean="0"/>
              <a:t> </a:t>
            </a:r>
            <a:r>
              <a:rPr lang="lt-LT" sz="1500" dirty="0" err="1" smtClean="0"/>
              <a:t>non-experimental</a:t>
            </a:r>
            <a:r>
              <a:rPr lang="lt-LT" sz="1500" dirty="0" smtClean="0"/>
              <a:t> </a:t>
            </a:r>
            <a:r>
              <a:rPr lang="lt-LT" sz="1500" dirty="0" err="1" smtClean="0"/>
              <a:t>context</a:t>
            </a:r>
            <a:r>
              <a:rPr lang="lt-LT" sz="1500" dirty="0" smtClean="0"/>
              <a:t>, </a:t>
            </a:r>
            <a:r>
              <a:rPr lang="lt-LT" sz="1500" dirty="0" err="1" smtClean="0"/>
              <a:t>so</a:t>
            </a:r>
            <a:r>
              <a:rPr lang="lt-LT" sz="1500" dirty="0" smtClean="0"/>
              <a:t> </a:t>
            </a:r>
            <a:r>
              <a:rPr lang="lt-LT" sz="1500" dirty="0" err="1" smtClean="0"/>
              <a:t>here</a:t>
            </a:r>
            <a:r>
              <a:rPr lang="lt-LT" sz="1500" dirty="0" smtClean="0"/>
              <a:t> </a:t>
            </a:r>
            <a:r>
              <a:rPr lang="lt-LT" sz="1500" dirty="0" err="1" smtClean="0"/>
              <a:t>their</a:t>
            </a:r>
            <a:r>
              <a:rPr lang="lt-LT" sz="1500" dirty="0" smtClean="0"/>
              <a:t> </a:t>
            </a:r>
            <a:r>
              <a:rPr lang="lt-LT" sz="1500" dirty="0" err="1" smtClean="0"/>
              <a:t>perfomance</a:t>
            </a:r>
            <a:r>
              <a:rPr lang="lt-LT" sz="1500" dirty="0" smtClean="0"/>
              <a:t> </a:t>
            </a:r>
            <a:r>
              <a:rPr lang="lt-LT" sz="1500" dirty="0" err="1" smtClean="0"/>
              <a:t>is</a:t>
            </a:r>
            <a:r>
              <a:rPr lang="lt-LT" sz="1500" dirty="0" smtClean="0"/>
              <a:t> </a:t>
            </a:r>
            <a:r>
              <a:rPr lang="lt-LT" sz="1500" dirty="0" err="1" smtClean="0"/>
              <a:t>weak</a:t>
            </a:r>
            <a:r>
              <a:rPr lang="lt-LT" sz="1500" dirty="0" smtClean="0"/>
              <a:t>. </a:t>
            </a:r>
            <a:r>
              <a:rPr lang="lt-LT" sz="1500" dirty="0" err="1" smtClean="0"/>
              <a:t>Most</a:t>
            </a:r>
            <a:r>
              <a:rPr lang="lt-LT" sz="1500" dirty="0" smtClean="0"/>
              <a:t> </a:t>
            </a:r>
            <a:r>
              <a:rPr lang="lt-LT" sz="1500" dirty="0" err="1" smtClean="0"/>
              <a:t>sadly</a:t>
            </a:r>
            <a:r>
              <a:rPr lang="lt-LT" sz="1500" dirty="0" smtClean="0"/>
              <a:t>, </a:t>
            </a:r>
            <a:r>
              <a:rPr lang="en-US" sz="1500" dirty="0" smtClean="0"/>
              <a:t>if applied mechanically they eliminate causal conditions which are causally effective only as parts of broader complexes or conjunctures, each of these conjunctures being sufficient but unnecessary conditions of the outcome of interest.  In other words, applying Mill’s rules, one</a:t>
            </a:r>
            <a:r>
              <a:rPr lang="lt-LT" sz="1500" dirty="0" smtClean="0"/>
              <a:t> </a:t>
            </a:r>
            <a:r>
              <a:rPr lang="lt-LT" sz="1500" dirty="0" err="1" smtClean="0"/>
              <a:t>risks</a:t>
            </a:r>
            <a:r>
              <a:rPr lang="lt-LT" sz="1500" dirty="0" smtClean="0"/>
              <a:t> </a:t>
            </a:r>
            <a:r>
              <a:rPr lang="lt-LT" sz="1500" dirty="0" err="1" smtClean="0"/>
              <a:t>overlook</a:t>
            </a:r>
            <a:r>
              <a:rPr lang="lt-LT" sz="1500" dirty="0" smtClean="0"/>
              <a:t> INUS </a:t>
            </a:r>
            <a:r>
              <a:rPr lang="lt-LT" sz="1500" dirty="0" err="1" smtClean="0"/>
              <a:t>conditions</a:t>
            </a:r>
            <a:r>
              <a:rPr lang="lt-LT" sz="1500" dirty="0" smtClean="0"/>
              <a:t>. </a:t>
            </a:r>
            <a:endParaRPr lang="en-US" sz="1500" dirty="0" smtClean="0"/>
          </a:p>
          <a:p>
            <a:pPr algn="just"/>
            <a:r>
              <a:rPr lang="en-US" sz="1500" dirty="0" smtClean="0"/>
              <a:t>INUS condition</a:t>
            </a:r>
            <a:r>
              <a:rPr lang="lt-LT" sz="1500" dirty="0" smtClean="0"/>
              <a:t> </a:t>
            </a:r>
            <a:r>
              <a:rPr lang="lt-LT" sz="1500" dirty="0" err="1" smtClean="0"/>
              <a:t>is</a:t>
            </a:r>
            <a:r>
              <a:rPr lang="lt-LT" sz="1500" dirty="0" smtClean="0"/>
              <a:t> t</a:t>
            </a:r>
            <a:r>
              <a:rPr lang="en-US" sz="1500" dirty="0" err="1" smtClean="0"/>
              <a:t>echnical</a:t>
            </a:r>
            <a:r>
              <a:rPr lang="en-US" sz="1500" dirty="0" smtClean="0"/>
              <a:t> </a:t>
            </a:r>
            <a:r>
              <a:rPr lang="en-US" sz="1500" dirty="0"/>
              <a:t>designation for </a:t>
            </a:r>
            <a:r>
              <a:rPr lang="en-US" sz="1500" dirty="0" smtClean="0"/>
              <a:t>plural </a:t>
            </a:r>
            <a:r>
              <a:rPr lang="en-US" sz="1500" dirty="0"/>
              <a:t>and </a:t>
            </a:r>
            <a:r>
              <a:rPr lang="en-US" sz="1500" dirty="0" err="1"/>
              <a:t>conjuctural</a:t>
            </a:r>
            <a:r>
              <a:rPr lang="en-US" sz="1500" dirty="0"/>
              <a:t> causal </a:t>
            </a:r>
            <a:r>
              <a:rPr lang="en-US" sz="1500" dirty="0" smtClean="0"/>
              <a:t>conditions, going back to British (actually,  Australian)  philosopher John Mackie (</a:t>
            </a:r>
            <a:r>
              <a:rPr lang="en-US" sz="1500" i="1" dirty="0" smtClean="0"/>
              <a:t>The Cement of the Universe:  A Study of Causation </a:t>
            </a:r>
            <a:r>
              <a:rPr lang="en-US" sz="1500" dirty="0" smtClean="0"/>
              <a:t>(Oxford University Press, 1974).</a:t>
            </a:r>
            <a:r>
              <a:rPr lang="lt-LT" sz="1500" dirty="0" smtClean="0"/>
              <a:t> </a:t>
            </a:r>
          </a:p>
          <a:p>
            <a:pPr algn="just"/>
            <a:r>
              <a:rPr lang="en-US" sz="1500" dirty="0" smtClean="0"/>
              <a:t>INUS conditions are neither sufficient nor necessary conditions for Y, while playing a causal role in a certain context: as insufficient (I) but non-redundant parts (N) of an unnecessary(U) but sufficient (S) condition for Y. </a:t>
            </a:r>
          </a:p>
          <a:p>
            <a:pPr algn="just"/>
            <a:r>
              <a:rPr lang="en-US" sz="1500" dirty="0" smtClean="0"/>
              <a:t>E.g. (A</a:t>
            </a:r>
            <a:r>
              <a:rPr lang="lt-LT" sz="1500" dirty="0" smtClean="0"/>
              <a:t>&amp;</a:t>
            </a:r>
            <a:r>
              <a:rPr lang="en-US" sz="1500" dirty="0" smtClean="0"/>
              <a:t>B</a:t>
            </a:r>
            <a:r>
              <a:rPr lang="lt-LT" sz="1500" dirty="0" smtClean="0"/>
              <a:t>&amp;</a:t>
            </a:r>
            <a:r>
              <a:rPr lang="en-US" sz="1500" dirty="0" smtClean="0"/>
              <a:t>C</a:t>
            </a:r>
            <a:r>
              <a:rPr lang="lt-LT" sz="1500" dirty="0" smtClean="0"/>
              <a:t>) v (</a:t>
            </a:r>
            <a:r>
              <a:rPr lang="en-US" sz="1500" dirty="0" smtClean="0"/>
              <a:t>D</a:t>
            </a:r>
            <a:r>
              <a:rPr lang="lt-LT" sz="1500" dirty="0" smtClean="0"/>
              <a:t>&amp;</a:t>
            </a:r>
            <a:r>
              <a:rPr lang="en-US" sz="1500" dirty="0" smtClean="0"/>
              <a:t>E</a:t>
            </a:r>
            <a:r>
              <a:rPr lang="lt-LT" sz="1500" dirty="0" smtClean="0"/>
              <a:t>&amp;</a:t>
            </a:r>
            <a:r>
              <a:rPr lang="en-US" sz="1500" dirty="0" smtClean="0"/>
              <a:t>C</a:t>
            </a:r>
            <a:r>
              <a:rPr lang="lt-LT" sz="1500" dirty="0" smtClean="0"/>
              <a:t>) v (Z&amp;G&amp;</a:t>
            </a:r>
            <a:r>
              <a:rPr lang="en-US" sz="1500" dirty="0" smtClean="0"/>
              <a:t>C</a:t>
            </a:r>
            <a:r>
              <a:rPr lang="lt-LT" sz="1500" dirty="0" smtClean="0"/>
              <a:t> )→Y</a:t>
            </a:r>
            <a:endParaRPr lang="en-US" sz="1500" dirty="0" smtClean="0"/>
          </a:p>
          <a:p>
            <a:pPr algn="just">
              <a:buFont typeface="Wingdings 3" pitchFamily="1" charset="2"/>
              <a:buNone/>
            </a:pPr>
            <a:r>
              <a:rPr lang="lt-LT" sz="1500" dirty="0" err="1" smtClean="0"/>
              <a:t>In</a:t>
            </a:r>
            <a:r>
              <a:rPr lang="lt-LT" sz="1500" dirty="0" smtClean="0"/>
              <a:t> </a:t>
            </a:r>
            <a:r>
              <a:rPr lang="lt-LT" sz="1500" dirty="0" err="1" smtClean="0"/>
              <a:t>this</a:t>
            </a:r>
            <a:r>
              <a:rPr lang="lt-LT" sz="1500" dirty="0" smtClean="0"/>
              <a:t> </a:t>
            </a:r>
            <a:r>
              <a:rPr lang="lt-LT" sz="1500" dirty="0" err="1" smtClean="0"/>
              <a:t>example</a:t>
            </a:r>
            <a:r>
              <a:rPr lang="lt-LT" sz="1500" dirty="0" smtClean="0"/>
              <a:t> </a:t>
            </a:r>
            <a:r>
              <a:rPr lang="en-US" sz="1500" dirty="0" smtClean="0"/>
              <a:t>Y </a:t>
            </a:r>
            <a:r>
              <a:rPr lang="lt-LT" sz="1500" dirty="0" err="1" smtClean="0"/>
              <a:t>can</a:t>
            </a:r>
            <a:r>
              <a:rPr lang="lt-LT" sz="1500" dirty="0" smtClean="0"/>
              <a:t> be </a:t>
            </a:r>
            <a:r>
              <a:rPr lang="en-US" sz="1500" dirty="0" smtClean="0"/>
              <a:t>produced by the complex of causes (conjuncture) ABC</a:t>
            </a:r>
            <a:r>
              <a:rPr lang="lt-LT" sz="1500" dirty="0" smtClean="0"/>
              <a:t> </a:t>
            </a:r>
            <a:r>
              <a:rPr lang="lt-LT" sz="1500" dirty="0" err="1" smtClean="0"/>
              <a:t>in</a:t>
            </a:r>
            <a:r>
              <a:rPr lang="lt-LT" sz="1500" dirty="0" smtClean="0"/>
              <a:t> </a:t>
            </a:r>
            <a:r>
              <a:rPr lang="lt-LT" sz="1500" dirty="0" err="1" smtClean="0"/>
              <a:t>one</a:t>
            </a:r>
            <a:r>
              <a:rPr lang="lt-LT" sz="1500" dirty="0" smtClean="0"/>
              <a:t> </a:t>
            </a:r>
            <a:r>
              <a:rPr lang="lt-LT" sz="1500" dirty="0" err="1" smtClean="0"/>
              <a:t>case</a:t>
            </a:r>
            <a:r>
              <a:rPr lang="en-US" sz="1500" dirty="0" smtClean="0"/>
              <a:t>, while in another case by DEC</a:t>
            </a:r>
            <a:r>
              <a:rPr lang="lt-LT" sz="1500" dirty="0" smtClean="0"/>
              <a:t>,</a:t>
            </a:r>
            <a:r>
              <a:rPr lang="en-US" sz="1500" dirty="0" smtClean="0"/>
              <a:t> </a:t>
            </a:r>
            <a:r>
              <a:rPr lang="lt-LT" sz="1500" dirty="0" err="1" smtClean="0"/>
              <a:t>in</a:t>
            </a:r>
            <a:r>
              <a:rPr lang="lt-LT" sz="1500" dirty="0" smtClean="0"/>
              <a:t> </a:t>
            </a:r>
            <a:r>
              <a:rPr lang="lt-LT" sz="1500" dirty="0" err="1" smtClean="0"/>
              <a:t>the</a:t>
            </a:r>
            <a:r>
              <a:rPr lang="lt-LT" sz="1500" dirty="0" smtClean="0"/>
              <a:t> </a:t>
            </a:r>
            <a:r>
              <a:rPr lang="lt-LT" sz="1500" dirty="0" err="1" smtClean="0"/>
              <a:t>third</a:t>
            </a:r>
            <a:r>
              <a:rPr lang="lt-LT" sz="1500" dirty="0" smtClean="0"/>
              <a:t> – </a:t>
            </a:r>
            <a:r>
              <a:rPr lang="lt-LT" sz="1500" dirty="0" err="1" smtClean="0"/>
              <a:t>by</a:t>
            </a:r>
            <a:r>
              <a:rPr lang="lt-LT" sz="1500" dirty="0" smtClean="0"/>
              <a:t> FGC.  E</a:t>
            </a:r>
            <a:r>
              <a:rPr lang="en-US" sz="1500" dirty="0" smtClean="0"/>
              <a:t>ach of the components of both conjunctures (A, B, C, and so on) are causes </a:t>
            </a:r>
            <a:r>
              <a:rPr lang="lt-LT" sz="1500" dirty="0" smtClean="0"/>
              <a:t>of Y </a:t>
            </a:r>
            <a:r>
              <a:rPr lang="en-US" sz="1500" dirty="0" smtClean="0"/>
              <a:t>in precisely this INUS condition meaning, meanwhile ABC, DEF, ZGC are causes as sufficient but unnecessary conditions for Y.  Whenever Y has several alternative sufficient conditions, </a:t>
            </a:r>
            <a:r>
              <a:rPr lang="lt-LT" sz="1500" dirty="0" smtClean="0"/>
              <a:t> </a:t>
            </a:r>
            <a:r>
              <a:rPr lang="lt-LT" sz="1500" dirty="0" err="1" smtClean="0"/>
              <a:t>one</a:t>
            </a:r>
            <a:r>
              <a:rPr lang="lt-LT" sz="1500" dirty="0" smtClean="0"/>
              <a:t> </a:t>
            </a:r>
            <a:r>
              <a:rPr lang="lt-LT" sz="1500" dirty="0" err="1" smtClean="0"/>
              <a:t>has</a:t>
            </a:r>
            <a:r>
              <a:rPr lang="lt-LT" sz="1500" dirty="0" smtClean="0"/>
              <a:t> to </a:t>
            </a:r>
            <a:r>
              <a:rPr lang="lt-LT" sz="1500" dirty="0" err="1" smtClean="0"/>
              <a:t>do</a:t>
            </a:r>
            <a:r>
              <a:rPr lang="lt-LT" sz="1500" dirty="0" smtClean="0"/>
              <a:t> </a:t>
            </a:r>
            <a:r>
              <a:rPr lang="en-US" sz="1500" dirty="0" smtClean="0"/>
              <a:t>with </a:t>
            </a:r>
            <a:r>
              <a:rPr lang="lt-LT" sz="1500" dirty="0" err="1" smtClean="0"/>
              <a:t>plural</a:t>
            </a:r>
            <a:r>
              <a:rPr lang="lt-LT" sz="1500" dirty="0" smtClean="0"/>
              <a:t> </a:t>
            </a:r>
            <a:r>
              <a:rPr lang="en-US" sz="1500" dirty="0" smtClean="0"/>
              <a:t>causation. Whenever the causal role of each separate component in a complex sufficient condition depends on the presence of the other conditions, </a:t>
            </a:r>
            <a:r>
              <a:rPr lang="lt-LT" sz="1500" dirty="0" smtClean="0"/>
              <a:t> </a:t>
            </a:r>
            <a:r>
              <a:rPr lang="lt-LT" sz="1500" dirty="0" err="1" smtClean="0"/>
              <a:t>one</a:t>
            </a:r>
            <a:r>
              <a:rPr lang="lt-LT" sz="1500" dirty="0" smtClean="0"/>
              <a:t> </a:t>
            </a:r>
            <a:r>
              <a:rPr lang="lt-LT" sz="1500" dirty="0" err="1" smtClean="0"/>
              <a:t>has</a:t>
            </a:r>
            <a:r>
              <a:rPr lang="lt-LT" sz="1500" dirty="0" smtClean="0"/>
              <a:t> to </a:t>
            </a:r>
            <a:r>
              <a:rPr lang="lt-LT" sz="1500" dirty="0" err="1" smtClean="0"/>
              <a:t>do</a:t>
            </a:r>
            <a:r>
              <a:rPr lang="lt-LT" sz="1500" dirty="0" smtClean="0"/>
              <a:t> </a:t>
            </a:r>
            <a:r>
              <a:rPr lang="en-US" sz="1500" dirty="0" smtClean="0"/>
              <a:t>with </a:t>
            </a:r>
            <a:r>
              <a:rPr lang="en-US" sz="1500" dirty="0" err="1" smtClean="0"/>
              <a:t>conjunctural</a:t>
            </a:r>
            <a:r>
              <a:rPr lang="en-US" sz="1500" dirty="0" smtClean="0"/>
              <a:t> causality.  If the list of sufficient complex conditions is exhaustive, one can single out repeatedly </a:t>
            </a:r>
            <a:r>
              <a:rPr lang="en-US" sz="1500" dirty="0" err="1" smtClean="0"/>
              <a:t>occuring</a:t>
            </a:r>
            <a:r>
              <a:rPr lang="en-US" sz="1500" dirty="0" smtClean="0"/>
              <a:t> components of causal conjunctures (in this example, C), and designate them as necessary conditions.</a:t>
            </a:r>
            <a:endParaRPr lang="lt-LT" sz="1500"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ntraštė 1"/>
          <p:cNvSpPr>
            <a:spLocks noGrp="1"/>
          </p:cNvSpPr>
          <p:nvPr>
            <p:ph type="title"/>
          </p:nvPr>
        </p:nvSpPr>
        <p:spPr>
          <a:xfrm>
            <a:off x="971550" y="115888"/>
            <a:ext cx="7715250" cy="576262"/>
          </a:xfrm>
        </p:spPr>
        <p:txBody>
          <a:bodyPr/>
          <a:lstStyle/>
          <a:p>
            <a:r>
              <a:rPr lang="en-US" sz="2000" b="1" smtClean="0"/>
              <a:t>What QCA can deliver, what cannot and when it is applicable </a:t>
            </a:r>
            <a:endParaRPr lang="lt-LT" sz="2000" b="1" smtClean="0"/>
          </a:p>
        </p:txBody>
      </p:sp>
      <p:sp>
        <p:nvSpPr>
          <p:cNvPr id="21507" name="Turinio vietos rezervavimo ženklas 2"/>
          <p:cNvSpPr>
            <a:spLocks noGrp="1"/>
          </p:cNvSpPr>
          <p:nvPr>
            <p:ph sz="quarter" idx="1"/>
          </p:nvPr>
        </p:nvSpPr>
        <p:spPr>
          <a:xfrm>
            <a:off x="900113" y="692150"/>
            <a:ext cx="7993062" cy="6049963"/>
          </a:xfrm>
        </p:spPr>
        <p:txBody>
          <a:bodyPr/>
          <a:lstStyle/>
          <a:p>
            <a:pPr algn="just"/>
            <a:r>
              <a:rPr lang="en-US" sz="1500" dirty="0" smtClean="0"/>
              <a:t>Applying QCA one </a:t>
            </a:r>
            <a:r>
              <a:rPr lang="lt-LT" sz="1500" dirty="0" err="1" smtClean="0"/>
              <a:t>can</a:t>
            </a:r>
            <a:r>
              <a:rPr lang="lt-LT" sz="1500" dirty="0" smtClean="0"/>
              <a:t> </a:t>
            </a:r>
            <a:r>
              <a:rPr lang="lt-LT" sz="1500" dirty="0" err="1" smtClean="0"/>
              <a:t>identify</a:t>
            </a:r>
            <a:r>
              <a:rPr lang="lt-LT" sz="1500" dirty="0" smtClean="0"/>
              <a:t> </a:t>
            </a:r>
            <a:r>
              <a:rPr lang="lt-LT" sz="1500" dirty="0" err="1" smtClean="0"/>
              <a:t>deterministic</a:t>
            </a:r>
            <a:r>
              <a:rPr lang="lt-LT" sz="1500" dirty="0" smtClean="0"/>
              <a:t> </a:t>
            </a:r>
            <a:r>
              <a:rPr lang="lt-LT" sz="1500" dirty="0" err="1" smtClean="0"/>
              <a:t>causal</a:t>
            </a:r>
            <a:r>
              <a:rPr lang="lt-LT" sz="1500" dirty="0" smtClean="0"/>
              <a:t> </a:t>
            </a:r>
            <a:r>
              <a:rPr lang="lt-LT" sz="1500" dirty="0" err="1" smtClean="0"/>
              <a:t>conjunctures</a:t>
            </a:r>
            <a:r>
              <a:rPr lang="lt-LT" sz="1500" dirty="0" smtClean="0"/>
              <a:t> </a:t>
            </a:r>
            <a:r>
              <a:rPr lang="lt-LT" sz="1500" dirty="0" err="1" smtClean="0"/>
              <a:t>and</a:t>
            </a:r>
            <a:r>
              <a:rPr lang="lt-LT" sz="1500" dirty="0" smtClean="0"/>
              <a:t> to </a:t>
            </a:r>
            <a:r>
              <a:rPr lang="en-US" sz="1500" dirty="0" smtClean="0"/>
              <a:t>sort out causal conditions, finding out sufficient (usually complex), necessary (usually single), and INUS (single) conditions for an outcome of interest.</a:t>
            </a:r>
            <a:r>
              <a:rPr lang="lt-LT" sz="1500" dirty="0" smtClean="0"/>
              <a:t> </a:t>
            </a:r>
            <a:endParaRPr lang="en-US" sz="1500" dirty="0" smtClean="0"/>
          </a:p>
          <a:p>
            <a:pPr algn="just"/>
            <a:r>
              <a:rPr lang="en-US" sz="1500" dirty="0" smtClean="0"/>
              <a:t>Like Mill’s rules, QCA is eliminative induction procedure – it helps to eliminate some candidate’s to causal condition role, but strictly speaking does not prove that there is a causal relation.</a:t>
            </a:r>
            <a:r>
              <a:rPr lang="lt-LT" sz="1500" dirty="0" smtClean="0"/>
              <a:t>  QCA just </a:t>
            </a:r>
            <a:r>
              <a:rPr lang="lt-LT" sz="1500" dirty="0" err="1" smtClean="0"/>
              <a:t>helps</a:t>
            </a:r>
            <a:r>
              <a:rPr lang="lt-LT" sz="1500" dirty="0" smtClean="0"/>
              <a:t> to </a:t>
            </a:r>
            <a:r>
              <a:rPr lang="lt-LT" sz="1500" dirty="0" err="1" smtClean="0"/>
              <a:t>find</a:t>
            </a:r>
            <a:r>
              <a:rPr lang="lt-LT" sz="1500" dirty="0" smtClean="0"/>
              <a:t> </a:t>
            </a:r>
            <a:r>
              <a:rPr lang="lt-LT" sz="1500" dirty="0" err="1" smtClean="0"/>
              <a:t>patterns</a:t>
            </a:r>
            <a:r>
              <a:rPr lang="lt-LT" sz="1500" dirty="0" smtClean="0"/>
              <a:t> </a:t>
            </a:r>
            <a:r>
              <a:rPr lang="lt-LT" sz="1500" dirty="0" err="1" smtClean="0"/>
              <a:t>in</a:t>
            </a:r>
            <a:r>
              <a:rPr lang="lt-LT" sz="1500" dirty="0" smtClean="0"/>
              <a:t> </a:t>
            </a:r>
            <a:r>
              <a:rPr lang="lt-LT" sz="1500" dirty="0" err="1" smtClean="0"/>
              <a:t>the</a:t>
            </a:r>
            <a:r>
              <a:rPr lang="lt-LT" sz="1500" dirty="0" smtClean="0"/>
              <a:t> data </a:t>
            </a:r>
            <a:r>
              <a:rPr lang="lt-LT" sz="1500" dirty="0" err="1" smtClean="0"/>
              <a:t>that</a:t>
            </a:r>
            <a:r>
              <a:rPr lang="lt-LT" sz="1500" dirty="0" smtClean="0"/>
              <a:t> </a:t>
            </a:r>
            <a:r>
              <a:rPr lang="lt-LT" sz="1500" dirty="0" err="1" smtClean="0"/>
              <a:t>can</a:t>
            </a:r>
            <a:r>
              <a:rPr lang="lt-LT" sz="1500" dirty="0" smtClean="0"/>
              <a:t> be </a:t>
            </a:r>
            <a:r>
              <a:rPr lang="lt-LT" sz="1500" dirty="0" err="1" smtClean="0"/>
              <a:t>interpreted</a:t>
            </a:r>
            <a:r>
              <a:rPr lang="lt-LT" sz="1500" dirty="0" smtClean="0"/>
              <a:t> </a:t>
            </a:r>
            <a:r>
              <a:rPr lang="lt-LT" sz="1500" dirty="0" err="1" smtClean="0"/>
              <a:t>as</a:t>
            </a:r>
            <a:r>
              <a:rPr lang="lt-LT" sz="1500" dirty="0"/>
              <a:t> </a:t>
            </a:r>
            <a:r>
              <a:rPr lang="lt-LT" sz="1500" dirty="0" err="1" smtClean="0"/>
              <a:t>causality</a:t>
            </a:r>
            <a:r>
              <a:rPr lang="lt-LT" sz="1500" dirty="0" smtClean="0"/>
              <a:t>.</a:t>
            </a:r>
            <a:endParaRPr lang="en-US" sz="1500" dirty="0" smtClean="0"/>
          </a:p>
          <a:p>
            <a:pPr algn="just"/>
            <a:r>
              <a:rPr lang="en-US" sz="1500" dirty="0" smtClean="0"/>
              <a:t>Like in statistical analysis, where correlation between X and Y does not implies causation (even if </a:t>
            </a:r>
            <a:r>
              <a:rPr lang="lt-LT" sz="1500" dirty="0" err="1" smtClean="0"/>
              <a:t>only</a:t>
            </a:r>
            <a:r>
              <a:rPr lang="lt-LT" sz="1500" dirty="0" smtClean="0"/>
              <a:t> </a:t>
            </a:r>
            <a:r>
              <a:rPr lang="en-US" sz="1500" dirty="0" smtClean="0"/>
              <a:t>for the reason that the direction of causal relation remains open), in the QCA the causal character of the relation between the conjuncture XYZ and Y is the assumption, not the conclusion. This assumption is warranted by the theoretical knowledge guiding the selection of variables included in the analysis. This knowledge is the source of hypothesis to test and elaborate by means of QCA.</a:t>
            </a:r>
            <a:r>
              <a:rPr lang="lt-LT" sz="1500" dirty="0" smtClean="0"/>
              <a:t> </a:t>
            </a:r>
            <a:endParaRPr lang="en-US" sz="1500" dirty="0" smtClean="0"/>
          </a:p>
          <a:p>
            <a:pPr algn="just"/>
            <a:r>
              <a:rPr lang="en-US" sz="1500" dirty="0" smtClean="0"/>
              <a:t>Like in statistical analysis, the optimal number of these variables depends on the number of available cases and their </a:t>
            </a:r>
            <a:r>
              <a:rPr lang="lt-LT" sz="1500" dirty="0" err="1" smtClean="0"/>
              <a:t>diversity</a:t>
            </a:r>
            <a:r>
              <a:rPr lang="lt-LT" sz="1500" dirty="0" smtClean="0"/>
              <a:t> </a:t>
            </a:r>
            <a:r>
              <a:rPr lang="en-US" sz="1500" dirty="0" smtClean="0"/>
              <a:t>– how much variation they provide for the analysis of relations between variables of interest.</a:t>
            </a:r>
          </a:p>
          <a:p>
            <a:pPr algn="just"/>
            <a:r>
              <a:rPr lang="en-US" sz="1500" dirty="0" smtClean="0"/>
              <a:t>In the QCA practice, it does not happen to find applications with number of variables exceeding  8.  Minimal number is 3-4:  one outcome variable and at least 2-3 antecedent conditions variables (otherwise, no conjunctures available).</a:t>
            </a:r>
          </a:p>
          <a:p>
            <a:pPr algn="just"/>
            <a:r>
              <a:rPr lang="en-US" sz="1500" dirty="0" smtClean="0"/>
              <a:t>Given minimal number of variables, the minimal number of cases is 8-10, presupposed they display sufficient variation do not leave too many rows in the truth table empty.</a:t>
            </a:r>
          </a:p>
          <a:p>
            <a:pPr algn="just"/>
            <a:r>
              <a:rPr lang="en-US" sz="1500" dirty="0" smtClean="0"/>
              <a:t>There is no upper limit for the number of cases, but when N exceeds 40-60, </a:t>
            </a:r>
            <a:r>
              <a:rPr lang="lt-LT" sz="1500" dirty="0" smtClean="0"/>
              <a:t>QCA </a:t>
            </a:r>
            <a:r>
              <a:rPr lang="en-US" sz="1500" dirty="0" smtClean="0"/>
              <a:t>has to compete with statistical analysis, </a:t>
            </a:r>
            <a:r>
              <a:rPr lang="lt-LT" sz="1500" dirty="0" err="1" smtClean="0"/>
              <a:t>and</a:t>
            </a:r>
            <a:r>
              <a:rPr lang="lt-LT" sz="1500" dirty="0" smtClean="0"/>
              <a:t> </a:t>
            </a:r>
            <a:r>
              <a:rPr lang="en-US" sz="1500" dirty="0" smtClean="0"/>
              <a:t>it </a:t>
            </a:r>
            <a:r>
              <a:rPr lang="lt-LT" sz="1500" dirty="0" err="1" smtClean="0"/>
              <a:t>becomes</a:t>
            </a:r>
            <a:r>
              <a:rPr lang="en-US" sz="1500" dirty="0" smtClean="0"/>
              <a:t> increasingly difficult to preserve the case orientation as distinctive mark of QCA</a:t>
            </a:r>
            <a:r>
              <a:rPr lang="lt-LT" sz="1500" dirty="0" smtClean="0"/>
              <a:t>. T</a:t>
            </a:r>
            <a:r>
              <a:rPr lang="en-US" sz="1500" dirty="0" smtClean="0"/>
              <a:t>he difficulties related to the problem of contradictory rows are mounting. So it is reasonable to apply it to populations with N&lt;40-60, where it preserves </a:t>
            </a:r>
            <a:r>
              <a:rPr lang="lt-LT" sz="1500" dirty="0" err="1" smtClean="0"/>
              <a:t>competitive</a:t>
            </a:r>
            <a:r>
              <a:rPr lang="lt-LT" sz="1500" dirty="0" smtClean="0"/>
              <a:t> </a:t>
            </a:r>
            <a:r>
              <a:rPr lang="en-US" sz="1500" dirty="0" smtClean="0"/>
              <a:t>advantage over statistical analysis.</a:t>
            </a:r>
          </a:p>
          <a:p>
            <a:endParaRPr lang="en-US" sz="1600" dirty="0" smtClean="0"/>
          </a:p>
          <a:p>
            <a:endParaRPr lang="en-US" sz="1600" dirty="0" smtClean="0"/>
          </a:p>
          <a:p>
            <a:endParaRPr lang="lt-LT" sz="1600"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ntraštė 1"/>
          <p:cNvSpPr>
            <a:spLocks noGrp="1"/>
          </p:cNvSpPr>
          <p:nvPr>
            <p:ph type="title"/>
          </p:nvPr>
        </p:nvSpPr>
        <p:spPr>
          <a:xfrm>
            <a:off x="827088" y="188913"/>
            <a:ext cx="7931150" cy="647700"/>
          </a:xfrm>
        </p:spPr>
        <p:txBody>
          <a:bodyPr/>
          <a:lstStyle/>
          <a:p>
            <a:r>
              <a:rPr lang="en-US" dirty="0" smtClean="0"/>
              <a:t> </a:t>
            </a:r>
            <a:r>
              <a:rPr lang="en-US" sz="1800" b="1" dirty="0" smtClean="0"/>
              <a:t>How QCA works: Boolean minimization </a:t>
            </a:r>
            <a:endParaRPr lang="lt-LT" sz="1800" b="1" dirty="0" smtClean="0"/>
          </a:p>
        </p:txBody>
      </p:sp>
      <p:sp>
        <p:nvSpPr>
          <p:cNvPr id="22531" name="Turinio vietos rezervavimo ženklas 2"/>
          <p:cNvSpPr>
            <a:spLocks noGrp="1"/>
          </p:cNvSpPr>
          <p:nvPr>
            <p:ph sz="quarter" idx="1"/>
          </p:nvPr>
        </p:nvSpPr>
        <p:spPr>
          <a:xfrm>
            <a:off x="900113" y="981075"/>
            <a:ext cx="7786687" cy="5688013"/>
          </a:xfrm>
        </p:spPr>
        <p:txBody>
          <a:bodyPr/>
          <a:lstStyle/>
          <a:p>
            <a:pPr algn="just"/>
            <a:endParaRPr lang="en-US" sz="1800" dirty="0" smtClean="0"/>
          </a:p>
          <a:p>
            <a:pPr algn="just"/>
            <a:r>
              <a:rPr lang="en-US" sz="1400" dirty="0" smtClean="0"/>
              <a:t>By now, there are 3 varieties of QCA – crisp set (</a:t>
            </a:r>
            <a:r>
              <a:rPr lang="en-US" sz="1400" dirty="0" err="1" smtClean="0"/>
              <a:t>csQCA</a:t>
            </a:r>
            <a:r>
              <a:rPr lang="en-US" sz="1400" dirty="0" smtClean="0"/>
              <a:t>), fuzzy set (</a:t>
            </a:r>
            <a:r>
              <a:rPr lang="en-US" sz="1400" dirty="0" err="1" smtClean="0"/>
              <a:t>fsQCA</a:t>
            </a:r>
            <a:r>
              <a:rPr lang="en-US" sz="1400" dirty="0" smtClean="0"/>
              <a:t>) and </a:t>
            </a:r>
            <a:r>
              <a:rPr lang="en-US" sz="1400" dirty="0" err="1" smtClean="0"/>
              <a:t>multivalue</a:t>
            </a:r>
            <a:r>
              <a:rPr lang="en-US" sz="1400" dirty="0" smtClean="0"/>
              <a:t> (</a:t>
            </a:r>
            <a:r>
              <a:rPr lang="en-US" sz="1400" dirty="0" err="1" smtClean="0"/>
              <a:t>mvQCA</a:t>
            </a:r>
            <a:r>
              <a:rPr lang="en-US" sz="1400" dirty="0" smtClean="0"/>
              <a:t>) with their distinctive features, but they have common core, procedure which is called Boolean minimization</a:t>
            </a:r>
          </a:p>
          <a:p>
            <a:pPr algn="just"/>
            <a:r>
              <a:rPr lang="en-US" sz="1400" dirty="0" smtClean="0"/>
              <a:t>If two causal condition combinations</a:t>
            </a:r>
            <a:r>
              <a:rPr lang="lt-LT" sz="1400" dirty="0" smtClean="0"/>
              <a:t> (</a:t>
            </a:r>
            <a:r>
              <a:rPr lang="lt-LT" sz="1400" dirty="0" err="1" smtClean="0"/>
              <a:t>conjunctures</a:t>
            </a:r>
            <a:r>
              <a:rPr lang="lt-LT" sz="1400" dirty="0" smtClean="0"/>
              <a:t>)</a:t>
            </a:r>
            <a:r>
              <a:rPr lang="en-US" sz="1400" dirty="0" smtClean="0"/>
              <a:t> differing just in SINGLE antecedent condition have identical outcome, then the differentiating condition is causally irrelevant and can be eliminated (it is not an INUS condition).</a:t>
            </a:r>
          </a:p>
          <a:p>
            <a:pPr algn="just"/>
            <a:r>
              <a:rPr lang="lt-LT" sz="1400" dirty="0" err="1" smtClean="0"/>
              <a:t>The</a:t>
            </a:r>
            <a:r>
              <a:rPr lang="lt-LT" sz="1400" dirty="0" smtClean="0"/>
              <a:t> </a:t>
            </a:r>
            <a:r>
              <a:rPr lang="lt-LT" sz="1400" dirty="0" err="1" smtClean="0"/>
              <a:t>example</a:t>
            </a:r>
            <a:r>
              <a:rPr lang="lt-LT" sz="1400" dirty="0" smtClean="0"/>
              <a:t> </a:t>
            </a:r>
            <a:r>
              <a:rPr lang="lt-LT" sz="1400" dirty="0" err="1" smtClean="0"/>
              <a:t>for</a:t>
            </a:r>
            <a:r>
              <a:rPr lang="lt-LT" sz="1400" dirty="0" smtClean="0"/>
              <a:t> </a:t>
            </a:r>
            <a:r>
              <a:rPr lang="en-US" sz="1400" dirty="0" smtClean="0"/>
              <a:t>the crisp set QCA:  if ABC and </a:t>
            </a:r>
            <a:r>
              <a:rPr lang="en-US" sz="1400" dirty="0" err="1" smtClean="0"/>
              <a:t>ABc</a:t>
            </a:r>
            <a:r>
              <a:rPr lang="en-US" sz="1400" dirty="0" smtClean="0"/>
              <a:t> (where c means not-C) have the same outcome S, then two combinations can be replaced by one more simple or economic combination AB.  Instead of ABC + </a:t>
            </a:r>
            <a:r>
              <a:rPr lang="en-US" sz="1400" dirty="0" err="1" smtClean="0"/>
              <a:t>ABc</a:t>
            </a:r>
            <a:r>
              <a:rPr lang="en-US" sz="1400" dirty="0" smtClean="0"/>
              <a:t> = S one gets AB = S</a:t>
            </a:r>
            <a:r>
              <a:rPr lang="lt-LT" sz="1400" dirty="0" smtClean="0"/>
              <a:t>.  </a:t>
            </a:r>
            <a:r>
              <a:rPr lang="lt-LT" sz="1400" dirty="0" err="1" smtClean="0"/>
              <a:t>Technically</a:t>
            </a:r>
            <a:r>
              <a:rPr lang="lt-LT" sz="1400" dirty="0" smtClean="0"/>
              <a:t>,  AB </a:t>
            </a:r>
            <a:r>
              <a:rPr lang="lt-LT" sz="1400" dirty="0" err="1" smtClean="0"/>
              <a:t>is</a:t>
            </a:r>
            <a:r>
              <a:rPr lang="lt-LT" sz="1400" dirty="0" smtClean="0"/>
              <a:t> </a:t>
            </a:r>
            <a:r>
              <a:rPr lang="lt-LT" sz="1400" dirty="0" err="1" smtClean="0"/>
              <a:t>called</a:t>
            </a:r>
            <a:r>
              <a:rPr lang="lt-LT" sz="1400" dirty="0" smtClean="0"/>
              <a:t> </a:t>
            </a:r>
            <a:r>
              <a:rPr lang="lt-LT" sz="1400" dirty="0" err="1" smtClean="0"/>
              <a:t>primary</a:t>
            </a:r>
            <a:r>
              <a:rPr lang="lt-LT" sz="1400" dirty="0" smtClean="0"/>
              <a:t> </a:t>
            </a:r>
            <a:r>
              <a:rPr lang="lt-LT" sz="1400" dirty="0" err="1" smtClean="0"/>
              <a:t>implicant</a:t>
            </a:r>
            <a:r>
              <a:rPr lang="lt-LT" sz="1400" dirty="0" smtClean="0"/>
              <a:t> of </a:t>
            </a:r>
            <a:r>
              <a:rPr lang="en-US" sz="1400" dirty="0" smtClean="0"/>
              <a:t>ABC </a:t>
            </a:r>
            <a:r>
              <a:rPr lang="lt-LT" sz="1400" dirty="0" smtClean="0"/>
              <a:t> </a:t>
            </a:r>
            <a:r>
              <a:rPr lang="lt-LT" sz="1400" dirty="0" err="1" smtClean="0"/>
              <a:t>and</a:t>
            </a:r>
            <a:r>
              <a:rPr lang="lt-LT" sz="1400" dirty="0" smtClean="0"/>
              <a:t> </a:t>
            </a:r>
            <a:r>
              <a:rPr lang="en-US" sz="1400" dirty="0" smtClean="0"/>
              <a:t> </a:t>
            </a:r>
            <a:r>
              <a:rPr lang="en-US" sz="1400" dirty="0" smtClean="0"/>
              <a:t>A</a:t>
            </a:r>
            <a:r>
              <a:rPr lang="lt-LT" sz="1400" dirty="0" smtClean="0"/>
              <a:t>B</a:t>
            </a:r>
            <a:r>
              <a:rPr lang="en-US" sz="1400" dirty="0" smtClean="0"/>
              <a:t>c</a:t>
            </a:r>
            <a:r>
              <a:rPr lang="lt-LT" sz="1400" dirty="0" smtClean="0"/>
              <a:t>. </a:t>
            </a:r>
          </a:p>
          <a:p>
            <a:pPr algn="just"/>
            <a:r>
              <a:rPr lang="en-US" sz="1400" dirty="0" smtClean="0"/>
              <a:t>This procedure is applied to all observed combinations of antecedent outcomes</a:t>
            </a:r>
            <a:r>
              <a:rPr lang="lt-LT" sz="1400" dirty="0" smtClean="0"/>
              <a:t> </a:t>
            </a:r>
            <a:r>
              <a:rPr lang="lt-LT" sz="1400" dirty="0" err="1" smtClean="0"/>
              <a:t>so</a:t>
            </a:r>
            <a:r>
              <a:rPr lang="lt-LT" sz="1400" dirty="0" smtClean="0"/>
              <a:t> </a:t>
            </a:r>
            <a:r>
              <a:rPr lang="lt-LT" sz="1400" dirty="0" err="1" smtClean="0"/>
              <a:t>long</a:t>
            </a:r>
            <a:r>
              <a:rPr lang="lt-LT" sz="1400" dirty="0" smtClean="0"/>
              <a:t> </a:t>
            </a:r>
            <a:r>
              <a:rPr lang="lt-LT" sz="1400" dirty="0" err="1" smtClean="0"/>
              <a:t>as</a:t>
            </a:r>
            <a:r>
              <a:rPr lang="lt-LT" sz="1400" dirty="0" smtClean="0"/>
              <a:t> </a:t>
            </a:r>
            <a:r>
              <a:rPr lang="en-US" sz="1400" dirty="0" smtClean="0"/>
              <a:t>nothing remains to minimize</a:t>
            </a:r>
            <a:r>
              <a:rPr lang="lt-LT" sz="1400" dirty="0" smtClean="0"/>
              <a:t>.</a:t>
            </a:r>
          </a:p>
          <a:p>
            <a:pPr algn="just"/>
            <a:r>
              <a:rPr lang="lt-LT" sz="1400" dirty="0" err="1" smtClean="0"/>
              <a:t>Occasionally</a:t>
            </a:r>
            <a:r>
              <a:rPr lang="lt-LT" sz="1400" dirty="0" smtClean="0"/>
              <a:t>,  </a:t>
            </a:r>
            <a:r>
              <a:rPr lang="lt-LT" sz="1400" dirty="0" err="1" smtClean="0"/>
              <a:t>one</a:t>
            </a:r>
            <a:r>
              <a:rPr lang="lt-LT" sz="1400" dirty="0" smtClean="0"/>
              <a:t> </a:t>
            </a:r>
            <a:r>
              <a:rPr lang="lt-LT" sz="1400" dirty="0" err="1" smtClean="0"/>
              <a:t>can</a:t>
            </a:r>
            <a:r>
              <a:rPr lang="lt-LT" sz="1400" dirty="0" smtClean="0"/>
              <a:t> </a:t>
            </a:r>
            <a:r>
              <a:rPr lang="lt-LT" sz="1400" dirty="0" err="1" smtClean="0"/>
              <a:t>get</a:t>
            </a:r>
            <a:r>
              <a:rPr lang="lt-LT" sz="1400" dirty="0" smtClean="0"/>
              <a:t> </a:t>
            </a:r>
            <a:r>
              <a:rPr lang="lt-LT" sz="1400" dirty="0" err="1" smtClean="0"/>
              <a:t>more</a:t>
            </a:r>
            <a:r>
              <a:rPr lang="lt-LT" sz="1400" dirty="0" smtClean="0"/>
              <a:t> </a:t>
            </a:r>
            <a:r>
              <a:rPr lang="lt-LT" sz="1400" dirty="0" err="1" smtClean="0"/>
              <a:t>prim</a:t>
            </a:r>
            <a:r>
              <a:rPr lang="en-US" sz="1400" dirty="0" smtClean="0"/>
              <a:t>e</a:t>
            </a:r>
            <a:r>
              <a:rPr lang="lt-LT" sz="1400" dirty="0" smtClean="0"/>
              <a:t> </a:t>
            </a:r>
            <a:r>
              <a:rPr lang="lt-LT" sz="1400" dirty="0" err="1" smtClean="0"/>
              <a:t>implicants</a:t>
            </a:r>
            <a:r>
              <a:rPr lang="lt-LT" sz="1400" dirty="0" smtClean="0"/>
              <a:t> </a:t>
            </a:r>
            <a:r>
              <a:rPr lang="lt-LT" sz="1400" dirty="0" err="1" smtClean="0"/>
              <a:t>than</a:t>
            </a:r>
            <a:r>
              <a:rPr lang="lt-LT" sz="1400" dirty="0" smtClean="0"/>
              <a:t> it </a:t>
            </a:r>
            <a:r>
              <a:rPr lang="lt-LT" sz="1400" dirty="0" err="1" smtClean="0"/>
              <a:t>is</a:t>
            </a:r>
            <a:r>
              <a:rPr lang="lt-LT" sz="1400" dirty="0" smtClean="0"/>
              <a:t> </a:t>
            </a:r>
            <a:r>
              <a:rPr lang="lt-LT" sz="1400" dirty="0" err="1" smtClean="0"/>
              <a:t>necessary</a:t>
            </a:r>
            <a:r>
              <a:rPr lang="lt-LT" sz="1400" dirty="0" smtClean="0"/>
              <a:t> to </a:t>
            </a:r>
            <a:r>
              <a:rPr lang="lt-LT" sz="1400" dirty="0" err="1" smtClean="0"/>
              <a:t>cover</a:t>
            </a:r>
            <a:r>
              <a:rPr lang="en-US" sz="1400" dirty="0" smtClean="0"/>
              <a:t>/imply</a:t>
            </a:r>
            <a:r>
              <a:rPr lang="lt-LT" sz="1400" dirty="0" smtClean="0"/>
              <a:t> </a:t>
            </a:r>
            <a:r>
              <a:rPr lang="lt-LT" sz="1400" dirty="0" err="1" smtClean="0"/>
              <a:t>all</a:t>
            </a:r>
            <a:r>
              <a:rPr lang="lt-LT" sz="1400" dirty="0" smtClean="0"/>
              <a:t> </a:t>
            </a:r>
            <a:r>
              <a:rPr lang="lt-LT" sz="1400" dirty="0" err="1" smtClean="0"/>
              <a:t>initial</a:t>
            </a:r>
            <a:r>
              <a:rPr lang="lt-LT" sz="1400" dirty="0" smtClean="0"/>
              <a:t> </a:t>
            </a:r>
            <a:r>
              <a:rPr lang="lt-LT" sz="1400" dirty="0" err="1" smtClean="0"/>
              <a:t>configurations</a:t>
            </a:r>
            <a:r>
              <a:rPr lang="lt-LT" sz="1400" dirty="0" smtClean="0"/>
              <a:t> of </a:t>
            </a:r>
            <a:r>
              <a:rPr lang="lt-LT" sz="1400" dirty="0" err="1" smtClean="0"/>
              <a:t>conditions</a:t>
            </a:r>
            <a:r>
              <a:rPr lang="lt-LT" sz="1400" dirty="0" smtClean="0"/>
              <a:t>. </a:t>
            </a:r>
          </a:p>
          <a:p>
            <a:pPr algn="just"/>
            <a:r>
              <a:rPr lang="lt-LT" sz="1400" dirty="0" err="1" smtClean="0"/>
              <a:t>E.g</a:t>
            </a:r>
            <a:r>
              <a:rPr lang="lt-LT" sz="1400" dirty="0" smtClean="0"/>
              <a:t>.  </a:t>
            </a:r>
            <a:r>
              <a:rPr lang="lt-LT" sz="1400" dirty="0" err="1" smtClean="0"/>
              <a:t>ABC+AbC+Abc+aBc</a:t>
            </a:r>
            <a:r>
              <a:rPr lang="en-US" sz="1400" dirty="0" smtClean="0"/>
              <a:t>=S;    after minimization,  one gets AC+AB+BC=S; however,  AB is redundant, so AC+BC=S;  redundant prime </a:t>
            </a:r>
            <a:r>
              <a:rPr lang="en-US" sz="1400" dirty="0" err="1" smtClean="0"/>
              <a:t>implicants</a:t>
            </a:r>
            <a:r>
              <a:rPr lang="en-US" sz="1400" dirty="0" smtClean="0"/>
              <a:t> are called inessential. If they can be eliminated  on logical grounds, remaining prime </a:t>
            </a:r>
            <a:r>
              <a:rPr lang="en-US" sz="1400" dirty="0" err="1" smtClean="0"/>
              <a:t>implicants</a:t>
            </a:r>
            <a:r>
              <a:rPr lang="en-US" sz="1400" dirty="0" smtClean="0"/>
              <a:t> are called logically essential.  However,  the prime </a:t>
            </a:r>
            <a:r>
              <a:rPr lang="en-US" sz="1400" dirty="0" err="1" smtClean="0"/>
              <a:t>implicants</a:t>
            </a:r>
            <a:r>
              <a:rPr lang="en-US" sz="1400" dirty="0" smtClean="0"/>
              <a:t> </a:t>
            </a:r>
            <a:r>
              <a:rPr lang="lt-LT" sz="1400" dirty="0" err="1" smtClean="0"/>
              <a:t>preferredly</a:t>
            </a:r>
            <a:r>
              <a:rPr lang="lt-LT" sz="1400" dirty="0" smtClean="0"/>
              <a:t> </a:t>
            </a:r>
            <a:r>
              <a:rPr lang="lt-LT" sz="1400" dirty="0" err="1" smtClean="0"/>
              <a:t>should</a:t>
            </a:r>
            <a:r>
              <a:rPr lang="lt-LT" sz="1400" dirty="0" smtClean="0"/>
              <a:t> </a:t>
            </a:r>
            <a:r>
              <a:rPr lang="en-US" sz="1400" dirty="0" smtClean="0"/>
              <a:t>be selected also on the substantive basis. </a:t>
            </a:r>
          </a:p>
          <a:p>
            <a:pPr algn="just"/>
            <a:r>
              <a:rPr lang="lt-LT" sz="1400" dirty="0" smtClean="0"/>
              <a:t>T</a:t>
            </a:r>
            <a:r>
              <a:rPr lang="en-US" sz="1400" dirty="0" smtClean="0"/>
              <a:t>he minimization procedure can be continued,  applying it to the non-observed outcomes and making assumptions about the most plausible outcomes of the unobserved antecedent combinations.  </a:t>
            </a:r>
          </a:p>
          <a:p>
            <a:pPr algn="just"/>
            <a:r>
              <a:rPr lang="en-US" sz="1400" dirty="0" smtClean="0"/>
              <a:t>This is most intriguing feature of QCA – invitation for the systematic and disciplined counterfactual analysis (I have tried to follow this invitation in my book on Baltic Slovenia and Adriatic Lithuania).</a:t>
            </a:r>
          </a:p>
          <a:p>
            <a:endParaRPr lang="lt-LT"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866774" y="152400"/>
            <a:ext cx="7820025" cy="990600"/>
          </a:xfrm>
        </p:spPr>
        <p:txBody>
          <a:bodyPr/>
          <a:lstStyle/>
          <a:p>
            <a:r>
              <a:rPr lang="lt-LT" dirty="0" err="1" smtClean="0"/>
              <a:t>Elimination</a:t>
            </a:r>
            <a:r>
              <a:rPr lang="lt-LT" dirty="0" smtClean="0"/>
              <a:t> </a:t>
            </a:r>
            <a:r>
              <a:rPr lang="lt-LT" dirty="0" err="1" smtClean="0"/>
              <a:t>of</a:t>
            </a:r>
            <a:r>
              <a:rPr lang="lt-LT" dirty="0" smtClean="0"/>
              <a:t> </a:t>
            </a:r>
            <a:r>
              <a:rPr lang="lt-LT" dirty="0" err="1" smtClean="0"/>
              <a:t>logically</a:t>
            </a:r>
            <a:r>
              <a:rPr lang="lt-LT" dirty="0" smtClean="0"/>
              <a:t> </a:t>
            </a:r>
            <a:r>
              <a:rPr lang="lt-LT" dirty="0" err="1" smtClean="0"/>
              <a:t>inessential</a:t>
            </a:r>
            <a:r>
              <a:rPr lang="lt-LT" dirty="0" smtClean="0"/>
              <a:t> (</a:t>
            </a:r>
            <a:r>
              <a:rPr lang="lt-LT" dirty="0" err="1" smtClean="0"/>
              <a:t>redundant</a:t>
            </a:r>
            <a:r>
              <a:rPr lang="lt-LT" dirty="0" smtClean="0"/>
              <a:t>) </a:t>
            </a:r>
            <a:r>
              <a:rPr lang="lt-LT" dirty="0" err="1" smtClean="0"/>
              <a:t>implicants</a:t>
            </a:r>
            <a:r>
              <a:rPr lang="lt-LT" dirty="0"/>
              <a:t> </a:t>
            </a:r>
            <a:r>
              <a:rPr lang="lt-LT" dirty="0" smtClean="0"/>
              <a:t>(</a:t>
            </a:r>
            <a:r>
              <a:rPr lang="lt-LT" dirty="0" err="1" smtClean="0"/>
              <a:t>an</a:t>
            </a:r>
            <a:r>
              <a:rPr lang="lt-LT" dirty="0" smtClean="0"/>
              <a:t> </a:t>
            </a:r>
            <a:r>
              <a:rPr lang="lt-LT" dirty="0" err="1" smtClean="0"/>
              <a:t>example</a:t>
            </a:r>
            <a:r>
              <a:rPr lang="lt-LT" dirty="0" smtClean="0"/>
              <a:t>)</a:t>
            </a:r>
            <a:endParaRPr lang="lt-LT" dirty="0"/>
          </a:p>
        </p:txBody>
      </p:sp>
      <p:sp>
        <p:nvSpPr>
          <p:cNvPr id="3" name="Turinio vietos rezervavimo ženklas 2"/>
          <p:cNvSpPr>
            <a:spLocks noGrp="1"/>
          </p:cNvSpPr>
          <p:nvPr>
            <p:ph sz="quarter" idx="1"/>
          </p:nvPr>
        </p:nvSpPr>
        <p:spPr>
          <a:xfrm>
            <a:off x="866774" y="1219200"/>
            <a:ext cx="7820025" cy="4937760"/>
          </a:xfrm>
        </p:spPr>
        <p:txBody>
          <a:bodyPr/>
          <a:lstStyle/>
          <a:p>
            <a:endParaRPr lang="lt-LT" dirty="0"/>
          </a:p>
        </p:txBody>
      </p:sp>
      <p:sp>
        <p:nvSpPr>
          <p:cNvPr id="4" name="Skaidrės numerio vietos rezervavimo ženklas 3"/>
          <p:cNvSpPr>
            <a:spLocks noGrp="1"/>
          </p:cNvSpPr>
          <p:nvPr>
            <p:ph type="sldNum" sz="quarter" idx="12"/>
          </p:nvPr>
        </p:nvSpPr>
        <p:spPr/>
        <p:txBody>
          <a:bodyPr/>
          <a:lstStyle/>
          <a:p>
            <a:pPr>
              <a:defRPr/>
            </a:pPr>
            <a:fld id="{94347722-8D54-4C4A-B2C8-FD0A709583F0}" type="slidenum">
              <a:rPr lang="en-GB" smtClean="0"/>
              <a:pPr>
                <a:defRPr/>
              </a:pPr>
              <a:t>15</a:t>
            </a:fld>
            <a:endParaRPr lang="it-IT"/>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775" y="2052638"/>
            <a:ext cx="7410450"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8635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ntraštė 1"/>
          <p:cNvSpPr>
            <a:spLocks noGrp="1"/>
          </p:cNvSpPr>
          <p:nvPr>
            <p:ph type="title"/>
          </p:nvPr>
        </p:nvSpPr>
        <p:spPr>
          <a:xfrm>
            <a:off x="827088" y="152400"/>
            <a:ext cx="7859712" cy="396280"/>
          </a:xfrm>
        </p:spPr>
        <p:txBody>
          <a:bodyPr/>
          <a:lstStyle/>
          <a:p>
            <a:r>
              <a:rPr lang="en-US" sz="1600" b="1" dirty="0" smtClean="0"/>
              <a:t>Varieties of QCA: </a:t>
            </a:r>
            <a:endParaRPr lang="lt-LT" sz="1600" b="1" dirty="0" smtClean="0"/>
          </a:p>
        </p:txBody>
      </p:sp>
      <p:sp>
        <p:nvSpPr>
          <p:cNvPr id="23555" name="Turinio vietos rezervavimo ženklas 2"/>
          <p:cNvSpPr>
            <a:spLocks noGrp="1"/>
          </p:cNvSpPr>
          <p:nvPr>
            <p:ph sz="quarter" idx="1"/>
          </p:nvPr>
        </p:nvSpPr>
        <p:spPr>
          <a:xfrm>
            <a:off x="827584" y="692696"/>
            <a:ext cx="8229600" cy="6048672"/>
          </a:xfrm>
        </p:spPr>
        <p:txBody>
          <a:bodyPr/>
          <a:lstStyle/>
          <a:p>
            <a:pPr>
              <a:buFont typeface="Arial" charset="0"/>
              <a:buChar char="•"/>
            </a:pPr>
            <a:r>
              <a:rPr lang="en-US" sz="1200" b="1" dirty="0" smtClean="0"/>
              <a:t>Crisp set QCA </a:t>
            </a:r>
            <a:r>
              <a:rPr lang="lt-LT" sz="1200" b="1" dirty="0" smtClean="0"/>
              <a:t> (</a:t>
            </a:r>
            <a:r>
              <a:rPr lang="lt-LT" sz="1200" b="1" dirty="0" err="1" smtClean="0"/>
              <a:t>csQCA</a:t>
            </a:r>
            <a:r>
              <a:rPr lang="lt-LT" sz="1200" b="1" dirty="0" smtClean="0"/>
              <a:t>)</a:t>
            </a:r>
          </a:p>
          <a:p>
            <a:pPr>
              <a:buFont typeface="Arial" charset="0"/>
              <a:buNone/>
            </a:pPr>
            <a:r>
              <a:rPr lang="lt-LT" sz="1200" dirty="0" err="1" smtClean="0"/>
              <a:t>Dichotomi</a:t>
            </a:r>
            <a:r>
              <a:rPr lang="en-US" sz="1200" dirty="0" smtClean="0"/>
              <a:t>c or binary variables</a:t>
            </a:r>
            <a:r>
              <a:rPr lang="lt-LT" sz="1200" dirty="0" smtClean="0"/>
              <a:t>, </a:t>
            </a:r>
            <a:r>
              <a:rPr lang="en-US" sz="1200" dirty="0" smtClean="0"/>
              <a:t>crisp sets </a:t>
            </a:r>
            <a:r>
              <a:rPr lang="lt-LT" sz="1200" dirty="0" smtClean="0"/>
              <a:t>(</a:t>
            </a:r>
            <a:r>
              <a:rPr lang="en-US" sz="1200" dirty="0" smtClean="0"/>
              <a:t>each case either belongs or not to the set; the “law of excluded middle” valid</a:t>
            </a:r>
            <a:r>
              <a:rPr lang="lt-LT" sz="1200" dirty="0" smtClean="0"/>
              <a:t>)</a:t>
            </a:r>
          </a:p>
          <a:p>
            <a:pPr>
              <a:buFont typeface="Arial" charset="0"/>
              <a:buNone/>
            </a:pPr>
            <a:r>
              <a:rPr lang="lt-LT" sz="1200" dirty="0" err="1" smtClean="0"/>
              <a:t>Ragin</a:t>
            </a:r>
            <a:r>
              <a:rPr lang="lt-LT" sz="1200" dirty="0" smtClean="0"/>
              <a:t>, </a:t>
            </a:r>
            <a:r>
              <a:rPr lang="lt-LT" sz="1200" dirty="0" err="1" smtClean="0"/>
              <a:t>Charles</a:t>
            </a:r>
            <a:r>
              <a:rPr lang="lt-LT" sz="1200" dirty="0" smtClean="0"/>
              <a:t> C. (1987). </a:t>
            </a:r>
            <a:r>
              <a:rPr lang="lt-LT" sz="1200" i="1" dirty="0" err="1" smtClean="0"/>
              <a:t>The</a:t>
            </a:r>
            <a:r>
              <a:rPr lang="lt-LT" sz="1200" i="1" dirty="0" smtClean="0"/>
              <a:t> </a:t>
            </a:r>
            <a:r>
              <a:rPr lang="lt-LT" sz="1200" i="1" dirty="0" err="1" smtClean="0"/>
              <a:t>Comparative</a:t>
            </a:r>
            <a:r>
              <a:rPr lang="lt-LT" sz="1200" i="1" dirty="0" smtClean="0"/>
              <a:t> </a:t>
            </a:r>
            <a:r>
              <a:rPr lang="lt-LT" sz="1200" i="1" dirty="0" err="1" smtClean="0"/>
              <a:t>Method</a:t>
            </a:r>
            <a:r>
              <a:rPr lang="lt-LT" sz="1200" i="1" dirty="0" smtClean="0"/>
              <a:t>: </a:t>
            </a:r>
            <a:r>
              <a:rPr lang="lt-LT" sz="1200" i="1" dirty="0" err="1" smtClean="0"/>
              <a:t>Moving</a:t>
            </a:r>
            <a:r>
              <a:rPr lang="lt-LT" sz="1200" i="1" dirty="0" smtClean="0"/>
              <a:t> </a:t>
            </a:r>
            <a:r>
              <a:rPr lang="lt-LT" sz="1200" i="1" dirty="0" err="1" smtClean="0"/>
              <a:t>Beyond</a:t>
            </a:r>
            <a:r>
              <a:rPr lang="lt-LT" sz="1200" i="1" dirty="0" smtClean="0"/>
              <a:t> </a:t>
            </a:r>
            <a:r>
              <a:rPr lang="lt-LT" sz="1200" i="1" dirty="0" err="1" smtClean="0"/>
              <a:t>Qualitative</a:t>
            </a:r>
            <a:r>
              <a:rPr lang="lt-LT" sz="1200" i="1" dirty="0" smtClean="0"/>
              <a:t> </a:t>
            </a:r>
            <a:r>
              <a:rPr lang="lt-LT" sz="1200" i="1" dirty="0" err="1" smtClean="0"/>
              <a:t>and</a:t>
            </a:r>
            <a:r>
              <a:rPr lang="lt-LT" sz="1200" i="1" dirty="0" smtClean="0"/>
              <a:t> </a:t>
            </a:r>
            <a:r>
              <a:rPr lang="lt-LT" sz="1200" i="1" dirty="0" err="1" smtClean="0"/>
              <a:t>Quantitative</a:t>
            </a:r>
            <a:r>
              <a:rPr lang="lt-LT" sz="1200" i="1" dirty="0" smtClean="0"/>
              <a:t> </a:t>
            </a:r>
            <a:r>
              <a:rPr lang="lt-LT" sz="1200" i="1" dirty="0" err="1" smtClean="0"/>
              <a:t>Strategies</a:t>
            </a:r>
            <a:r>
              <a:rPr lang="lt-LT" sz="1200" dirty="0" smtClean="0"/>
              <a:t>. </a:t>
            </a:r>
            <a:r>
              <a:rPr lang="lt-LT" sz="1200" dirty="0" err="1" smtClean="0"/>
              <a:t>Berkeley</a:t>
            </a:r>
            <a:r>
              <a:rPr lang="lt-LT" sz="1200" dirty="0" smtClean="0"/>
              <a:t>: </a:t>
            </a:r>
            <a:r>
              <a:rPr lang="lt-LT" sz="1200" dirty="0" err="1" smtClean="0"/>
              <a:t>University</a:t>
            </a:r>
            <a:r>
              <a:rPr lang="lt-LT" sz="1200" dirty="0" smtClean="0"/>
              <a:t> </a:t>
            </a:r>
            <a:r>
              <a:rPr lang="lt-LT" sz="1200" dirty="0" err="1" smtClean="0"/>
              <a:t>of</a:t>
            </a:r>
            <a:r>
              <a:rPr lang="lt-LT" sz="1200" dirty="0" smtClean="0"/>
              <a:t> </a:t>
            </a:r>
            <a:r>
              <a:rPr lang="lt-LT" sz="1200" dirty="0" err="1" smtClean="0"/>
              <a:t>California</a:t>
            </a:r>
            <a:r>
              <a:rPr lang="lt-LT" sz="1200" dirty="0" smtClean="0"/>
              <a:t> </a:t>
            </a:r>
            <a:r>
              <a:rPr lang="lt-LT" sz="1200" dirty="0" err="1" smtClean="0"/>
              <a:t>Press</a:t>
            </a:r>
            <a:endParaRPr lang="lt-LT" sz="1200" dirty="0" smtClean="0"/>
          </a:p>
          <a:p>
            <a:pPr>
              <a:buFont typeface="Arial" charset="0"/>
              <a:buNone/>
            </a:pPr>
            <a:r>
              <a:rPr lang="en-US" sz="1200" dirty="0" smtClean="0"/>
              <a:t>Software</a:t>
            </a:r>
            <a:r>
              <a:rPr lang="lt-LT" sz="1200" dirty="0" smtClean="0"/>
              <a:t>: </a:t>
            </a:r>
            <a:r>
              <a:rPr lang="lt-LT" sz="1200" dirty="0" err="1" smtClean="0"/>
              <a:t>fs</a:t>
            </a:r>
            <a:r>
              <a:rPr lang="lt-LT" sz="1200" dirty="0" smtClean="0"/>
              <a:t>/QCA, TOSMANA, Stata, R</a:t>
            </a:r>
          </a:p>
          <a:p>
            <a:pPr>
              <a:buFont typeface="Arial" charset="0"/>
              <a:buChar char="•"/>
            </a:pPr>
            <a:r>
              <a:rPr lang="en-US" sz="1200" b="1" dirty="0" smtClean="0"/>
              <a:t>Fuzzy set QCA (</a:t>
            </a:r>
            <a:r>
              <a:rPr lang="lt-LT" sz="1200" b="1" dirty="0" err="1" smtClean="0"/>
              <a:t>fsQCA</a:t>
            </a:r>
            <a:r>
              <a:rPr lang="lt-LT" sz="1200" b="1" dirty="0" smtClean="0"/>
              <a:t>)</a:t>
            </a:r>
          </a:p>
          <a:p>
            <a:pPr>
              <a:buFont typeface="Arial" charset="0"/>
              <a:buNone/>
            </a:pPr>
            <a:r>
              <a:rPr lang="lt-LT" sz="1200" dirty="0" err="1" smtClean="0"/>
              <a:t>Ragin</a:t>
            </a:r>
            <a:r>
              <a:rPr lang="lt-LT" sz="1200" dirty="0" smtClean="0"/>
              <a:t>, </a:t>
            </a:r>
            <a:r>
              <a:rPr lang="lt-LT" sz="1200" dirty="0" err="1" smtClean="0"/>
              <a:t>Charles</a:t>
            </a:r>
            <a:r>
              <a:rPr lang="lt-LT" sz="1200" dirty="0" smtClean="0"/>
              <a:t> C. (2000) </a:t>
            </a:r>
            <a:r>
              <a:rPr lang="lt-LT" sz="1200" i="1" dirty="0" err="1" smtClean="0"/>
              <a:t>Fuzzy-set</a:t>
            </a:r>
            <a:r>
              <a:rPr lang="lt-LT" sz="1200" i="1" dirty="0" smtClean="0"/>
              <a:t> </a:t>
            </a:r>
            <a:r>
              <a:rPr lang="lt-LT" sz="1200" i="1" dirty="0" err="1" smtClean="0"/>
              <a:t>Social</a:t>
            </a:r>
            <a:r>
              <a:rPr lang="lt-LT" sz="1200" i="1" dirty="0" smtClean="0"/>
              <a:t> </a:t>
            </a:r>
            <a:r>
              <a:rPr lang="lt-LT" sz="1200" i="1" dirty="0" err="1" smtClean="0"/>
              <a:t>Science</a:t>
            </a:r>
            <a:r>
              <a:rPr lang="lt-LT" sz="1200" i="1" dirty="0" smtClean="0"/>
              <a:t>. </a:t>
            </a:r>
            <a:r>
              <a:rPr lang="lt-LT" sz="1200" dirty="0" err="1" smtClean="0"/>
              <a:t>Chicago</a:t>
            </a:r>
            <a:r>
              <a:rPr lang="lt-LT" sz="1200" dirty="0" smtClean="0"/>
              <a:t> UP. </a:t>
            </a:r>
          </a:p>
          <a:p>
            <a:pPr>
              <a:buFont typeface="Arial" charset="0"/>
              <a:buNone/>
            </a:pPr>
            <a:r>
              <a:rPr lang="en-US" sz="1200" dirty="0" err="1" smtClean="0"/>
              <a:t>Ragin</a:t>
            </a:r>
            <a:r>
              <a:rPr lang="en-US" sz="1200" dirty="0"/>
              <a:t>, Charles C</a:t>
            </a:r>
            <a:r>
              <a:rPr lang="en-US" sz="1200" dirty="0" smtClean="0"/>
              <a:t>.</a:t>
            </a:r>
            <a:r>
              <a:rPr lang="lt-LT" sz="1200" dirty="0" smtClean="0"/>
              <a:t> (2008) </a:t>
            </a:r>
            <a:r>
              <a:rPr lang="en-US" sz="1200" dirty="0" smtClean="0"/>
              <a:t> </a:t>
            </a:r>
            <a:r>
              <a:rPr lang="en-US" sz="1200" i="1" dirty="0"/>
              <a:t>Redesigning social inquiry :fuzzy sets and </a:t>
            </a:r>
            <a:r>
              <a:rPr lang="en-US" sz="1200" i="1" dirty="0" smtClean="0"/>
              <a:t>beyond</a:t>
            </a:r>
            <a:r>
              <a:rPr lang="lt-LT" sz="1200" i="1" dirty="0" smtClean="0"/>
              <a:t>. </a:t>
            </a:r>
            <a:r>
              <a:rPr lang="en-US" sz="1200" dirty="0" smtClean="0"/>
              <a:t>Chicago</a:t>
            </a:r>
            <a:r>
              <a:rPr lang="lt-LT" sz="1200" dirty="0" smtClean="0"/>
              <a:t>: </a:t>
            </a:r>
            <a:r>
              <a:rPr lang="lt-LT" sz="1200" dirty="0" err="1" smtClean="0"/>
              <a:t>Chicago</a:t>
            </a:r>
            <a:r>
              <a:rPr lang="lt-LT" sz="1200" dirty="0" smtClean="0"/>
              <a:t> UP.  </a:t>
            </a:r>
          </a:p>
          <a:p>
            <a:pPr>
              <a:buFont typeface="Arial" charset="0"/>
              <a:buNone/>
            </a:pPr>
            <a:r>
              <a:rPr lang="lt-LT" sz="1200" dirty="0" smtClean="0">
                <a:hlinkClick r:id="rId2"/>
              </a:rPr>
              <a:t>http://www.u.arizona.edu/~cragin/</a:t>
            </a:r>
            <a:r>
              <a:rPr lang="lt-LT" sz="1200" dirty="0" smtClean="0"/>
              <a:t>                                                  ht</a:t>
            </a:r>
            <a:r>
              <a:rPr lang="lt-LT" sz="1200" dirty="0" smtClean="0">
                <a:hlinkClick r:id="rId3"/>
              </a:rPr>
              <a:t>tp://www.compasss.org/</a:t>
            </a:r>
            <a:r>
              <a:rPr lang="lt-LT" sz="1200" dirty="0" smtClean="0"/>
              <a:t> </a:t>
            </a:r>
          </a:p>
          <a:p>
            <a:pPr>
              <a:buFont typeface="Arial" charset="0"/>
              <a:buNone/>
            </a:pPr>
            <a:r>
              <a:rPr lang="en-US" sz="1200" dirty="0" smtClean="0"/>
              <a:t>Fuzzy sets: each case more or less belongs to the set</a:t>
            </a:r>
            <a:endParaRPr lang="lt-LT" sz="1200" dirty="0" smtClean="0"/>
          </a:p>
          <a:p>
            <a:pPr>
              <a:buFont typeface="Arial" charset="0"/>
              <a:buNone/>
            </a:pPr>
            <a:r>
              <a:rPr lang="en-US" sz="1200" dirty="0" smtClean="0"/>
              <a:t>Software</a:t>
            </a:r>
            <a:r>
              <a:rPr lang="lt-LT" sz="1200" dirty="0" smtClean="0"/>
              <a:t>: </a:t>
            </a:r>
            <a:r>
              <a:rPr lang="lt-LT" sz="1200" dirty="0" err="1" smtClean="0"/>
              <a:t>fs</a:t>
            </a:r>
            <a:r>
              <a:rPr lang="lt-LT" sz="1200" dirty="0" smtClean="0"/>
              <a:t>/QCA2.0, Stata, R</a:t>
            </a:r>
          </a:p>
          <a:p>
            <a:pPr>
              <a:buFont typeface="Arial" charset="0"/>
              <a:buChar char="•"/>
            </a:pPr>
            <a:r>
              <a:rPr lang="en-US" sz="1200" b="1" dirty="0" smtClean="0"/>
              <a:t>Multi-value (</a:t>
            </a:r>
            <a:r>
              <a:rPr lang="lt-LT" sz="1200" b="1" dirty="0" err="1" smtClean="0"/>
              <a:t>mvQCA</a:t>
            </a:r>
            <a:r>
              <a:rPr lang="en-US" sz="1200" b="1" dirty="0" smtClean="0"/>
              <a:t>)</a:t>
            </a:r>
            <a:endParaRPr lang="lt-LT" sz="1200" b="1" dirty="0" smtClean="0"/>
          </a:p>
          <a:p>
            <a:pPr>
              <a:buFont typeface="Arial" charset="0"/>
              <a:buNone/>
            </a:pPr>
            <a:r>
              <a:rPr lang="en-US" sz="1200" dirty="0" smtClean="0"/>
              <a:t>The work of </a:t>
            </a:r>
            <a:r>
              <a:rPr lang="lt-LT" sz="1200" dirty="0" err="1" smtClean="0"/>
              <a:t>Lasse</a:t>
            </a:r>
            <a:r>
              <a:rPr lang="lt-LT" sz="1200" dirty="0" smtClean="0"/>
              <a:t> </a:t>
            </a:r>
            <a:r>
              <a:rPr lang="lt-LT" sz="1200" dirty="0" err="1" smtClean="0"/>
              <a:t>Cronqvist</a:t>
            </a:r>
            <a:r>
              <a:rPr lang="en-US" sz="1200" dirty="0" smtClean="0"/>
              <a:t> from </a:t>
            </a:r>
            <a:r>
              <a:rPr lang="lt-LT" sz="1200" dirty="0" err="1" smtClean="0"/>
              <a:t>Marburg</a:t>
            </a:r>
            <a:r>
              <a:rPr lang="lt-LT" sz="1200" dirty="0" smtClean="0"/>
              <a:t>, </a:t>
            </a:r>
            <a:r>
              <a:rPr lang="en-US" sz="1200" dirty="0" smtClean="0"/>
              <a:t>now </a:t>
            </a:r>
            <a:r>
              <a:rPr lang="lt-LT" sz="1200" dirty="0" smtClean="0"/>
              <a:t> </a:t>
            </a:r>
            <a:r>
              <a:rPr lang="lt-LT" sz="1200" dirty="0" err="1" smtClean="0"/>
              <a:t>Trier</a:t>
            </a:r>
            <a:r>
              <a:rPr lang="en-US" sz="1200" dirty="0" smtClean="0"/>
              <a:t> university</a:t>
            </a:r>
            <a:endParaRPr lang="lt-LT" sz="1200" dirty="0" smtClean="0"/>
          </a:p>
          <a:p>
            <a:pPr>
              <a:buFont typeface="Arial" charset="0"/>
              <a:buNone/>
            </a:pPr>
            <a:r>
              <a:rPr lang="en-US" sz="1200" dirty="0" err="1" smtClean="0"/>
              <a:t>Politomic</a:t>
            </a:r>
            <a:r>
              <a:rPr lang="en-US" sz="1200" dirty="0" smtClean="0"/>
              <a:t> variables</a:t>
            </a:r>
            <a:r>
              <a:rPr lang="lt-LT" sz="1200" dirty="0" smtClean="0"/>
              <a:t>, </a:t>
            </a:r>
            <a:r>
              <a:rPr lang="en-US" sz="1200" dirty="0" smtClean="0"/>
              <a:t> crisp sets </a:t>
            </a:r>
            <a:endParaRPr lang="lt-LT" sz="1200" dirty="0" smtClean="0"/>
          </a:p>
          <a:p>
            <a:pPr>
              <a:buFont typeface="Arial" charset="0"/>
              <a:buNone/>
            </a:pPr>
            <a:r>
              <a:rPr lang="en-US" sz="1200" dirty="0" smtClean="0"/>
              <a:t>Software</a:t>
            </a:r>
            <a:r>
              <a:rPr lang="lt-LT" sz="1200" dirty="0" smtClean="0"/>
              <a:t>: TOSMANA </a:t>
            </a:r>
            <a:r>
              <a:rPr lang="lt-LT" sz="1200" dirty="0" smtClean="0">
                <a:hlinkClick r:id="rId4"/>
              </a:rPr>
              <a:t>http://www.tosmana.net/index.php/download</a:t>
            </a:r>
            <a:endParaRPr lang="lt-LT" sz="1200" dirty="0" smtClean="0"/>
          </a:p>
          <a:p>
            <a:pPr>
              <a:buFont typeface="Arial" charset="0"/>
              <a:buNone/>
            </a:pPr>
            <a:r>
              <a:rPr lang="lt-LT" sz="1200" dirty="0" err="1" smtClean="0"/>
              <a:t>See</a:t>
            </a:r>
            <a:r>
              <a:rPr lang="lt-LT" sz="1200" dirty="0" smtClean="0"/>
              <a:t> also </a:t>
            </a:r>
            <a:r>
              <a:rPr lang="lt-LT" sz="1200" dirty="0" smtClean="0">
                <a:hlinkClick r:id="rId3"/>
              </a:rPr>
              <a:t>http://www.compasss.org</a:t>
            </a:r>
            <a:r>
              <a:rPr lang="lt-LT" sz="1200" dirty="0"/>
              <a:t> </a:t>
            </a:r>
            <a:endParaRPr lang="lt-LT" sz="1200" dirty="0" smtClean="0"/>
          </a:p>
          <a:p>
            <a:pPr>
              <a:buFont typeface="Arial" charset="0"/>
              <a:buNone/>
            </a:pPr>
            <a:r>
              <a:rPr lang="lt-LT" sz="1200" dirty="0" err="1" smtClean="0"/>
              <a:t>Rihoux</a:t>
            </a:r>
            <a:r>
              <a:rPr lang="lt-LT" sz="1200" dirty="0" smtClean="0"/>
              <a:t> B., </a:t>
            </a:r>
            <a:r>
              <a:rPr lang="lt-LT" sz="1200" dirty="0" err="1" smtClean="0"/>
              <a:t>Ragin</a:t>
            </a:r>
            <a:r>
              <a:rPr lang="lt-LT" sz="1200" dirty="0" smtClean="0"/>
              <a:t> C. C.  </a:t>
            </a:r>
            <a:r>
              <a:rPr lang="lt-LT" sz="1200" dirty="0" err="1" smtClean="0"/>
              <a:t>eds</a:t>
            </a:r>
            <a:r>
              <a:rPr lang="lt-LT" sz="1200" dirty="0" smtClean="0"/>
              <a:t>., 2009. </a:t>
            </a:r>
            <a:r>
              <a:rPr lang="lt-LT" sz="1200" i="1" dirty="0" err="1" smtClean="0"/>
              <a:t>Configurational</a:t>
            </a:r>
            <a:r>
              <a:rPr lang="lt-LT" sz="1200" i="1" dirty="0" smtClean="0"/>
              <a:t> </a:t>
            </a:r>
            <a:r>
              <a:rPr lang="lt-LT" sz="1200" i="1" dirty="0" err="1" smtClean="0"/>
              <a:t>Comparative</a:t>
            </a:r>
            <a:r>
              <a:rPr lang="lt-LT" sz="1200" i="1" dirty="0" smtClean="0"/>
              <a:t> </a:t>
            </a:r>
            <a:r>
              <a:rPr lang="lt-LT" sz="1200" i="1" dirty="0" err="1" smtClean="0"/>
              <a:t>Methods</a:t>
            </a:r>
            <a:r>
              <a:rPr lang="lt-LT" sz="1200" i="1" dirty="0" smtClean="0"/>
              <a:t>: </a:t>
            </a:r>
            <a:r>
              <a:rPr lang="lt-LT" sz="1200" i="1" dirty="0" err="1" smtClean="0"/>
              <a:t>Qualitative</a:t>
            </a:r>
            <a:r>
              <a:rPr lang="lt-LT" sz="1200" i="1" dirty="0" smtClean="0"/>
              <a:t> </a:t>
            </a:r>
            <a:r>
              <a:rPr lang="lt-LT" sz="1200" i="1" dirty="0" err="1" smtClean="0"/>
              <a:t>Comparative</a:t>
            </a:r>
            <a:r>
              <a:rPr lang="lt-LT" sz="1200" i="1" dirty="0" smtClean="0"/>
              <a:t> </a:t>
            </a:r>
            <a:r>
              <a:rPr lang="lt-LT" sz="1200" i="1" dirty="0" err="1" smtClean="0"/>
              <a:t>Analysis</a:t>
            </a:r>
            <a:r>
              <a:rPr lang="lt-LT" sz="1200" i="1" dirty="0" smtClean="0"/>
              <a:t> (QCA) </a:t>
            </a:r>
            <a:r>
              <a:rPr lang="lt-LT" sz="1200" i="1" dirty="0" err="1" smtClean="0"/>
              <a:t>and</a:t>
            </a:r>
            <a:r>
              <a:rPr lang="lt-LT" sz="1200" i="1" dirty="0" smtClean="0"/>
              <a:t> </a:t>
            </a:r>
            <a:r>
              <a:rPr lang="lt-LT" sz="1200" i="1" dirty="0" err="1" smtClean="0"/>
              <a:t>Related</a:t>
            </a:r>
            <a:r>
              <a:rPr lang="lt-LT" sz="1200" i="1" dirty="0" smtClean="0"/>
              <a:t> </a:t>
            </a:r>
            <a:r>
              <a:rPr lang="lt-LT" sz="1200" i="1" dirty="0" err="1" smtClean="0"/>
              <a:t>Techniques</a:t>
            </a:r>
            <a:r>
              <a:rPr lang="lt-LT" sz="1200" dirty="0" smtClean="0"/>
              <a:t>. </a:t>
            </a:r>
            <a:r>
              <a:rPr lang="lt-LT" sz="1200" dirty="0" err="1" smtClean="0"/>
              <a:t>Thousand</a:t>
            </a:r>
            <a:r>
              <a:rPr lang="lt-LT" sz="1200" dirty="0" smtClean="0"/>
              <a:t> </a:t>
            </a:r>
            <a:r>
              <a:rPr lang="lt-LT" sz="1200" dirty="0" err="1" smtClean="0"/>
              <a:t>Oaks</a:t>
            </a:r>
            <a:r>
              <a:rPr lang="lt-LT" sz="1200" dirty="0" smtClean="0"/>
              <a:t>: SAGE </a:t>
            </a:r>
            <a:r>
              <a:rPr lang="lt-LT" sz="1200" dirty="0" err="1" smtClean="0"/>
              <a:t>Publications</a:t>
            </a:r>
            <a:r>
              <a:rPr lang="lt-LT" sz="1200" dirty="0" smtClean="0"/>
              <a:t>.</a:t>
            </a:r>
          </a:p>
          <a:p>
            <a:pPr>
              <a:buFont typeface="Arial" charset="0"/>
              <a:buNone/>
            </a:pPr>
            <a:r>
              <a:rPr lang="de-DE" sz="1200" dirty="0" smtClean="0"/>
              <a:t>Schneider  C. Q., </a:t>
            </a:r>
            <a:r>
              <a:rPr lang="de-DE" sz="1200" dirty="0" err="1" smtClean="0"/>
              <a:t>Wagemann</a:t>
            </a:r>
            <a:r>
              <a:rPr lang="de-DE" sz="1200" dirty="0" smtClean="0"/>
              <a:t> C.,  2007. </a:t>
            </a:r>
            <a:r>
              <a:rPr lang="de-DE" sz="1200" i="1" dirty="0" smtClean="0"/>
              <a:t>Qualitative </a:t>
            </a:r>
            <a:r>
              <a:rPr lang="de-DE" sz="1200" i="1" dirty="0" err="1" smtClean="0"/>
              <a:t>Comparative</a:t>
            </a:r>
            <a:r>
              <a:rPr lang="de-DE" sz="1200" i="1" dirty="0" smtClean="0"/>
              <a:t> Analysis (QCA) und </a:t>
            </a:r>
            <a:r>
              <a:rPr lang="de-DE" sz="1200" i="1" dirty="0" err="1" smtClean="0"/>
              <a:t>Fuzzy</a:t>
            </a:r>
            <a:r>
              <a:rPr lang="de-DE" sz="1200" i="1" dirty="0" smtClean="0"/>
              <a:t> Sets: Ein Lehrbuch für Anwender und jene, die es werden wollen</a:t>
            </a:r>
            <a:r>
              <a:rPr lang="de-DE" sz="1200" dirty="0" smtClean="0"/>
              <a:t>. Opladen, </a:t>
            </a:r>
            <a:r>
              <a:rPr lang="de-DE" sz="1200" dirty="0" err="1" smtClean="0"/>
              <a:t>Farmington</a:t>
            </a:r>
            <a:r>
              <a:rPr lang="de-DE" sz="1200" dirty="0" smtClean="0"/>
              <a:t> Hills: Barbara </a:t>
            </a:r>
            <a:r>
              <a:rPr lang="de-DE" sz="1200" dirty="0" err="1" smtClean="0"/>
              <a:t>Budrich</a:t>
            </a:r>
            <a:r>
              <a:rPr lang="de-DE" sz="1200" dirty="0" smtClean="0"/>
              <a:t>.</a:t>
            </a:r>
            <a:endParaRPr lang="lt-LT" sz="1200" dirty="0" smtClean="0"/>
          </a:p>
          <a:p>
            <a:pPr>
              <a:buFont typeface="Arial" charset="0"/>
              <a:buNone/>
            </a:pPr>
            <a:r>
              <a:rPr lang="lt-LT" sz="1200" dirty="0" err="1" smtClean="0"/>
              <a:t>Schneider</a:t>
            </a:r>
            <a:r>
              <a:rPr lang="lt-LT" sz="1200" dirty="0" smtClean="0"/>
              <a:t> C.; </a:t>
            </a:r>
            <a:r>
              <a:rPr lang="lt-LT" sz="1200" dirty="0" err="1" smtClean="0"/>
              <a:t>Wagemann</a:t>
            </a:r>
            <a:r>
              <a:rPr lang="lt-LT" sz="1200" dirty="0" smtClean="0"/>
              <a:t> .C. </a:t>
            </a:r>
            <a:r>
              <a:rPr lang="lt-LT" sz="1200" i="1" dirty="0" err="1"/>
              <a:t>Set-Theoretic</a:t>
            </a:r>
            <a:r>
              <a:rPr lang="lt-LT" sz="1200" i="1" dirty="0"/>
              <a:t> </a:t>
            </a:r>
            <a:r>
              <a:rPr lang="lt-LT" sz="1200" i="1" dirty="0" err="1"/>
              <a:t>Methods</a:t>
            </a:r>
            <a:r>
              <a:rPr lang="lt-LT" sz="1200" i="1" dirty="0"/>
              <a:t> </a:t>
            </a:r>
            <a:r>
              <a:rPr lang="lt-LT" sz="1200" i="1" dirty="0" err="1"/>
              <a:t>for</a:t>
            </a:r>
            <a:r>
              <a:rPr lang="lt-LT" sz="1200" i="1" dirty="0"/>
              <a:t> </a:t>
            </a:r>
            <a:r>
              <a:rPr lang="lt-LT" sz="1200" i="1" dirty="0" err="1"/>
              <a:t>the</a:t>
            </a:r>
            <a:r>
              <a:rPr lang="lt-LT" sz="1200" i="1" dirty="0"/>
              <a:t> </a:t>
            </a:r>
            <a:r>
              <a:rPr lang="lt-LT" sz="1200" i="1" dirty="0" err="1"/>
              <a:t>Social</a:t>
            </a:r>
            <a:r>
              <a:rPr lang="lt-LT" sz="1200" i="1" dirty="0"/>
              <a:t> </a:t>
            </a:r>
            <a:r>
              <a:rPr lang="lt-LT" sz="1200" i="1" dirty="0" err="1"/>
              <a:t>Sciences</a:t>
            </a:r>
            <a:r>
              <a:rPr lang="lt-LT" sz="1200" i="1" dirty="0"/>
              <a:t>: A </a:t>
            </a:r>
            <a:r>
              <a:rPr lang="lt-LT" sz="1200" i="1" dirty="0" err="1"/>
              <a:t>Guide</a:t>
            </a:r>
            <a:r>
              <a:rPr lang="lt-LT" sz="1200" i="1" dirty="0"/>
              <a:t> to </a:t>
            </a:r>
            <a:r>
              <a:rPr lang="lt-LT" sz="1200" i="1" dirty="0" err="1"/>
              <a:t>Qualitative</a:t>
            </a:r>
            <a:r>
              <a:rPr lang="lt-LT" sz="1200" i="1" dirty="0"/>
              <a:t> </a:t>
            </a:r>
            <a:r>
              <a:rPr lang="lt-LT" sz="1200" i="1" dirty="0" err="1"/>
              <a:t>Comparative</a:t>
            </a:r>
            <a:r>
              <a:rPr lang="lt-LT" sz="1200" i="1" dirty="0"/>
              <a:t> </a:t>
            </a:r>
            <a:r>
              <a:rPr lang="lt-LT" sz="1200" i="1" dirty="0" err="1" smtClean="0"/>
              <a:t>Analysis</a:t>
            </a:r>
            <a:r>
              <a:rPr lang="lt-LT" sz="1200" dirty="0" smtClean="0"/>
              <a:t>. </a:t>
            </a:r>
            <a:r>
              <a:rPr lang="lt-LT" sz="1200" dirty="0" err="1" smtClean="0"/>
              <a:t>Cambridge</a:t>
            </a:r>
            <a:r>
              <a:rPr lang="lt-LT" sz="1200" dirty="0" smtClean="0"/>
              <a:t> UP. </a:t>
            </a:r>
            <a:r>
              <a:rPr lang="lt-LT" sz="1200" dirty="0" err="1" smtClean="0"/>
              <a:t>Scheduled</a:t>
            </a:r>
            <a:r>
              <a:rPr lang="lt-LT" sz="1200" dirty="0" smtClean="0"/>
              <a:t> to be </a:t>
            </a:r>
            <a:r>
              <a:rPr lang="lt-LT" sz="1200" dirty="0" err="1" smtClean="0"/>
              <a:t>published</a:t>
            </a:r>
            <a:r>
              <a:rPr lang="lt-LT" sz="1200" dirty="0" smtClean="0"/>
              <a:t> </a:t>
            </a:r>
            <a:r>
              <a:rPr lang="lt-LT" sz="1200" dirty="0" err="1" smtClean="0"/>
              <a:t>in</a:t>
            </a:r>
            <a:r>
              <a:rPr lang="lt-LT" sz="1200" dirty="0" smtClean="0"/>
              <a:t> </a:t>
            </a:r>
            <a:r>
              <a:rPr lang="lt-LT" sz="1200" dirty="0" err="1" smtClean="0"/>
              <a:t>August</a:t>
            </a:r>
            <a:r>
              <a:rPr lang="lt-LT" sz="1200" dirty="0" smtClean="0"/>
              <a:t> 2012</a:t>
            </a:r>
          </a:p>
          <a:p>
            <a:pPr>
              <a:buFont typeface="Arial" charset="0"/>
              <a:buNone/>
            </a:pPr>
            <a:r>
              <a:rPr lang="en-US" sz="1200" dirty="0" err="1" smtClean="0"/>
              <a:t>Thiem</a:t>
            </a:r>
            <a:r>
              <a:rPr lang="lt-LT" sz="1200" dirty="0" smtClean="0"/>
              <a:t> A.</a:t>
            </a:r>
            <a:r>
              <a:rPr lang="en-US" sz="1200" dirty="0" smtClean="0"/>
              <a:t> Du</a:t>
            </a:r>
            <a:r>
              <a:rPr lang="lt-LT" sz="1200" dirty="0" smtClean="0"/>
              <a:t>s</a:t>
            </a:r>
            <a:r>
              <a:rPr lang="en-US" sz="1200" dirty="0" smtClean="0"/>
              <a:t>a </a:t>
            </a:r>
            <a:r>
              <a:rPr lang="lt-LT" sz="1200" dirty="0" smtClean="0"/>
              <a:t>A. </a:t>
            </a:r>
            <a:r>
              <a:rPr lang="en-US" sz="1200" i="1" dirty="0" smtClean="0"/>
              <a:t>Qualitative </a:t>
            </a:r>
            <a:r>
              <a:rPr lang="en-US" sz="1200" i="1" dirty="0"/>
              <a:t>Comparative Analysis with R: </a:t>
            </a:r>
            <a:r>
              <a:rPr lang="lt-LT" sz="1200" i="1" dirty="0" smtClean="0"/>
              <a:t> </a:t>
            </a:r>
            <a:r>
              <a:rPr lang="en-US" sz="1200" i="1" dirty="0" smtClean="0"/>
              <a:t>A </a:t>
            </a:r>
            <a:r>
              <a:rPr lang="en-US" sz="1200" i="1" dirty="0"/>
              <a:t>User's Guide </a:t>
            </a:r>
            <a:r>
              <a:rPr lang="lt-LT" sz="1200" dirty="0" smtClean="0"/>
              <a:t>. </a:t>
            </a:r>
            <a:r>
              <a:rPr lang="lt-LT" sz="1200" dirty="0" err="1" smtClean="0"/>
              <a:t>Springer</a:t>
            </a:r>
            <a:r>
              <a:rPr lang="lt-LT" sz="1200" dirty="0" smtClean="0"/>
              <a:t>.  </a:t>
            </a:r>
            <a:r>
              <a:rPr lang="lt-LT" sz="1200" dirty="0" err="1" smtClean="0"/>
              <a:t>Amazon.com</a:t>
            </a:r>
            <a:r>
              <a:rPr lang="lt-LT" sz="1200" dirty="0" smtClean="0"/>
              <a:t> </a:t>
            </a:r>
            <a:r>
              <a:rPr lang="lt-LT" sz="1200" dirty="0" err="1" smtClean="0"/>
              <a:t>announces</a:t>
            </a:r>
            <a:r>
              <a:rPr lang="lt-LT" sz="1200" dirty="0" smtClean="0"/>
              <a:t> </a:t>
            </a:r>
            <a:r>
              <a:rPr lang="lt-LT" sz="1200" dirty="0" err="1" smtClean="0"/>
              <a:t>publication</a:t>
            </a:r>
            <a:r>
              <a:rPr lang="lt-LT" sz="1200" dirty="0" smtClean="0"/>
              <a:t> data 31. </a:t>
            </a:r>
            <a:r>
              <a:rPr lang="lt-LT" sz="1200" dirty="0" err="1" smtClean="0"/>
              <a:t>July</a:t>
            </a:r>
            <a:r>
              <a:rPr lang="lt-LT" sz="1200" dirty="0" smtClean="0"/>
              <a:t> 2012</a:t>
            </a:r>
            <a:endParaRPr lang="lt-LT"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755576" y="228600"/>
            <a:ext cx="7931224" cy="914400"/>
          </a:xfrm>
        </p:spPr>
        <p:txBody>
          <a:bodyPr/>
          <a:lstStyle/>
          <a:p>
            <a:r>
              <a:rPr lang="lt-LT" sz="1800" b="1" dirty="0" smtClean="0"/>
              <a:t>Data </a:t>
            </a:r>
            <a:r>
              <a:rPr lang="lt-LT" sz="1800" b="1" dirty="0" err="1" smtClean="0"/>
              <a:t>sets</a:t>
            </a:r>
            <a:r>
              <a:rPr lang="lt-LT" sz="1800" b="1" dirty="0" smtClean="0"/>
              <a:t> </a:t>
            </a:r>
            <a:r>
              <a:rPr lang="lt-LT" sz="1800" b="1" dirty="0" err="1" smtClean="0"/>
              <a:t>for</a:t>
            </a:r>
            <a:r>
              <a:rPr lang="lt-LT" sz="1800" b="1" dirty="0" smtClean="0"/>
              <a:t> </a:t>
            </a:r>
            <a:r>
              <a:rPr lang="lt-LT" sz="1800" b="1" dirty="0" err="1" smtClean="0"/>
              <a:t>introductory</a:t>
            </a:r>
            <a:r>
              <a:rPr lang="lt-LT" sz="1800" b="1" dirty="0" smtClean="0"/>
              <a:t> </a:t>
            </a:r>
            <a:r>
              <a:rPr lang="lt-LT" sz="1800" b="1" dirty="0" err="1" smtClean="0"/>
              <a:t>exercise</a:t>
            </a:r>
            <a:r>
              <a:rPr lang="en-US" sz="1800" b="1" dirty="0" smtClean="0"/>
              <a:t> in </a:t>
            </a:r>
            <a:r>
              <a:rPr lang="en-US" sz="1800" b="1" dirty="0" err="1" smtClean="0"/>
              <a:t>cs</a:t>
            </a:r>
            <a:r>
              <a:rPr lang="en-US" sz="1800" b="1" dirty="0" smtClean="0"/>
              <a:t>/QCA</a:t>
            </a:r>
            <a:r>
              <a:rPr lang="lt-LT" sz="1800" b="1" dirty="0" smtClean="0"/>
              <a:t/>
            </a:r>
            <a:br>
              <a:rPr lang="lt-LT" sz="1800" b="1" dirty="0" smtClean="0"/>
            </a:br>
            <a:r>
              <a:rPr lang="lt-LT" sz="1800" b="1" dirty="0" smtClean="0"/>
              <a:t>(</a:t>
            </a:r>
            <a:r>
              <a:rPr lang="lt-LT" sz="1800" b="1" dirty="0" err="1" smtClean="0"/>
              <a:t>Modified</a:t>
            </a:r>
            <a:r>
              <a:rPr lang="lt-LT" sz="1800" b="1" dirty="0" smtClean="0"/>
              <a:t>) </a:t>
            </a:r>
            <a:r>
              <a:rPr lang="lt-LT" sz="1800" b="1" dirty="0" err="1" smtClean="0"/>
              <a:t>example</a:t>
            </a:r>
            <a:r>
              <a:rPr lang="lt-LT" sz="1800" b="1" dirty="0" smtClean="0"/>
              <a:t> </a:t>
            </a:r>
            <a:r>
              <a:rPr lang="lt-LT" sz="1800" b="1" dirty="0" err="1" smtClean="0"/>
              <a:t>taken</a:t>
            </a:r>
            <a:r>
              <a:rPr lang="lt-LT" sz="1800" b="1" dirty="0" smtClean="0"/>
              <a:t> </a:t>
            </a:r>
            <a:r>
              <a:rPr lang="lt-LT" sz="1800" b="1" dirty="0" err="1" smtClean="0"/>
              <a:t>from</a:t>
            </a:r>
            <a:r>
              <a:rPr lang="lt-LT" sz="1800" b="1" dirty="0" smtClean="0"/>
              <a:t>:</a:t>
            </a:r>
            <a:br>
              <a:rPr lang="lt-LT" sz="1800" b="1" dirty="0" smtClean="0"/>
            </a:br>
            <a:r>
              <a:rPr lang="pt-BR" sz="1200" dirty="0" smtClean="0"/>
              <a:t>Berg-Schlosser D., Mitchell J. (Eds). </a:t>
            </a:r>
            <a:r>
              <a:rPr lang="pt-BR" sz="1200" i="1" dirty="0" smtClean="0"/>
              <a:t>Authoritarianism and Democracy in Europe, 1919-39. Comparative Analyses</a:t>
            </a:r>
            <a:r>
              <a:rPr lang="pt-BR" sz="1200" dirty="0" smtClean="0"/>
              <a:t>. Houndmills, Basingstoke: Palgrave, 2002</a:t>
            </a:r>
            <a:r>
              <a:rPr lang="lt-LT" sz="1200" dirty="0" smtClean="0"/>
              <a:t> (a </a:t>
            </a:r>
            <a:r>
              <a:rPr lang="lt-LT" sz="1200" dirty="0" err="1" smtClean="0"/>
              <a:t>kind</a:t>
            </a:r>
            <a:r>
              <a:rPr lang="lt-LT" sz="1200" dirty="0" smtClean="0"/>
              <a:t> of </a:t>
            </a:r>
            <a:r>
              <a:rPr lang="lt-LT" sz="1200" dirty="0" err="1" smtClean="0"/>
              <a:t>drosophila</a:t>
            </a:r>
            <a:r>
              <a:rPr lang="lt-LT" sz="1200" dirty="0" smtClean="0"/>
              <a:t> </a:t>
            </a:r>
            <a:r>
              <a:rPr lang="lt-LT" sz="1200" dirty="0" err="1" smtClean="0"/>
              <a:t>fly</a:t>
            </a:r>
            <a:r>
              <a:rPr lang="lt-LT" sz="1200" dirty="0" smtClean="0"/>
              <a:t> </a:t>
            </a:r>
            <a:r>
              <a:rPr lang="lt-LT" sz="1200" dirty="0" err="1" smtClean="0"/>
              <a:t>in</a:t>
            </a:r>
            <a:r>
              <a:rPr lang="lt-LT" sz="1200" dirty="0" smtClean="0"/>
              <a:t> </a:t>
            </a:r>
            <a:r>
              <a:rPr lang="lt-LT" sz="1200" dirty="0" err="1" smtClean="0"/>
              <a:t>the</a:t>
            </a:r>
            <a:r>
              <a:rPr lang="lt-LT" sz="1200" dirty="0" smtClean="0"/>
              <a:t> </a:t>
            </a:r>
            <a:r>
              <a:rPr lang="lt-LT" sz="1200" dirty="0" err="1" smtClean="0"/>
              <a:t>didactic</a:t>
            </a:r>
            <a:r>
              <a:rPr lang="lt-LT" sz="1200" dirty="0" smtClean="0"/>
              <a:t> </a:t>
            </a:r>
            <a:r>
              <a:rPr lang="lt-LT" sz="1200" dirty="0" err="1" smtClean="0"/>
              <a:t>texts</a:t>
            </a:r>
            <a:r>
              <a:rPr lang="lt-LT" sz="1200" dirty="0" smtClean="0"/>
              <a:t> </a:t>
            </a:r>
            <a:r>
              <a:rPr lang="lt-LT" sz="1200" dirty="0" err="1" smtClean="0"/>
              <a:t>on</a:t>
            </a:r>
            <a:r>
              <a:rPr lang="lt-LT" sz="1200" dirty="0" smtClean="0"/>
              <a:t> QCA)</a:t>
            </a:r>
            <a:endParaRPr lang="lt-LT" sz="1200" b="1" dirty="0"/>
          </a:p>
        </p:txBody>
      </p:sp>
      <p:sp>
        <p:nvSpPr>
          <p:cNvPr id="3" name="Turinio vietos rezervavimo ženklas 2"/>
          <p:cNvSpPr>
            <a:spLocks noGrp="1"/>
          </p:cNvSpPr>
          <p:nvPr>
            <p:ph sz="quarter" idx="1"/>
          </p:nvPr>
        </p:nvSpPr>
        <p:spPr>
          <a:xfrm>
            <a:off x="899592" y="1219200"/>
            <a:ext cx="3599256" cy="4937760"/>
          </a:xfrm>
        </p:spPr>
        <p:txBody>
          <a:bodyPr/>
          <a:lstStyle/>
          <a:p>
            <a:pPr>
              <a:buFont typeface="Arial" charset="0"/>
              <a:buNone/>
            </a:pPr>
            <a:r>
              <a:rPr lang="lt-LT" sz="1600" dirty="0" err="1" smtClean="0"/>
              <a:t>Original</a:t>
            </a:r>
            <a:r>
              <a:rPr lang="lt-LT" sz="1600" dirty="0" smtClean="0"/>
              <a:t> data:</a:t>
            </a:r>
          </a:p>
          <a:p>
            <a:pPr>
              <a:buFont typeface="Arial" charset="0"/>
              <a:buChar char="•"/>
            </a:pPr>
            <a:r>
              <a:rPr lang="lt-LT" sz="1600" u="sng" dirty="0" err="1" smtClean="0">
                <a:hlinkClick r:id="rId2"/>
              </a:rPr>
              <a:t>LipsetsuLiet.dat</a:t>
            </a:r>
            <a:r>
              <a:rPr lang="lt-LT" sz="1600" dirty="0" smtClean="0"/>
              <a:t> </a:t>
            </a:r>
          </a:p>
          <a:p>
            <a:pPr>
              <a:buFont typeface="Arial" charset="0"/>
              <a:buChar char="•"/>
            </a:pPr>
            <a:r>
              <a:rPr lang="lt-LT" sz="1600" u="sng" dirty="0" err="1" smtClean="0">
                <a:hlinkClick r:id="rId3"/>
              </a:rPr>
              <a:t>LipsetsuLiet.csv</a:t>
            </a:r>
            <a:r>
              <a:rPr lang="lt-LT" sz="1600" dirty="0" smtClean="0"/>
              <a:t> </a:t>
            </a:r>
          </a:p>
          <a:p>
            <a:pPr>
              <a:buNone/>
            </a:pPr>
            <a:r>
              <a:rPr lang="lt-LT" sz="1600" dirty="0" err="1" smtClean="0"/>
              <a:t>Binary</a:t>
            </a:r>
            <a:r>
              <a:rPr lang="lt-LT" sz="1600" dirty="0" smtClean="0"/>
              <a:t> data</a:t>
            </a:r>
          </a:p>
          <a:p>
            <a:pPr>
              <a:buFont typeface="Arial" charset="0"/>
              <a:buChar char="•"/>
            </a:pPr>
            <a:r>
              <a:rPr lang="lt-LT" sz="1600" u="sng" dirty="0" err="1" smtClean="0">
                <a:hlinkClick r:id="rId4"/>
              </a:rPr>
              <a:t>lipset_crisp.dat</a:t>
            </a:r>
            <a:r>
              <a:rPr lang="lt-LT" sz="1600" dirty="0" smtClean="0"/>
              <a:t> </a:t>
            </a:r>
          </a:p>
          <a:p>
            <a:pPr>
              <a:buFont typeface="Arial" charset="0"/>
              <a:buChar char="•"/>
            </a:pPr>
            <a:r>
              <a:rPr lang="lt-LT" sz="1600" u="sng" dirty="0" err="1" smtClean="0">
                <a:hlinkClick r:id="rId5"/>
              </a:rPr>
              <a:t>lipset_crisp.csv</a:t>
            </a:r>
            <a:r>
              <a:rPr lang="lt-LT" sz="1600" dirty="0" smtClean="0"/>
              <a:t> </a:t>
            </a:r>
          </a:p>
          <a:p>
            <a:pPr>
              <a:buFont typeface="Arial" charset="0"/>
              <a:buChar char="•"/>
            </a:pPr>
            <a:r>
              <a:rPr lang="lt-LT" sz="1600" u="sng" dirty="0" smtClean="0">
                <a:hlinkClick r:id="rId6"/>
              </a:rPr>
              <a:t>lipset_crisp1.dat</a:t>
            </a:r>
            <a:r>
              <a:rPr lang="lt-LT" sz="1600" dirty="0" smtClean="0"/>
              <a:t> </a:t>
            </a:r>
          </a:p>
          <a:p>
            <a:pPr>
              <a:buFont typeface="Arial" charset="0"/>
              <a:buChar char="•"/>
            </a:pPr>
            <a:r>
              <a:rPr lang="lt-LT" sz="1600" u="sng" dirty="0" smtClean="0">
                <a:hlinkClick r:id="rId7"/>
              </a:rPr>
              <a:t>lipset_crisp1.csv</a:t>
            </a:r>
            <a:r>
              <a:rPr lang="lt-LT" sz="1600" dirty="0" smtClean="0"/>
              <a:t> </a:t>
            </a:r>
          </a:p>
          <a:p>
            <a:pPr>
              <a:buFont typeface="Arial" charset="0"/>
              <a:buChar char="•"/>
            </a:pPr>
            <a:r>
              <a:rPr lang="lt-LT" sz="1600" u="sng" dirty="0" smtClean="0">
                <a:hlinkClick r:id="rId8"/>
              </a:rPr>
              <a:t>lipset_crisp1recoded.dat</a:t>
            </a:r>
            <a:r>
              <a:rPr lang="lt-LT" sz="1600" dirty="0" smtClean="0"/>
              <a:t> </a:t>
            </a:r>
          </a:p>
          <a:p>
            <a:pPr>
              <a:buFont typeface="Arial" charset="0"/>
              <a:buChar char="•"/>
            </a:pPr>
            <a:r>
              <a:rPr lang="lt-LT" sz="1600" u="sng" dirty="0" smtClean="0">
                <a:hlinkClick r:id="rId9"/>
              </a:rPr>
              <a:t>lipset_crisp1recoded.csv</a:t>
            </a:r>
            <a:endParaRPr lang="lt-LT" sz="1600" u="sng" dirty="0" smtClean="0"/>
          </a:p>
        </p:txBody>
      </p:sp>
      <p:sp>
        <p:nvSpPr>
          <p:cNvPr id="5" name="Turinio vietos rezervavimo ženklas 4"/>
          <p:cNvSpPr>
            <a:spLocks noGrp="1"/>
          </p:cNvSpPr>
          <p:nvPr>
            <p:ph sz="quarter" idx="2"/>
          </p:nvPr>
        </p:nvSpPr>
        <p:spPr/>
        <p:txBody>
          <a:bodyPr/>
          <a:lstStyle/>
          <a:p>
            <a:pPr algn="just">
              <a:buNone/>
            </a:pPr>
            <a:r>
              <a:rPr lang="lt-LT" sz="1200" dirty="0" err="1" smtClean="0"/>
              <a:t>Causes</a:t>
            </a:r>
            <a:r>
              <a:rPr lang="lt-LT" sz="1200" dirty="0" smtClean="0"/>
              <a:t> of </a:t>
            </a:r>
            <a:r>
              <a:rPr lang="lt-LT" sz="1200" dirty="0" err="1" smtClean="0"/>
              <a:t>the</a:t>
            </a:r>
            <a:r>
              <a:rPr lang="lt-LT" sz="1200" dirty="0" smtClean="0"/>
              <a:t> </a:t>
            </a:r>
            <a:r>
              <a:rPr lang="lt-LT" sz="1200" dirty="0" err="1" smtClean="0"/>
              <a:t>different</a:t>
            </a:r>
            <a:r>
              <a:rPr lang="lt-LT" sz="1200" dirty="0" smtClean="0"/>
              <a:t> </a:t>
            </a:r>
            <a:r>
              <a:rPr lang="lt-LT" sz="1200" dirty="0" err="1" smtClean="0"/>
              <a:t>fate</a:t>
            </a:r>
            <a:r>
              <a:rPr lang="lt-LT" sz="1200" dirty="0" smtClean="0"/>
              <a:t> of </a:t>
            </a:r>
            <a:r>
              <a:rPr lang="lt-LT" sz="1200" dirty="0" err="1" smtClean="0"/>
              <a:t>democracy</a:t>
            </a:r>
            <a:r>
              <a:rPr lang="lt-LT" sz="1200" dirty="0" smtClean="0"/>
              <a:t> </a:t>
            </a:r>
            <a:r>
              <a:rPr lang="lt-LT" sz="1200" dirty="0" err="1" smtClean="0"/>
              <a:t>in</a:t>
            </a:r>
            <a:r>
              <a:rPr lang="lt-LT" sz="1200" dirty="0" smtClean="0"/>
              <a:t> </a:t>
            </a:r>
            <a:r>
              <a:rPr lang="lt-LT" sz="1200" dirty="0" err="1" smtClean="0"/>
              <a:t>the</a:t>
            </a:r>
            <a:r>
              <a:rPr lang="lt-LT" sz="1200" dirty="0" smtClean="0"/>
              <a:t> </a:t>
            </a:r>
            <a:r>
              <a:rPr lang="lt-LT" sz="1200" dirty="0" err="1" smtClean="0"/>
              <a:t>interwar</a:t>
            </a:r>
            <a:r>
              <a:rPr lang="lt-LT" sz="1200" dirty="0" smtClean="0"/>
              <a:t> </a:t>
            </a:r>
            <a:r>
              <a:rPr lang="lt-LT" sz="1200" dirty="0" err="1" smtClean="0"/>
              <a:t>Europe</a:t>
            </a:r>
            <a:r>
              <a:rPr lang="lt-LT" sz="1200" dirty="0" smtClean="0"/>
              <a:t> (1919-1939):  </a:t>
            </a:r>
            <a:r>
              <a:rPr lang="lt-LT" sz="1200" dirty="0" err="1" smtClean="0"/>
              <a:t>why</a:t>
            </a:r>
            <a:r>
              <a:rPr lang="lt-LT" sz="1200" dirty="0" smtClean="0"/>
              <a:t> </a:t>
            </a:r>
            <a:r>
              <a:rPr lang="lt-LT" sz="1200" dirty="0" err="1" smtClean="0"/>
              <a:t>in</a:t>
            </a:r>
            <a:r>
              <a:rPr lang="lt-LT" sz="1200" dirty="0" smtClean="0"/>
              <a:t> </a:t>
            </a:r>
            <a:r>
              <a:rPr lang="lt-LT" sz="1200" dirty="0" err="1" smtClean="0"/>
              <a:t>some</a:t>
            </a:r>
            <a:r>
              <a:rPr lang="lt-LT" sz="1200" dirty="0" smtClean="0"/>
              <a:t> </a:t>
            </a:r>
            <a:r>
              <a:rPr lang="lt-LT" sz="1200" dirty="0" err="1" smtClean="0"/>
              <a:t>countries</a:t>
            </a:r>
            <a:r>
              <a:rPr lang="lt-LT" sz="1200" dirty="0" smtClean="0"/>
              <a:t> </a:t>
            </a:r>
            <a:r>
              <a:rPr lang="lt-LT" sz="1200" dirty="0" err="1" smtClean="0"/>
              <a:t>democracy</a:t>
            </a:r>
            <a:r>
              <a:rPr lang="lt-LT" sz="1200" dirty="0" smtClean="0"/>
              <a:t> </a:t>
            </a:r>
            <a:r>
              <a:rPr lang="lt-LT" sz="1200" dirty="0" err="1" smtClean="0"/>
              <a:t>survived</a:t>
            </a:r>
            <a:r>
              <a:rPr lang="lt-LT" sz="1200" dirty="0" smtClean="0"/>
              <a:t> </a:t>
            </a:r>
            <a:r>
              <a:rPr lang="lt-LT" sz="1200" dirty="0" err="1" smtClean="0"/>
              <a:t>while</a:t>
            </a:r>
            <a:r>
              <a:rPr lang="lt-LT" sz="1200" dirty="0" smtClean="0"/>
              <a:t> </a:t>
            </a:r>
            <a:r>
              <a:rPr lang="lt-LT" sz="1200" dirty="0" err="1" smtClean="0"/>
              <a:t>in</a:t>
            </a:r>
            <a:r>
              <a:rPr lang="lt-LT" sz="1200" dirty="0" smtClean="0"/>
              <a:t> </a:t>
            </a:r>
            <a:r>
              <a:rPr lang="lt-LT" sz="1200" dirty="0" err="1" smtClean="0"/>
              <a:t>others</a:t>
            </a:r>
            <a:r>
              <a:rPr lang="lt-LT" sz="1200" dirty="0" smtClean="0"/>
              <a:t> broke </a:t>
            </a:r>
            <a:r>
              <a:rPr lang="lt-LT" sz="1200" dirty="0" err="1" smtClean="0"/>
              <a:t>down</a:t>
            </a:r>
            <a:r>
              <a:rPr lang="lt-LT" sz="1200" dirty="0" smtClean="0"/>
              <a:t>?</a:t>
            </a:r>
          </a:p>
          <a:p>
            <a:pPr>
              <a:buNone/>
            </a:pPr>
            <a:r>
              <a:rPr lang="lt-LT" sz="1200" dirty="0" err="1" smtClean="0"/>
              <a:t>Five</a:t>
            </a:r>
            <a:r>
              <a:rPr lang="lt-LT" sz="1200" dirty="0" smtClean="0"/>
              <a:t> </a:t>
            </a:r>
            <a:r>
              <a:rPr lang="lt-LT" sz="1200" dirty="0" err="1" smtClean="0"/>
              <a:t>factors</a:t>
            </a:r>
            <a:r>
              <a:rPr lang="lt-LT" sz="1200" dirty="0" smtClean="0"/>
              <a:t> are </a:t>
            </a:r>
            <a:r>
              <a:rPr lang="lt-LT" sz="1200" dirty="0" err="1" smtClean="0"/>
              <a:t>identified</a:t>
            </a:r>
            <a:r>
              <a:rPr lang="lt-LT" sz="1200" dirty="0" smtClean="0"/>
              <a:t> </a:t>
            </a:r>
            <a:r>
              <a:rPr lang="lt-LT" sz="1200" dirty="0" err="1" smtClean="0"/>
              <a:t>with</a:t>
            </a:r>
            <a:r>
              <a:rPr lang="lt-LT" sz="1200" dirty="0" smtClean="0"/>
              <a:t> </a:t>
            </a:r>
            <a:r>
              <a:rPr lang="lt-LT" sz="1200" dirty="0" err="1" smtClean="0"/>
              <a:t>following</a:t>
            </a:r>
            <a:r>
              <a:rPr lang="lt-LT" sz="1200" dirty="0" smtClean="0"/>
              <a:t> </a:t>
            </a:r>
            <a:r>
              <a:rPr lang="lt-LT" sz="1200" dirty="0" err="1" smtClean="0"/>
              <a:t>cut-off</a:t>
            </a:r>
            <a:r>
              <a:rPr lang="lt-LT" sz="1200" dirty="0" smtClean="0"/>
              <a:t> </a:t>
            </a:r>
            <a:r>
              <a:rPr lang="lt-LT" sz="1200" dirty="0" err="1" smtClean="0"/>
              <a:t>points</a:t>
            </a:r>
            <a:r>
              <a:rPr lang="lt-LT" sz="1200" dirty="0" smtClean="0"/>
              <a:t> </a:t>
            </a:r>
            <a:r>
              <a:rPr lang="lt-LT" sz="1200" dirty="0" err="1" smtClean="0"/>
              <a:t>in</a:t>
            </a:r>
            <a:r>
              <a:rPr lang="lt-LT" sz="1200" dirty="0" smtClean="0"/>
              <a:t> </a:t>
            </a:r>
            <a:r>
              <a:rPr lang="lt-LT" sz="1200" dirty="0" err="1" smtClean="0"/>
              <a:t>the</a:t>
            </a:r>
            <a:r>
              <a:rPr lang="lt-LT" sz="1200" dirty="0" smtClean="0"/>
              <a:t> </a:t>
            </a:r>
            <a:r>
              <a:rPr lang="lt-LT" sz="1200" dirty="0" err="1" smtClean="0"/>
              <a:t>dichotomization</a:t>
            </a:r>
            <a:r>
              <a:rPr lang="lt-LT" sz="1200" dirty="0" smtClean="0"/>
              <a:t>: </a:t>
            </a:r>
          </a:p>
          <a:p>
            <a:pPr>
              <a:buNone/>
            </a:pPr>
            <a:r>
              <a:rPr lang="lt-LT" sz="1200" dirty="0" smtClean="0"/>
              <a:t>(1) </a:t>
            </a:r>
            <a:r>
              <a:rPr lang="lt-LT" sz="1200" dirty="0" err="1" smtClean="0"/>
              <a:t>economic</a:t>
            </a:r>
            <a:r>
              <a:rPr lang="lt-LT" sz="1200" dirty="0" smtClean="0"/>
              <a:t> </a:t>
            </a:r>
            <a:r>
              <a:rPr lang="lt-LT" sz="1200" dirty="0" err="1" smtClean="0"/>
              <a:t>development</a:t>
            </a:r>
            <a:r>
              <a:rPr lang="lt-LT" sz="1200" dirty="0" smtClean="0"/>
              <a:t> </a:t>
            </a:r>
            <a:r>
              <a:rPr lang="lt-LT" sz="1200" dirty="0" err="1" smtClean="0"/>
              <a:t>measured</a:t>
            </a:r>
            <a:r>
              <a:rPr lang="lt-LT" sz="1200" dirty="0" smtClean="0"/>
              <a:t> GNP per </a:t>
            </a:r>
            <a:r>
              <a:rPr lang="lt-LT" sz="1200" dirty="0" err="1" smtClean="0"/>
              <a:t>capita</a:t>
            </a:r>
            <a:r>
              <a:rPr lang="lt-LT" sz="1200" dirty="0" smtClean="0"/>
              <a:t>. </a:t>
            </a:r>
            <a:r>
              <a:rPr lang="lt-LT" sz="1200" dirty="0" err="1" smtClean="0"/>
              <a:t>Coded</a:t>
            </a:r>
            <a:r>
              <a:rPr lang="lt-LT" sz="1200" dirty="0" smtClean="0"/>
              <a:t> </a:t>
            </a:r>
            <a:r>
              <a:rPr lang="lt-LT" sz="1200" dirty="0" err="1" smtClean="0"/>
              <a:t>as</a:t>
            </a:r>
            <a:r>
              <a:rPr lang="lt-LT" sz="1200" dirty="0" smtClean="0"/>
              <a:t> 0 </a:t>
            </a:r>
            <a:r>
              <a:rPr lang="lt-LT" sz="1200" dirty="0" err="1" smtClean="0"/>
              <a:t>if</a:t>
            </a:r>
            <a:r>
              <a:rPr lang="lt-LT" sz="1200" dirty="0" smtClean="0"/>
              <a:t> per </a:t>
            </a:r>
            <a:r>
              <a:rPr lang="lt-LT" sz="1200" dirty="0" err="1" smtClean="0"/>
              <a:t>capita</a:t>
            </a:r>
            <a:r>
              <a:rPr lang="lt-LT" sz="1200" dirty="0" smtClean="0"/>
              <a:t> GNP </a:t>
            </a:r>
            <a:r>
              <a:rPr lang="lt-LT" sz="1200" dirty="0" err="1" smtClean="0"/>
              <a:t>is</a:t>
            </a:r>
            <a:r>
              <a:rPr lang="lt-LT" sz="1200" dirty="0" smtClean="0"/>
              <a:t> </a:t>
            </a:r>
            <a:r>
              <a:rPr lang="lt-LT" sz="1200" dirty="0" err="1" smtClean="0"/>
              <a:t>below</a:t>
            </a:r>
            <a:r>
              <a:rPr lang="lt-LT" sz="1200" dirty="0" smtClean="0"/>
              <a:t> USD 600, </a:t>
            </a:r>
            <a:r>
              <a:rPr lang="lt-LT" sz="1200" dirty="0" err="1" smtClean="0"/>
              <a:t>and</a:t>
            </a:r>
            <a:r>
              <a:rPr lang="lt-LT" sz="1200" dirty="0" smtClean="0"/>
              <a:t> 1 </a:t>
            </a:r>
            <a:r>
              <a:rPr lang="lt-LT" sz="1200" dirty="0" err="1" smtClean="0"/>
              <a:t>if</a:t>
            </a:r>
            <a:r>
              <a:rPr lang="lt-LT" sz="1200" dirty="0" smtClean="0"/>
              <a:t> </a:t>
            </a:r>
            <a:r>
              <a:rPr lang="lt-LT" sz="1200" dirty="0" err="1" smtClean="0"/>
              <a:t>above</a:t>
            </a:r>
            <a:r>
              <a:rPr lang="lt-LT" sz="1200" dirty="0" smtClean="0"/>
              <a:t>.</a:t>
            </a:r>
          </a:p>
          <a:p>
            <a:pPr marL="514350" indent="-514350">
              <a:buNone/>
            </a:pPr>
            <a:r>
              <a:rPr lang="lt-LT" sz="1200" dirty="0" smtClean="0"/>
              <a:t>(2) </a:t>
            </a:r>
            <a:r>
              <a:rPr lang="lt-LT" sz="1200" dirty="0" err="1" smtClean="0"/>
              <a:t>Urbanization</a:t>
            </a:r>
            <a:r>
              <a:rPr lang="lt-LT" sz="1200" dirty="0" smtClean="0"/>
              <a:t> (</a:t>
            </a:r>
            <a:r>
              <a:rPr lang="lt-LT" sz="1200" dirty="0" err="1" smtClean="0"/>
              <a:t>population</a:t>
            </a:r>
            <a:r>
              <a:rPr lang="lt-LT" sz="1200" dirty="0" smtClean="0"/>
              <a:t> </a:t>
            </a:r>
            <a:r>
              <a:rPr lang="lt-LT" sz="1200" dirty="0" err="1" smtClean="0"/>
              <a:t>in</a:t>
            </a:r>
            <a:r>
              <a:rPr lang="lt-LT" sz="1200" dirty="0" smtClean="0"/>
              <a:t> </a:t>
            </a:r>
            <a:r>
              <a:rPr lang="lt-LT" sz="1200" dirty="0" err="1" smtClean="0"/>
              <a:t>towns</a:t>
            </a:r>
            <a:r>
              <a:rPr lang="lt-LT" sz="1200" dirty="0" smtClean="0"/>
              <a:t> </a:t>
            </a:r>
            <a:r>
              <a:rPr lang="lt-LT" sz="1200" dirty="0" err="1" smtClean="0"/>
              <a:t>greater</a:t>
            </a:r>
            <a:r>
              <a:rPr lang="lt-LT" sz="1200" dirty="0" smtClean="0"/>
              <a:t> </a:t>
            </a:r>
            <a:r>
              <a:rPr lang="lt-LT" sz="1200" dirty="0" err="1" smtClean="0"/>
              <a:t>than</a:t>
            </a:r>
            <a:r>
              <a:rPr lang="lt-LT" sz="1200" dirty="0" smtClean="0"/>
              <a:t> 20 000 </a:t>
            </a:r>
            <a:r>
              <a:rPr lang="lt-LT" sz="1200" dirty="0" err="1" smtClean="0"/>
              <a:t>inhabitants</a:t>
            </a:r>
            <a:r>
              <a:rPr lang="lt-LT" sz="1200" dirty="0" smtClean="0"/>
              <a:t>) </a:t>
            </a:r>
            <a:r>
              <a:rPr lang="lt-LT" sz="1200" dirty="0" err="1" smtClean="0"/>
              <a:t>is</a:t>
            </a:r>
            <a:r>
              <a:rPr lang="lt-LT" sz="1200" dirty="0" smtClean="0"/>
              <a:t> </a:t>
            </a:r>
            <a:r>
              <a:rPr lang="lt-LT" sz="1200" dirty="0" err="1" smtClean="0"/>
              <a:t>coded</a:t>
            </a:r>
            <a:r>
              <a:rPr lang="lt-LT" sz="1200" dirty="0" smtClean="0"/>
              <a:t> </a:t>
            </a:r>
            <a:r>
              <a:rPr lang="lt-LT" sz="1200" dirty="0" err="1" smtClean="0"/>
              <a:t>as</a:t>
            </a:r>
            <a:r>
              <a:rPr lang="lt-LT" sz="1200" dirty="0" smtClean="0"/>
              <a:t> 0 </a:t>
            </a:r>
            <a:r>
              <a:rPr lang="lt-LT" sz="1200" dirty="0" err="1" smtClean="0"/>
              <a:t>if</a:t>
            </a:r>
            <a:r>
              <a:rPr lang="lt-LT" sz="1200" dirty="0" smtClean="0"/>
              <a:t> </a:t>
            </a:r>
            <a:r>
              <a:rPr lang="lt-LT" sz="1200" dirty="0" err="1" smtClean="0"/>
              <a:t>below</a:t>
            </a:r>
            <a:r>
              <a:rPr lang="lt-LT" sz="1200" dirty="0" smtClean="0"/>
              <a:t> 50 </a:t>
            </a:r>
            <a:r>
              <a:rPr lang="en-US" sz="1200" dirty="0" smtClean="0"/>
              <a:t>%</a:t>
            </a:r>
            <a:r>
              <a:rPr lang="lt-LT" sz="1200" dirty="0" smtClean="0"/>
              <a:t> 1 </a:t>
            </a:r>
            <a:r>
              <a:rPr lang="lt-LT" sz="1200" dirty="0" err="1" smtClean="0"/>
              <a:t>if</a:t>
            </a:r>
            <a:r>
              <a:rPr lang="lt-LT" sz="1200" dirty="0" smtClean="0"/>
              <a:t> </a:t>
            </a:r>
            <a:r>
              <a:rPr lang="lt-LT" sz="1200" dirty="0" err="1" smtClean="0"/>
              <a:t>above</a:t>
            </a:r>
            <a:r>
              <a:rPr lang="lt-LT" sz="1200" dirty="0" smtClean="0"/>
              <a:t>.</a:t>
            </a:r>
          </a:p>
          <a:p>
            <a:pPr marL="514350" indent="-514350">
              <a:buNone/>
            </a:pPr>
            <a:r>
              <a:rPr lang="lt-LT" sz="1200" dirty="0" smtClean="0"/>
              <a:t>(3) </a:t>
            </a:r>
            <a:r>
              <a:rPr lang="lt-LT" sz="1200" dirty="0" err="1" smtClean="0"/>
              <a:t>Literacy</a:t>
            </a:r>
            <a:r>
              <a:rPr lang="lt-LT" sz="1200" dirty="0" smtClean="0"/>
              <a:t> </a:t>
            </a:r>
            <a:r>
              <a:rPr lang="lt-LT" sz="1200" dirty="0" err="1" smtClean="0"/>
              <a:t>is</a:t>
            </a:r>
            <a:r>
              <a:rPr lang="lt-LT" sz="1200" dirty="0" smtClean="0"/>
              <a:t> </a:t>
            </a:r>
            <a:r>
              <a:rPr lang="lt-LT" sz="1200" dirty="0" err="1" smtClean="0"/>
              <a:t>coded</a:t>
            </a:r>
            <a:r>
              <a:rPr lang="lt-LT" sz="1200" dirty="0" smtClean="0"/>
              <a:t> </a:t>
            </a:r>
            <a:r>
              <a:rPr lang="lt-LT" sz="1200" dirty="0" err="1" smtClean="0"/>
              <a:t>as</a:t>
            </a:r>
            <a:r>
              <a:rPr lang="lt-LT" sz="1200" dirty="0" smtClean="0"/>
              <a:t> 0 </a:t>
            </a:r>
            <a:r>
              <a:rPr lang="lt-LT" sz="1200" dirty="0" err="1" smtClean="0"/>
              <a:t>if</a:t>
            </a:r>
            <a:r>
              <a:rPr lang="lt-LT" sz="1200" dirty="0" smtClean="0"/>
              <a:t> </a:t>
            </a:r>
            <a:r>
              <a:rPr lang="lt-LT" sz="1200" dirty="0" err="1" smtClean="0"/>
              <a:t>below</a:t>
            </a:r>
            <a:r>
              <a:rPr lang="lt-LT" sz="1200" dirty="0" smtClean="0"/>
              <a:t> 75</a:t>
            </a:r>
            <a:r>
              <a:rPr lang="en-US" sz="1200" dirty="0" smtClean="0"/>
              <a:t> % of the adult population, I if above.</a:t>
            </a:r>
          </a:p>
          <a:p>
            <a:pPr marL="514350" indent="-514350">
              <a:buNone/>
            </a:pPr>
            <a:r>
              <a:rPr lang="en-US" sz="1200" dirty="0" smtClean="0"/>
              <a:t>(4) The industrial </a:t>
            </a:r>
            <a:r>
              <a:rPr lang="en-US" sz="1200" dirty="0" err="1" smtClean="0"/>
              <a:t>labour</a:t>
            </a:r>
            <a:r>
              <a:rPr lang="en-US" sz="1200" dirty="0" smtClean="0"/>
              <a:t> force is coded as 0 if below 30% of the active population, 1 if above</a:t>
            </a:r>
          </a:p>
          <a:p>
            <a:pPr marL="514350" indent="-514350">
              <a:buNone/>
            </a:pPr>
            <a:r>
              <a:rPr lang="en-US" sz="1200" dirty="0" smtClean="0"/>
              <a:t>(5) Government stability is coded as 0 if 10 or more cabinets governed during the period under analysis, 1 if otherwise.</a:t>
            </a:r>
          </a:p>
          <a:p>
            <a:pPr marL="514350" indent="-514350">
              <a:buNone/>
            </a:pPr>
            <a:endParaRPr lang="en-US" sz="1200" dirty="0" smtClean="0"/>
          </a:p>
          <a:p>
            <a:pPr marL="514350" indent="-514350">
              <a:buNone/>
            </a:pPr>
            <a:r>
              <a:rPr lang="en-US" sz="1200" dirty="0" smtClean="0"/>
              <a:t>Democratic survival =1, breakdown =0.</a:t>
            </a:r>
            <a:endParaRPr lang="lt-LT" sz="1200" dirty="0"/>
          </a:p>
        </p:txBody>
      </p:sp>
      <p:sp>
        <p:nvSpPr>
          <p:cNvPr id="4" name="Skaidrės numerio vietos rezervavimo ženklas 3"/>
          <p:cNvSpPr>
            <a:spLocks noGrp="1"/>
          </p:cNvSpPr>
          <p:nvPr>
            <p:ph type="sldNum" sz="quarter" idx="12"/>
          </p:nvPr>
        </p:nvSpPr>
        <p:spPr/>
        <p:txBody>
          <a:bodyPr/>
          <a:lstStyle/>
          <a:p>
            <a:pPr>
              <a:defRPr/>
            </a:pPr>
            <a:fld id="{94347722-8D54-4C4A-B2C8-FD0A709583F0}" type="slidenum">
              <a:rPr lang="en-GB" smtClean="0"/>
              <a:pPr>
                <a:defRPr/>
              </a:pPr>
              <a:t>17</a:t>
            </a:fld>
            <a:endParaRPr lang="it-IT"/>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ntraštė 1"/>
          <p:cNvSpPr>
            <a:spLocks noGrp="1"/>
          </p:cNvSpPr>
          <p:nvPr>
            <p:ph type="title"/>
          </p:nvPr>
        </p:nvSpPr>
        <p:spPr>
          <a:xfrm>
            <a:off x="899592" y="152400"/>
            <a:ext cx="7787208" cy="990600"/>
          </a:xfrm>
        </p:spPr>
        <p:txBody>
          <a:bodyPr/>
          <a:lstStyle/>
          <a:p>
            <a:r>
              <a:rPr lang="en-US" sz="1800" dirty="0" smtClean="0"/>
              <a:t/>
            </a:r>
            <a:br>
              <a:rPr lang="en-US" sz="1800" dirty="0" smtClean="0"/>
            </a:br>
            <a:r>
              <a:rPr lang="en-US" sz="1800" b="1" dirty="0" smtClean="0"/>
              <a:t>Truth or configuration table with all possible configurations of initial conditions </a:t>
            </a:r>
            <a:r>
              <a:rPr lang="en-US" sz="1800" dirty="0" smtClean="0"/>
              <a:t/>
            </a:r>
            <a:br>
              <a:rPr lang="en-US" sz="1800" dirty="0" smtClean="0"/>
            </a:br>
            <a:r>
              <a:rPr lang="en-US" sz="1800" dirty="0" smtClean="0"/>
              <a:t>Analyze →Crisp Sets → Truth Table Algorithm</a:t>
            </a:r>
            <a:endParaRPr lang="lt-LT" sz="1800" dirty="0" smtClean="0"/>
          </a:p>
        </p:txBody>
      </p:sp>
      <p:sp>
        <p:nvSpPr>
          <p:cNvPr id="25604" name="Skaidrės numerio vietos rezervavimo ženklas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8CA69EC4-BE84-4101-8190-5A0B088B0224}" type="slidenum">
              <a:rPr lang="en-GB" smtClean="0"/>
              <a:pPr/>
              <a:t>18</a:t>
            </a:fld>
            <a:endParaRPr lang="it-IT" smtClean="0"/>
          </a:p>
        </p:txBody>
      </p:sp>
      <p:pic>
        <p:nvPicPr>
          <p:cNvPr id="25605" name="Picture 5"/>
          <p:cNvPicPr>
            <a:picLocks noGrp="1" noChangeAspect="1" noChangeArrowheads="1"/>
          </p:cNvPicPr>
          <p:nvPr>
            <p:ph sz="quarter" idx="1"/>
          </p:nvPr>
        </p:nvPicPr>
        <p:blipFill>
          <a:blip r:embed="rId2"/>
          <a:srcRect/>
          <a:stretch>
            <a:fillRect/>
          </a:stretch>
        </p:blipFill>
        <p:spPr bwMode="auto">
          <a:xfrm>
            <a:off x="622300" y="1219200"/>
            <a:ext cx="8521700" cy="5306144"/>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827584" y="152400"/>
            <a:ext cx="7859216" cy="990600"/>
          </a:xfrm>
        </p:spPr>
        <p:txBody>
          <a:bodyPr/>
          <a:lstStyle/>
          <a:p>
            <a:r>
              <a:rPr lang="en-US" sz="1800" b="1" dirty="0" smtClean="0"/>
              <a:t>Truth or configuration table with only observed configurations of initial conditions</a:t>
            </a:r>
            <a:r>
              <a:rPr lang="en-US" sz="1800" dirty="0" smtClean="0"/>
              <a:t/>
            </a:r>
            <a:br>
              <a:rPr lang="en-US" sz="1800" dirty="0" smtClean="0"/>
            </a:br>
            <a:r>
              <a:rPr lang="en-US" sz="1800" dirty="0" smtClean="0"/>
              <a:t>Edit → Delete and Code</a:t>
            </a:r>
            <a:endParaRPr lang="lt-LT" sz="1800" dirty="0"/>
          </a:p>
        </p:txBody>
      </p:sp>
      <p:sp>
        <p:nvSpPr>
          <p:cNvPr id="4" name="Skaidrės numerio vietos rezervavimo ženklas 3"/>
          <p:cNvSpPr>
            <a:spLocks noGrp="1"/>
          </p:cNvSpPr>
          <p:nvPr>
            <p:ph type="sldNum" sz="quarter" idx="12"/>
          </p:nvPr>
        </p:nvSpPr>
        <p:spPr/>
        <p:txBody>
          <a:bodyPr/>
          <a:lstStyle/>
          <a:p>
            <a:pPr>
              <a:defRPr/>
            </a:pPr>
            <a:fld id="{94347722-8D54-4C4A-B2C8-FD0A709583F0}" type="slidenum">
              <a:rPr lang="en-GB" smtClean="0"/>
              <a:pPr>
                <a:defRPr/>
              </a:pPr>
              <a:t>19</a:t>
            </a:fld>
            <a:endParaRPr lang="it-IT"/>
          </a:p>
        </p:txBody>
      </p:sp>
      <p:pic>
        <p:nvPicPr>
          <p:cNvPr id="41986" name="Picture 2"/>
          <p:cNvPicPr>
            <a:picLocks noGrp="1" noChangeAspect="1" noChangeArrowheads="1"/>
          </p:cNvPicPr>
          <p:nvPr>
            <p:ph sz="quarter" idx="1"/>
          </p:nvPr>
        </p:nvPicPr>
        <p:blipFill>
          <a:blip r:embed="rId2"/>
          <a:srcRect/>
          <a:stretch>
            <a:fillRect/>
          </a:stretch>
        </p:blipFill>
        <p:spPr bwMode="auto">
          <a:xfrm>
            <a:off x="622300" y="1124744"/>
            <a:ext cx="7899400" cy="525658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ntraštė 1"/>
          <p:cNvSpPr>
            <a:spLocks noGrp="1"/>
          </p:cNvSpPr>
          <p:nvPr>
            <p:ph type="title"/>
          </p:nvPr>
        </p:nvSpPr>
        <p:spPr>
          <a:xfrm>
            <a:off x="468313" y="476250"/>
            <a:ext cx="8229600" cy="990600"/>
          </a:xfrm>
        </p:spPr>
        <p:txBody>
          <a:bodyPr/>
          <a:lstStyle/>
          <a:p>
            <a:r>
              <a:rPr lang="lt-LT" dirty="0" smtClean="0"/>
              <a:t>  </a:t>
            </a:r>
            <a:br>
              <a:rPr lang="lt-LT" dirty="0" smtClean="0"/>
            </a:br>
            <a:r>
              <a:rPr lang="lt-LT" dirty="0" smtClean="0"/>
              <a:t>	</a:t>
            </a:r>
            <a:br>
              <a:rPr lang="lt-LT" dirty="0" smtClean="0"/>
            </a:br>
            <a:r>
              <a:rPr lang="lt-LT" dirty="0" smtClean="0"/>
              <a:t>	</a:t>
            </a:r>
            <a:br>
              <a:rPr lang="lt-LT" dirty="0" smtClean="0"/>
            </a:br>
            <a:r>
              <a:rPr lang="lt-LT" dirty="0" smtClean="0"/>
              <a:t>	</a:t>
            </a:r>
            <a:r>
              <a:rPr lang="lt-LT" sz="1800" b="1" dirty="0" err="1" smtClean="0"/>
              <a:t>Teaching</a:t>
            </a:r>
            <a:r>
              <a:rPr lang="lt-LT" sz="1800" b="1" dirty="0" smtClean="0"/>
              <a:t> QCA </a:t>
            </a:r>
            <a:r>
              <a:rPr lang="lt-LT" sz="1800" b="1" dirty="0" err="1" smtClean="0"/>
              <a:t>in</a:t>
            </a:r>
            <a:r>
              <a:rPr lang="lt-LT" sz="1800" b="1" dirty="0" smtClean="0"/>
              <a:t> </a:t>
            </a:r>
            <a:r>
              <a:rPr lang="lt-LT" sz="1800" b="1" dirty="0" err="1" smtClean="0"/>
              <a:t>Lithuania</a:t>
            </a:r>
            <a:r>
              <a:rPr lang="lt-LT" sz="1800" b="1" dirty="0" smtClean="0"/>
              <a:t> </a:t>
            </a:r>
            <a:r>
              <a:rPr lang="lt-LT" sz="1600" b="1" dirty="0" smtClean="0"/>
              <a:t/>
            </a:r>
            <a:br>
              <a:rPr lang="lt-LT" sz="1600" b="1" dirty="0" smtClean="0"/>
            </a:br>
            <a:r>
              <a:rPr lang="lt-LT" sz="1600" b="1" dirty="0" smtClean="0"/>
              <a:t>	</a:t>
            </a:r>
            <a:r>
              <a:rPr lang="lt-LT" sz="1200" b="1" dirty="0" smtClean="0">
                <a:hlinkClick r:id="rId2"/>
              </a:rPr>
              <a:t>http://www.lidata.eu/en/index.php</a:t>
            </a:r>
            <a:r>
              <a:rPr lang="lt-LT" sz="1200" b="1" dirty="0" smtClean="0"/>
              <a:t> </a:t>
            </a:r>
            <a:r>
              <a:rPr lang="lt-LT" sz="1600" b="1" dirty="0" smtClean="0"/>
              <a:t/>
            </a:r>
            <a:br>
              <a:rPr lang="lt-LT" sz="1600" b="1" dirty="0" smtClean="0"/>
            </a:br>
            <a:r>
              <a:rPr lang="lt-LT" sz="1600" b="1" dirty="0" smtClean="0"/>
              <a:t>      </a:t>
            </a:r>
            <a:r>
              <a:rPr lang="lt-LT" sz="1200" b="1" dirty="0" smtClean="0">
                <a:hlinkClick r:id="rId3"/>
              </a:rPr>
              <a:t>http://www.lidata.eu/en/index.php?file=files/eng/lida_en/about.html</a:t>
            </a:r>
            <a:r>
              <a:rPr lang="lt-LT" sz="1200" b="1" dirty="0" smtClean="0"/>
              <a:t> </a:t>
            </a:r>
          </a:p>
        </p:txBody>
      </p:sp>
      <p:sp>
        <p:nvSpPr>
          <p:cNvPr id="10243" name="Skaidrės numerio vietos rezervavimo ženklas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52DB319D-55F7-4213-9EBA-C9CFA60DD31C}" type="slidenum">
              <a:rPr lang="en-GB" smtClean="0"/>
              <a:pPr/>
              <a:t>2</a:t>
            </a:fld>
            <a:endParaRPr lang="it-IT" smtClean="0"/>
          </a:p>
        </p:txBody>
      </p:sp>
      <p:pic>
        <p:nvPicPr>
          <p:cNvPr id="10244" name="Picture 2"/>
          <p:cNvPicPr>
            <a:picLocks noGrp="1" noChangeAspect="1" noChangeArrowheads="1"/>
          </p:cNvPicPr>
          <p:nvPr>
            <p:ph sz="quarter" idx="1"/>
          </p:nvPr>
        </p:nvPicPr>
        <p:blipFill>
          <a:blip r:embed="rId4"/>
          <a:srcRect/>
          <a:stretch>
            <a:fillRect/>
          </a:stretch>
        </p:blipFill>
        <p:spPr>
          <a:xfrm>
            <a:off x="755650" y="1916113"/>
            <a:ext cx="8208963" cy="5302250"/>
          </a:xfr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827584" y="476672"/>
            <a:ext cx="7869560" cy="914400"/>
          </a:xfrm>
        </p:spPr>
        <p:txBody>
          <a:bodyPr/>
          <a:lstStyle/>
          <a:p>
            <a:r>
              <a:rPr lang="en-US" sz="1600" b="1" dirty="0" smtClean="0"/>
              <a:t>Minimization procedure for positive outcomes, observable cases only</a:t>
            </a:r>
            <a:r>
              <a:rPr lang="lt-LT" sz="1600" b="1" dirty="0" smtClean="0"/>
              <a:t/>
            </a:r>
            <a:br>
              <a:rPr lang="lt-LT" sz="1600" b="1" dirty="0" smtClean="0"/>
            </a:br>
            <a:endParaRPr lang="lt-LT" sz="1600" b="1" dirty="0"/>
          </a:p>
        </p:txBody>
      </p:sp>
      <p:sp>
        <p:nvSpPr>
          <p:cNvPr id="5" name="Skaidrės numerio vietos rezervavimo ženklas 4"/>
          <p:cNvSpPr>
            <a:spLocks noGrp="1"/>
          </p:cNvSpPr>
          <p:nvPr>
            <p:ph type="sldNum" sz="quarter" idx="12"/>
          </p:nvPr>
        </p:nvSpPr>
        <p:spPr/>
        <p:txBody>
          <a:bodyPr/>
          <a:lstStyle/>
          <a:p>
            <a:pPr>
              <a:defRPr/>
            </a:pPr>
            <a:fld id="{54159AEA-8EE2-4C66-8364-57BCEDF2D5FC}" type="slidenum">
              <a:rPr lang="en-GB" smtClean="0"/>
              <a:pPr>
                <a:defRPr/>
              </a:pPr>
              <a:t>20</a:t>
            </a:fld>
            <a:endParaRPr lang="it-IT"/>
          </a:p>
        </p:txBody>
      </p:sp>
      <p:pic>
        <p:nvPicPr>
          <p:cNvPr id="63490" name="Picture 2"/>
          <p:cNvPicPr>
            <a:picLocks noGrp="1" noChangeAspect="1" noChangeArrowheads="1"/>
          </p:cNvPicPr>
          <p:nvPr>
            <p:ph sz="quarter" idx="1"/>
          </p:nvPr>
        </p:nvPicPr>
        <p:blipFill>
          <a:blip r:embed="rId2"/>
          <a:srcRect/>
          <a:stretch>
            <a:fillRect/>
          </a:stretch>
        </p:blipFill>
        <p:spPr bwMode="auto">
          <a:xfrm>
            <a:off x="768350" y="1582737"/>
            <a:ext cx="3419475" cy="4210050"/>
          </a:xfrm>
          <a:prstGeom prst="rect">
            <a:avLst/>
          </a:prstGeom>
          <a:noFill/>
          <a:ln w="9525">
            <a:noFill/>
            <a:miter lim="800000"/>
            <a:headEnd/>
            <a:tailEnd/>
          </a:ln>
        </p:spPr>
      </p:pic>
      <p:pic>
        <p:nvPicPr>
          <p:cNvPr id="63491" name="Picture 3"/>
          <p:cNvPicPr>
            <a:picLocks noGrp="1" noChangeAspect="1" noChangeArrowheads="1"/>
          </p:cNvPicPr>
          <p:nvPr>
            <p:ph sz="quarter" idx="2"/>
          </p:nvPr>
        </p:nvPicPr>
        <p:blipFill>
          <a:blip r:embed="rId3"/>
          <a:srcRect/>
          <a:stretch>
            <a:fillRect/>
          </a:stretch>
        </p:blipFill>
        <p:spPr bwMode="auto">
          <a:xfrm>
            <a:off x="4943475" y="1579562"/>
            <a:ext cx="3419475" cy="42100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827584" y="228600"/>
            <a:ext cx="7859216" cy="914400"/>
          </a:xfrm>
        </p:spPr>
        <p:txBody>
          <a:bodyPr/>
          <a:lstStyle/>
          <a:p>
            <a:r>
              <a:rPr lang="en-US" sz="1600" b="1" dirty="0" smtClean="0"/>
              <a:t>Minimization procedure looking for “economic” or parsimonious solution, positive outcomes (left), and inputs for  negative outcomes (right)</a:t>
            </a:r>
            <a:endParaRPr lang="lt-LT" sz="1600" b="1" dirty="0"/>
          </a:p>
        </p:txBody>
      </p:sp>
      <p:sp>
        <p:nvSpPr>
          <p:cNvPr id="5" name="Skaidrės numerio vietos rezervavimo ženklas 4"/>
          <p:cNvSpPr>
            <a:spLocks noGrp="1"/>
          </p:cNvSpPr>
          <p:nvPr>
            <p:ph type="sldNum" sz="quarter" idx="12"/>
          </p:nvPr>
        </p:nvSpPr>
        <p:spPr/>
        <p:txBody>
          <a:bodyPr/>
          <a:lstStyle/>
          <a:p>
            <a:pPr>
              <a:defRPr/>
            </a:pPr>
            <a:fld id="{54159AEA-8EE2-4C66-8364-57BCEDF2D5FC}" type="slidenum">
              <a:rPr lang="en-GB" smtClean="0"/>
              <a:pPr>
                <a:defRPr/>
              </a:pPr>
              <a:t>21</a:t>
            </a:fld>
            <a:endParaRPr lang="it-IT"/>
          </a:p>
        </p:txBody>
      </p:sp>
      <p:pic>
        <p:nvPicPr>
          <p:cNvPr id="64514" name="Picture 2"/>
          <p:cNvPicPr>
            <a:picLocks noGrp="1" noChangeAspect="1" noChangeArrowheads="1"/>
          </p:cNvPicPr>
          <p:nvPr>
            <p:ph sz="quarter" idx="1"/>
          </p:nvPr>
        </p:nvPicPr>
        <p:blipFill>
          <a:blip r:embed="rId2"/>
          <a:srcRect/>
          <a:stretch>
            <a:fillRect/>
          </a:stretch>
        </p:blipFill>
        <p:spPr bwMode="auto">
          <a:xfrm>
            <a:off x="768350" y="1601787"/>
            <a:ext cx="3419475" cy="4171950"/>
          </a:xfrm>
          <a:prstGeom prst="rect">
            <a:avLst/>
          </a:prstGeom>
          <a:noFill/>
          <a:ln w="9525">
            <a:noFill/>
            <a:miter lim="800000"/>
            <a:headEnd/>
            <a:tailEnd/>
          </a:ln>
        </p:spPr>
      </p:pic>
      <p:pic>
        <p:nvPicPr>
          <p:cNvPr id="10" name="Picture 2"/>
          <p:cNvPicPr>
            <a:picLocks noGrp="1" noChangeAspect="1" noChangeArrowheads="1"/>
          </p:cNvPicPr>
          <p:nvPr>
            <p:ph sz="quarter" idx="2"/>
          </p:nvPr>
        </p:nvPicPr>
        <p:blipFill>
          <a:blip r:embed="rId3"/>
          <a:srcRect/>
          <a:stretch>
            <a:fillRect/>
          </a:stretch>
        </p:blipFill>
        <p:spPr bwMode="auto">
          <a:xfrm>
            <a:off x="5000625" y="1931987"/>
            <a:ext cx="3305175" cy="35052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899592" y="152400"/>
            <a:ext cx="7787208" cy="990600"/>
          </a:xfrm>
        </p:spPr>
        <p:txBody>
          <a:bodyPr/>
          <a:lstStyle/>
          <a:p>
            <a:r>
              <a:rPr lang="en-US" sz="1400" b="1" dirty="0" smtClean="0"/>
              <a:t>Final findings for survival of democracy: applying Boolean minimization only to observed combinations:</a:t>
            </a:r>
            <a:endParaRPr lang="lt-LT" sz="1400" b="1" dirty="0"/>
          </a:p>
        </p:txBody>
      </p:sp>
      <p:sp>
        <p:nvSpPr>
          <p:cNvPr id="3" name="Turinio vietos rezervavimo ženklas 2"/>
          <p:cNvSpPr>
            <a:spLocks noGrp="1"/>
          </p:cNvSpPr>
          <p:nvPr>
            <p:ph sz="quarter" idx="1"/>
          </p:nvPr>
        </p:nvSpPr>
        <p:spPr>
          <a:xfrm>
            <a:off x="755576" y="1219200"/>
            <a:ext cx="7931224" cy="5378152"/>
          </a:xfrm>
        </p:spPr>
        <p:txBody>
          <a:bodyPr/>
          <a:lstStyle/>
          <a:p>
            <a:r>
              <a:rPr lang="lt-LT" sz="1000" dirty="0" smtClean="0"/>
              <a:t>--- </a:t>
            </a:r>
            <a:r>
              <a:rPr lang="lt-LT" sz="1000" b="1" dirty="0" smtClean="0"/>
              <a:t>COMPLEX SOLUTION --- </a:t>
            </a:r>
          </a:p>
          <a:p>
            <a:r>
              <a:rPr lang="lt-LT" sz="1000" dirty="0" smtClean="0"/>
              <a:t>                                                           </a:t>
            </a:r>
            <a:r>
              <a:rPr lang="lt-LT" sz="1000" dirty="0" err="1" smtClean="0"/>
              <a:t>raw</a:t>
            </a:r>
            <a:r>
              <a:rPr lang="lt-LT" sz="1000" dirty="0" smtClean="0"/>
              <a:t>       </a:t>
            </a:r>
            <a:r>
              <a:rPr lang="en-US" sz="1000" dirty="0" smtClean="0"/>
              <a:t>    </a:t>
            </a:r>
            <a:r>
              <a:rPr lang="lt-LT" sz="1000" dirty="0" err="1" smtClean="0"/>
              <a:t>unique</a:t>
            </a:r>
            <a:r>
              <a:rPr lang="lt-LT" sz="1000" dirty="0" smtClean="0"/>
              <a:t>               </a:t>
            </a:r>
          </a:p>
          <a:p>
            <a:r>
              <a:rPr lang="lt-LT" sz="1000" dirty="0" smtClean="0"/>
              <a:t>                                                           </a:t>
            </a:r>
            <a:r>
              <a:rPr lang="lt-LT" sz="1000" dirty="0" err="1" smtClean="0"/>
              <a:t>coverage</a:t>
            </a:r>
            <a:r>
              <a:rPr lang="lt-LT" sz="1000" dirty="0" smtClean="0"/>
              <a:t>    </a:t>
            </a:r>
            <a:r>
              <a:rPr lang="lt-LT" sz="1000" dirty="0" err="1" smtClean="0"/>
              <a:t>coverage</a:t>
            </a:r>
            <a:r>
              <a:rPr lang="lt-LT" sz="1000" dirty="0" smtClean="0"/>
              <a:t>   </a:t>
            </a:r>
            <a:r>
              <a:rPr lang="lt-LT" sz="1000" dirty="0" err="1" smtClean="0"/>
              <a:t>consistency</a:t>
            </a:r>
            <a:r>
              <a:rPr lang="lt-LT" sz="1000" dirty="0" smtClean="0"/>
              <a:t>  </a:t>
            </a:r>
          </a:p>
          <a:p>
            <a:r>
              <a:rPr lang="lt-LT" sz="1000" dirty="0" smtClean="0"/>
              <a:t>                                                                         ----------  ----------  ----------   </a:t>
            </a:r>
          </a:p>
          <a:p>
            <a:r>
              <a:rPr lang="lt-LT" sz="1000" dirty="0" err="1" smtClean="0"/>
              <a:t>gnipc</a:t>
            </a:r>
            <a:r>
              <a:rPr lang="lt-LT" sz="1000" dirty="0" smtClean="0"/>
              <a:t>*~</a:t>
            </a:r>
            <a:r>
              <a:rPr lang="lt-LT" sz="1000" dirty="0" err="1" smtClean="0"/>
              <a:t>urbanizat</a:t>
            </a:r>
            <a:r>
              <a:rPr lang="lt-LT" sz="1000" dirty="0" smtClean="0"/>
              <a:t>*</a:t>
            </a:r>
            <a:r>
              <a:rPr lang="lt-LT" sz="1000" dirty="0" err="1" smtClean="0"/>
              <a:t>literacy</a:t>
            </a:r>
            <a:r>
              <a:rPr lang="lt-LT" sz="1000" dirty="0" smtClean="0"/>
              <a:t>*</a:t>
            </a:r>
            <a:r>
              <a:rPr lang="lt-LT" sz="1000" dirty="0" err="1" smtClean="0"/>
              <a:t>govstab</a:t>
            </a:r>
            <a:r>
              <a:rPr lang="lt-LT" sz="1000" dirty="0" smtClean="0"/>
              <a:t>       0.500000    0.250000    1.000000 </a:t>
            </a:r>
          </a:p>
          <a:p>
            <a:r>
              <a:rPr lang="lt-LT" sz="1000" dirty="0" err="1" smtClean="0"/>
              <a:t>gnipc</a:t>
            </a:r>
            <a:r>
              <a:rPr lang="lt-LT" sz="1000" dirty="0" smtClean="0"/>
              <a:t>*</a:t>
            </a:r>
            <a:r>
              <a:rPr lang="lt-LT" sz="1000" dirty="0" err="1" smtClean="0"/>
              <a:t>literacy</a:t>
            </a:r>
            <a:r>
              <a:rPr lang="lt-LT" sz="1000" dirty="0" smtClean="0"/>
              <a:t>*</a:t>
            </a:r>
            <a:r>
              <a:rPr lang="lt-LT" sz="1000" dirty="0" err="1" smtClean="0"/>
              <a:t>industrializa</a:t>
            </a:r>
            <a:r>
              <a:rPr lang="lt-LT" sz="1000" dirty="0" smtClean="0"/>
              <a:t>*</a:t>
            </a:r>
            <a:r>
              <a:rPr lang="lt-LT" sz="1000" dirty="0" err="1" smtClean="0"/>
              <a:t>govstab</a:t>
            </a:r>
            <a:r>
              <a:rPr lang="lt-LT" sz="1000" dirty="0" smtClean="0"/>
              <a:t>     0.750000    0.500000    1.000000 </a:t>
            </a:r>
          </a:p>
          <a:p>
            <a:r>
              <a:rPr lang="lt-LT" sz="1000" dirty="0" err="1" smtClean="0"/>
              <a:t>solution</a:t>
            </a:r>
            <a:r>
              <a:rPr lang="lt-LT" sz="1000" dirty="0" smtClean="0"/>
              <a:t> </a:t>
            </a:r>
            <a:r>
              <a:rPr lang="lt-LT" sz="1000" dirty="0" err="1" smtClean="0"/>
              <a:t>coverage</a:t>
            </a:r>
            <a:r>
              <a:rPr lang="lt-LT" sz="1000" dirty="0" smtClean="0"/>
              <a:t>: 1.000000 </a:t>
            </a:r>
          </a:p>
          <a:p>
            <a:r>
              <a:rPr lang="lt-LT" sz="1000" dirty="0" err="1" smtClean="0"/>
              <a:t>solution</a:t>
            </a:r>
            <a:r>
              <a:rPr lang="lt-LT" sz="1000" dirty="0" smtClean="0"/>
              <a:t> </a:t>
            </a:r>
            <a:r>
              <a:rPr lang="lt-LT" sz="1000" dirty="0" err="1" smtClean="0"/>
              <a:t>consistency</a:t>
            </a:r>
            <a:r>
              <a:rPr lang="lt-LT" sz="1000" dirty="0" smtClean="0"/>
              <a:t>: 1.000000  </a:t>
            </a:r>
          </a:p>
          <a:p>
            <a:r>
              <a:rPr lang="lt-LT" sz="1000" dirty="0" err="1" smtClean="0"/>
              <a:t>Cases</a:t>
            </a:r>
            <a:r>
              <a:rPr lang="lt-LT" sz="1000" dirty="0" smtClean="0"/>
              <a:t> </a:t>
            </a:r>
            <a:r>
              <a:rPr lang="lt-LT" sz="1000" dirty="0" err="1" smtClean="0"/>
              <a:t>with</a:t>
            </a:r>
            <a:r>
              <a:rPr lang="lt-LT" sz="1000" dirty="0" smtClean="0"/>
              <a:t> </a:t>
            </a:r>
            <a:r>
              <a:rPr lang="lt-LT" sz="1000" dirty="0" err="1" smtClean="0"/>
              <a:t>greater</a:t>
            </a:r>
            <a:r>
              <a:rPr lang="lt-LT" sz="1000" dirty="0" smtClean="0"/>
              <a:t> </a:t>
            </a:r>
            <a:r>
              <a:rPr lang="lt-LT" sz="1000" dirty="0" err="1" smtClean="0"/>
              <a:t>than</a:t>
            </a:r>
            <a:r>
              <a:rPr lang="lt-LT" sz="1000" dirty="0" smtClean="0"/>
              <a:t> 0.5 </a:t>
            </a:r>
            <a:r>
              <a:rPr lang="lt-LT" sz="1000" dirty="0" err="1" smtClean="0"/>
              <a:t>membership</a:t>
            </a:r>
            <a:r>
              <a:rPr lang="lt-LT" sz="1000" dirty="0" smtClean="0"/>
              <a:t> </a:t>
            </a:r>
            <a:r>
              <a:rPr lang="lt-LT" sz="1000" dirty="0" err="1" smtClean="0"/>
              <a:t>in</a:t>
            </a:r>
            <a:r>
              <a:rPr lang="lt-LT" sz="1000" dirty="0" smtClean="0"/>
              <a:t> </a:t>
            </a:r>
            <a:r>
              <a:rPr lang="lt-LT" sz="1000" dirty="0" err="1" smtClean="0"/>
              <a:t>term</a:t>
            </a:r>
            <a:r>
              <a:rPr lang="lt-LT" sz="1000" dirty="0" smtClean="0"/>
              <a:t> </a:t>
            </a:r>
            <a:r>
              <a:rPr lang="lt-LT" sz="1000" dirty="0" err="1" smtClean="0"/>
              <a:t>gnipc</a:t>
            </a:r>
            <a:r>
              <a:rPr lang="lt-LT" sz="1000" dirty="0" smtClean="0"/>
              <a:t>*~</a:t>
            </a:r>
            <a:r>
              <a:rPr lang="lt-LT" sz="1000" dirty="0" err="1" smtClean="0"/>
              <a:t>urbanizat</a:t>
            </a:r>
            <a:r>
              <a:rPr lang="lt-LT" sz="1000" dirty="0" smtClean="0"/>
              <a:t>*</a:t>
            </a:r>
            <a:r>
              <a:rPr lang="lt-LT" sz="1000" dirty="0" err="1" smtClean="0"/>
              <a:t>rastingumas</a:t>
            </a:r>
            <a:r>
              <a:rPr lang="lt-LT" sz="1000" dirty="0" smtClean="0"/>
              <a:t>*</a:t>
            </a:r>
            <a:r>
              <a:rPr lang="lt-LT" sz="1000" dirty="0" err="1" smtClean="0"/>
              <a:t>vyrstab</a:t>
            </a:r>
            <a:r>
              <a:rPr lang="lt-LT" sz="1000" dirty="0" smtClean="0"/>
              <a:t>: </a:t>
            </a:r>
            <a:r>
              <a:rPr lang="lt-LT" sz="1000" dirty="0" err="1" smtClean="0"/>
              <a:t>Ireland</a:t>
            </a:r>
            <a:r>
              <a:rPr lang="lt-LT" sz="1000" dirty="0" smtClean="0"/>
              <a:t> (1,1),  France (1,1), </a:t>
            </a:r>
            <a:r>
              <a:rPr lang="lt-LT" sz="1000" dirty="0" err="1" smtClean="0"/>
              <a:t>Finland</a:t>
            </a:r>
            <a:r>
              <a:rPr lang="lt-LT" sz="1000" dirty="0" smtClean="0"/>
              <a:t> (1,1), </a:t>
            </a:r>
            <a:r>
              <a:rPr lang="lt-LT" sz="1000" dirty="0" err="1" smtClean="0"/>
              <a:t>Sweden</a:t>
            </a:r>
            <a:r>
              <a:rPr lang="lt-LT" sz="1000" dirty="0" smtClean="0"/>
              <a:t> (1,1) </a:t>
            </a:r>
          </a:p>
          <a:p>
            <a:r>
              <a:rPr lang="lt-LT" sz="1000" dirty="0" err="1" smtClean="0"/>
              <a:t>Cases</a:t>
            </a:r>
            <a:r>
              <a:rPr lang="lt-LT" sz="1000" dirty="0" smtClean="0"/>
              <a:t> </a:t>
            </a:r>
            <a:r>
              <a:rPr lang="lt-LT" sz="1000" dirty="0" err="1" smtClean="0"/>
              <a:t>with</a:t>
            </a:r>
            <a:r>
              <a:rPr lang="lt-LT" sz="1000" dirty="0" smtClean="0"/>
              <a:t> </a:t>
            </a:r>
            <a:r>
              <a:rPr lang="lt-LT" sz="1000" dirty="0" err="1" smtClean="0"/>
              <a:t>greater</a:t>
            </a:r>
            <a:r>
              <a:rPr lang="lt-LT" sz="1000" dirty="0" smtClean="0"/>
              <a:t> </a:t>
            </a:r>
            <a:r>
              <a:rPr lang="lt-LT" sz="1000" dirty="0" err="1" smtClean="0"/>
              <a:t>than</a:t>
            </a:r>
            <a:r>
              <a:rPr lang="lt-LT" sz="1000" dirty="0" smtClean="0"/>
              <a:t> 0.5 </a:t>
            </a:r>
            <a:r>
              <a:rPr lang="lt-LT" sz="1000" dirty="0" err="1" smtClean="0"/>
              <a:t>membership</a:t>
            </a:r>
            <a:r>
              <a:rPr lang="lt-LT" sz="1000" dirty="0" smtClean="0"/>
              <a:t> </a:t>
            </a:r>
            <a:r>
              <a:rPr lang="lt-LT" sz="1000" dirty="0" err="1" smtClean="0"/>
              <a:t>in</a:t>
            </a:r>
            <a:r>
              <a:rPr lang="lt-LT" sz="1000" dirty="0" smtClean="0"/>
              <a:t> </a:t>
            </a:r>
            <a:r>
              <a:rPr lang="lt-LT" sz="1000" dirty="0" err="1" smtClean="0"/>
              <a:t>term</a:t>
            </a:r>
            <a:r>
              <a:rPr lang="lt-LT" sz="1000" dirty="0" smtClean="0"/>
              <a:t> </a:t>
            </a:r>
            <a:r>
              <a:rPr lang="lt-LT" sz="1000" dirty="0" err="1" smtClean="0"/>
              <a:t>gnipc</a:t>
            </a:r>
            <a:r>
              <a:rPr lang="lt-LT" sz="1000" dirty="0" smtClean="0"/>
              <a:t>*</a:t>
            </a:r>
            <a:r>
              <a:rPr lang="lt-LT" sz="1000" dirty="0" err="1" smtClean="0"/>
              <a:t>literacy</a:t>
            </a:r>
            <a:r>
              <a:rPr lang="lt-LT" sz="1000" dirty="0" smtClean="0"/>
              <a:t>*</a:t>
            </a:r>
            <a:r>
              <a:rPr lang="lt-LT" sz="1000" dirty="0" err="1" smtClean="0"/>
              <a:t>industrializa</a:t>
            </a:r>
            <a:r>
              <a:rPr lang="lt-LT" sz="1000" dirty="0" smtClean="0"/>
              <a:t>*</a:t>
            </a:r>
            <a:r>
              <a:rPr lang="lt-LT" sz="1000" dirty="0" err="1" smtClean="0"/>
              <a:t>govstab</a:t>
            </a:r>
            <a:r>
              <a:rPr lang="lt-LT" sz="1000" dirty="0" smtClean="0"/>
              <a:t>: </a:t>
            </a:r>
            <a:r>
              <a:rPr lang="lt-LT" sz="1000" dirty="0" err="1" smtClean="0"/>
              <a:t>Belgium</a:t>
            </a:r>
            <a:r>
              <a:rPr lang="lt-LT" sz="1000" dirty="0" smtClean="0"/>
              <a:t> (1,1),    </a:t>
            </a:r>
            <a:r>
              <a:rPr lang="lt-LT" sz="1000" dirty="0" err="1" smtClean="0"/>
              <a:t>Czechoslovakia</a:t>
            </a:r>
            <a:r>
              <a:rPr lang="lt-LT" sz="1000" dirty="0" smtClean="0"/>
              <a:t> (1,1), </a:t>
            </a:r>
            <a:r>
              <a:rPr lang="lt-LT" sz="1000" dirty="0" err="1" smtClean="0"/>
              <a:t>United</a:t>
            </a:r>
            <a:r>
              <a:rPr lang="lt-LT" sz="1000" dirty="0" smtClean="0"/>
              <a:t> </a:t>
            </a:r>
            <a:r>
              <a:rPr lang="lt-LT" sz="1000" dirty="0" err="1" smtClean="0"/>
              <a:t>Kingdom</a:t>
            </a:r>
            <a:r>
              <a:rPr lang="lt-LT" sz="1000" dirty="0" smtClean="0"/>
              <a:t> (1,1),  </a:t>
            </a:r>
            <a:r>
              <a:rPr lang="lt-LT" sz="1000" dirty="0" err="1" smtClean="0"/>
              <a:t>Netherlands</a:t>
            </a:r>
            <a:r>
              <a:rPr lang="lt-LT" sz="1000" dirty="0" smtClean="0"/>
              <a:t>(1,1),   France (1,1), </a:t>
            </a:r>
            <a:r>
              <a:rPr lang="lt-LT" sz="1000" dirty="0" err="1" smtClean="0"/>
              <a:t>Sweden</a:t>
            </a:r>
            <a:r>
              <a:rPr lang="lt-LT" sz="1000" dirty="0" smtClean="0"/>
              <a:t> (1,1) </a:t>
            </a:r>
          </a:p>
          <a:p>
            <a:endParaRPr lang="lt-LT" sz="1000" dirty="0" smtClean="0"/>
          </a:p>
          <a:p>
            <a:r>
              <a:rPr lang="lt-LT" sz="1000" dirty="0" smtClean="0"/>
              <a:t>   --- </a:t>
            </a:r>
            <a:r>
              <a:rPr lang="lt-LT" sz="1000" b="1" dirty="0" smtClean="0"/>
              <a:t>PARSIMONIOUS SOLUTION --- </a:t>
            </a:r>
          </a:p>
          <a:p>
            <a:r>
              <a:rPr lang="lt-LT" sz="1000" dirty="0" smtClean="0"/>
              <a:t>                              </a:t>
            </a:r>
            <a:r>
              <a:rPr lang="lt-LT" sz="1000" dirty="0" err="1" smtClean="0"/>
              <a:t>raw</a:t>
            </a:r>
            <a:r>
              <a:rPr lang="lt-LT" sz="1000" dirty="0" smtClean="0"/>
              <a:t>       </a:t>
            </a:r>
            <a:r>
              <a:rPr lang="lt-LT" sz="1000" dirty="0" err="1" smtClean="0"/>
              <a:t>unique</a:t>
            </a:r>
            <a:r>
              <a:rPr lang="lt-LT" sz="1000" dirty="0" smtClean="0"/>
              <a:t>               </a:t>
            </a:r>
          </a:p>
          <a:p>
            <a:r>
              <a:rPr lang="lt-LT" sz="1000" dirty="0" smtClean="0"/>
              <a:t>                             </a:t>
            </a:r>
            <a:r>
              <a:rPr lang="lt-LT" sz="1000" dirty="0" err="1" smtClean="0"/>
              <a:t>coverage</a:t>
            </a:r>
            <a:r>
              <a:rPr lang="lt-LT" sz="1000" dirty="0" smtClean="0"/>
              <a:t>    </a:t>
            </a:r>
            <a:r>
              <a:rPr lang="lt-LT" sz="1000" dirty="0" err="1" smtClean="0"/>
              <a:t>coverage</a:t>
            </a:r>
            <a:r>
              <a:rPr lang="lt-LT" sz="1000" dirty="0" smtClean="0"/>
              <a:t>   </a:t>
            </a:r>
            <a:r>
              <a:rPr lang="lt-LT" sz="1000" dirty="0" err="1" smtClean="0"/>
              <a:t>consistency</a:t>
            </a:r>
            <a:r>
              <a:rPr lang="lt-LT" sz="1000" dirty="0" smtClean="0"/>
              <a:t>  </a:t>
            </a:r>
          </a:p>
          <a:p>
            <a:r>
              <a:rPr lang="lt-LT" sz="1000" dirty="0" smtClean="0"/>
              <a:t>                             ----------  ----------  ----------   </a:t>
            </a:r>
          </a:p>
          <a:p>
            <a:r>
              <a:rPr lang="lt-LT" sz="1000" dirty="0" err="1" smtClean="0"/>
              <a:t>gnipc</a:t>
            </a:r>
            <a:r>
              <a:rPr lang="lt-LT" sz="1000" dirty="0" smtClean="0"/>
              <a:t>*</a:t>
            </a:r>
            <a:r>
              <a:rPr lang="lt-LT" sz="1000" dirty="0" err="1" smtClean="0"/>
              <a:t>govstab</a:t>
            </a:r>
            <a:r>
              <a:rPr lang="lt-LT" sz="1000" dirty="0" smtClean="0"/>
              <a:t>     1.000000    1.000000    1.000000 </a:t>
            </a:r>
          </a:p>
          <a:p>
            <a:r>
              <a:rPr lang="lt-LT" sz="1000" dirty="0" err="1" smtClean="0"/>
              <a:t>solution</a:t>
            </a:r>
            <a:r>
              <a:rPr lang="lt-LT" sz="1000" dirty="0" smtClean="0"/>
              <a:t> </a:t>
            </a:r>
            <a:r>
              <a:rPr lang="lt-LT" sz="1000" dirty="0" err="1" smtClean="0"/>
              <a:t>coverage</a:t>
            </a:r>
            <a:r>
              <a:rPr lang="lt-LT" sz="1000" dirty="0" smtClean="0"/>
              <a:t>: 1.000000 </a:t>
            </a:r>
          </a:p>
          <a:p>
            <a:r>
              <a:rPr lang="lt-LT" sz="1000" dirty="0" err="1" smtClean="0"/>
              <a:t>solution</a:t>
            </a:r>
            <a:r>
              <a:rPr lang="lt-LT" sz="1000" dirty="0" smtClean="0"/>
              <a:t> </a:t>
            </a:r>
            <a:r>
              <a:rPr lang="lt-LT" sz="1000" dirty="0" err="1" smtClean="0"/>
              <a:t>consistency</a:t>
            </a:r>
            <a:r>
              <a:rPr lang="lt-LT" sz="1000" dirty="0" smtClean="0"/>
              <a:t>: 1.000000 </a:t>
            </a:r>
          </a:p>
          <a:p>
            <a:r>
              <a:rPr lang="lt-LT" sz="1000" dirty="0" smtClean="0"/>
              <a:t> </a:t>
            </a:r>
            <a:r>
              <a:rPr lang="lt-LT" sz="1000" dirty="0" err="1" smtClean="0"/>
              <a:t>Cases</a:t>
            </a:r>
            <a:r>
              <a:rPr lang="lt-LT" sz="1000" dirty="0" smtClean="0"/>
              <a:t> </a:t>
            </a:r>
            <a:r>
              <a:rPr lang="lt-LT" sz="1000" dirty="0" err="1" smtClean="0"/>
              <a:t>with</a:t>
            </a:r>
            <a:r>
              <a:rPr lang="lt-LT" sz="1000" dirty="0" smtClean="0"/>
              <a:t> </a:t>
            </a:r>
            <a:r>
              <a:rPr lang="lt-LT" sz="1000" dirty="0" err="1" smtClean="0"/>
              <a:t>greater</a:t>
            </a:r>
            <a:r>
              <a:rPr lang="lt-LT" sz="1000" dirty="0" smtClean="0"/>
              <a:t> </a:t>
            </a:r>
            <a:r>
              <a:rPr lang="lt-LT" sz="1000" dirty="0" err="1" smtClean="0"/>
              <a:t>than</a:t>
            </a:r>
            <a:r>
              <a:rPr lang="lt-LT" sz="1000" dirty="0" smtClean="0"/>
              <a:t> 0.5 </a:t>
            </a:r>
            <a:r>
              <a:rPr lang="lt-LT" sz="1000" dirty="0" err="1" smtClean="0"/>
              <a:t>membership</a:t>
            </a:r>
            <a:r>
              <a:rPr lang="lt-LT" sz="1000" dirty="0" smtClean="0"/>
              <a:t> </a:t>
            </a:r>
            <a:r>
              <a:rPr lang="lt-LT" sz="1000" dirty="0" err="1" smtClean="0"/>
              <a:t>in</a:t>
            </a:r>
            <a:r>
              <a:rPr lang="lt-LT" sz="1000" dirty="0" smtClean="0"/>
              <a:t> </a:t>
            </a:r>
            <a:r>
              <a:rPr lang="lt-LT" sz="1000" dirty="0" err="1" smtClean="0"/>
              <a:t>term</a:t>
            </a:r>
            <a:r>
              <a:rPr lang="lt-LT" sz="1000" dirty="0" smtClean="0"/>
              <a:t> </a:t>
            </a:r>
            <a:r>
              <a:rPr lang="lt-LT" sz="1000" dirty="0" err="1" smtClean="0"/>
              <a:t>bnppc</a:t>
            </a:r>
            <a:r>
              <a:rPr lang="lt-LT" sz="1000" dirty="0" smtClean="0"/>
              <a:t>*</a:t>
            </a:r>
            <a:r>
              <a:rPr lang="lt-LT" sz="1000" dirty="0" err="1" smtClean="0"/>
              <a:t>vyrstab</a:t>
            </a:r>
            <a:r>
              <a:rPr lang="lt-LT" sz="1000" dirty="0" smtClean="0"/>
              <a:t>: </a:t>
            </a:r>
            <a:r>
              <a:rPr lang="lt-LT" sz="1000" dirty="0" err="1" smtClean="0"/>
              <a:t>Ireland</a:t>
            </a:r>
            <a:r>
              <a:rPr lang="lt-LT" sz="1000" dirty="0" smtClean="0"/>
              <a:t> (1,1),    </a:t>
            </a:r>
            <a:r>
              <a:rPr lang="lt-LT" sz="1000" dirty="0" err="1" smtClean="0"/>
              <a:t>Belgium</a:t>
            </a:r>
            <a:r>
              <a:rPr lang="lt-LT" sz="1000" dirty="0" smtClean="0"/>
              <a:t> (1,1), </a:t>
            </a:r>
            <a:r>
              <a:rPr lang="lt-LT" sz="1000" dirty="0" err="1" smtClean="0"/>
              <a:t>Czechslovakia</a:t>
            </a:r>
            <a:r>
              <a:rPr lang="lt-LT" sz="1000" dirty="0" smtClean="0"/>
              <a:t> (1,1), </a:t>
            </a:r>
            <a:r>
              <a:rPr lang="lt-LT" sz="1000" dirty="0" err="1" smtClean="0"/>
              <a:t>United</a:t>
            </a:r>
            <a:r>
              <a:rPr lang="lt-LT" sz="1000" dirty="0" smtClean="0"/>
              <a:t> </a:t>
            </a:r>
            <a:r>
              <a:rPr lang="lt-LT" sz="1000" dirty="0" err="1" smtClean="0"/>
              <a:t>Kingdom</a:t>
            </a:r>
            <a:r>
              <a:rPr lang="lt-LT" sz="1000" dirty="0" smtClean="0"/>
              <a:t> (1,1),  </a:t>
            </a:r>
          </a:p>
          <a:p>
            <a:r>
              <a:rPr lang="lt-LT" sz="1000" dirty="0" smtClean="0"/>
              <a:t>  </a:t>
            </a:r>
            <a:r>
              <a:rPr lang="lt-LT" sz="1000" dirty="0" err="1" smtClean="0"/>
              <a:t>Netherlands</a:t>
            </a:r>
            <a:r>
              <a:rPr lang="lt-LT" sz="1000" dirty="0" smtClean="0"/>
              <a:t> (1,1),  France (1,1), </a:t>
            </a:r>
            <a:r>
              <a:rPr lang="lt-LT" sz="1000" dirty="0" err="1" smtClean="0"/>
              <a:t>Finland</a:t>
            </a:r>
            <a:r>
              <a:rPr lang="lt-LT" sz="1000" dirty="0" smtClean="0"/>
              <a:t> (1,1),  </a:t>
            </a:r>
            <a:r>
              <a:rPr lang="lt-LT" sz="1000" dirty="0" err="1" smtClean="0"/>
              <a:t>Sweden</a:t>
            </a:r>
            <a:r>
              <a:rPr lang="lt-LT" sz="1000" dirty="0" smtClean="0"/>
              <a:t> (1,1)  </a:t>
            </a:r>
            <a:endParaRPr lang="lt-LT" sz="1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916443" y="142280"/>
            <a:ext cx="7931224" cy="594320"/>
          </a:xfrm>
        </p:spPr>
        <p:txBody>
          <a:bodyPr/>
          <a:lstStyle/>
          <a:p>
            <a:r>
              <a:rPr lang="lt-LT" sz="1600" b="1" dirty="0" smtClean="0"/>
              <a:t>F</a:t>
            </a:r>
            <a:r>
              <a:rPr lang="en-US" sz="1600" b="1" dirty="0" err="1" smtClean="0"/>
              <a:t>indings</a:t>
            </a:r>
            <a:r>
              <a:rPr lang="en-US" sz="1600" b="1" dirty="0" smtClean="0"/>
              <a:t> for </a:t>
            </a:r>
            <a:r>
              <a:rPr lang="lt-LT" sz="1600" b="1" dirty="0" err="1" smtClean="0"/>
              <a:t>breakdown</a:t>
            </a:r>
            <a:r>
              <a:rPr lang="lt-LT" sz="1600" b="1" dirty="0" smtClean="0"/>
              <a:t> </a:t>
            </a:r>
            <a:r>
              <a:rPr lang="en-US" sz="1600" b="1" dirty="0" smtClean="0"/>
              <a:t>of democracy: applying Boolean minimization only to observed combinations:</a:t>
            </a:r>
            <a:endParaRPr lang="lt-LT" sz="1600" b="1" dirty="0"/>
          </a:p>
        </p:txBody>
      </p:sp>
      <p:sp>
        <p:nvSpPr>
          <p:cNvPr id="3" name="Turinio vietos rezervavimo ženklas 2"/>
          <p:cNvSpPr>
            <a:spLocks noGrp="1"/>
          </p:cNvSpPr>
          <p:nvPr>
            <p:ph sz="quarter" idx="1"/>
          </p:nvPr>
        </p:nvSpPr>
        <p:spPr>
          <a:xfrm>
            <a:off x="914400" y="764704"/>
            <a:ext cx="8229600" cy="6093296"/>
          </a:xfrm>
        </p:spPr>
        <p:txBody>
          <a:bodyPr/>
          <a:lstStyle/>
          <a:p>
            <a:r>
              <a:rPr lang="lt-LT" sz="1200" dirty="0" smtClean="0"/>
              <a:t>      -- </a:t>
            </a:r>
            <a:r>
              <a:rPr lang="lt-LT" sz="1200" b="1" dirty="0" smtClean="0"/>
              <a:t>COMPLEX SOLUTION --- </a:t>
            </a:r>
          </a:p>
          <a:p>
            <a:r>
              <a:rPr lang="lt-LT" sz="1200" dirty="0" smtClean="0"/>
              <a:t>                                                                ---  </a:t>
            </a:r>
            <a:r>
              <a:rPr lang="lt-LT" sz="1200" dirty="0" err="1" smtClean="0"/>
              <a:t>raw</a:t>
            </a:r>
            <a:r>
              <a:rPr lang="lt-LT" sz="1200" dirty="0" smtClean="0"/>
              <a:t>       </a:t>
            </a:r>
            <a:r>
              <a:rPr lang="lt-LT" sz="1200" dirty="0" err="1" smtClean="0"/>
              <a:t>unique</a:t>
            </a:r>
            <a:r>
              <a:rPr lang="lt-LT" sz="1200" dirty="0" smtClean="0"/>
              <a:t>               </a:t>
            </a:r>
          </a:p>
          <a:p>
            <a:r>
              <a:rPr lang="lt-LT" sz="1200" dirty="0" smtClean="0"/>
              <a:t>                                                                 </a:t>
            </a:r>
            <a:r>
              <a:rPr lang="lt-LT" sz="1200" dirty="0" err="1" smtClean="0"/>
              <a:t>coverage</a:t>
            </a:r>
            <a:r>
              <a:rPr lang="lt-LT" sz="1200" dirty="0" smtClean="0"/>
              <a:t>    </a:t>
            </a:r>
            <a:r>
              <a:rPr lang="lt-LT" sz="1200" dirty="0" err="1" smtClean="0"/>
              <a:t>coverage</a:t>
            </a:r>
            <a:r>
              <a:rPr lang="lt-LT" sz="1200" dirty="0" smtClean="0"/>
              <a:t>   </a:t>
            </a:r>
            <a:r>
              <a:rPr lang="lt-LT" sz="1200" dirty="0" err="1" smtClean="0"/>
              <a:t>consistency</a:t>
            </a:r>
            <a:r>
              <a:rPr lang="lt-LT" sz="1200" dirty="0" smtClean="0"/>
              <a:t>  </a:t>
            </a:r>
          </a:p>
          <a:p>
            <a:r>
              <a:rPr lang="lt-LT" sz="1200" dirty="0" smtClean="0"/>
              <a:t>                                                                  ----------  ----------  ----------   </a:t>
            </a:r>
          </a:p>
          <a:p>
            <a:r>
              <a:rPr lang="lt-LT" sz="1200" dirty="0" smtClean="0"/>
              <a:t>~ </a:t>
            </a:r>
            <a:r>
              <a:rPr lang="lt-LT" sz="1200" dirty="0" err="1" smtClean="0"/>
              <a:t>gnipc</a:t>
            </a:r>
            <a:r>
              <a:rPr lang="lt-LT" sz="1200" dirty="0" smtClean="0"/>
              <a:t> *~</a:t>
            </a:r>
            <a:r>
              <a:rPr lang="lt-LT" sz="1200" dirty="0" err="1" smtClean="0"/>
              <a:t>urbanizat</a:t>
            </a:r>
            <a:r>
              <a:rPr lang="lt-LT" sz="1200" dirty="0" smtClean="0"/>
              <a:t>*~</a:t>
            </a:r>
            <a:r>
              <a:rPr lang="lt-LT" sz="1200" dirty="0" err="1" smtClean="0"/>
              <a:t>industrializ</a:t>
            </a:r>
            <a:r>
              <a:rPr lang="lt-LT" sz="1200" dirty="0" smtClean="0"/>
              <a:t>           0.818182    0.818182    1.000000 </a:t>
            </a:r>
          </a:p>
          <a:p>
            <a:r>
              <a:rPr lang="lt-LT" sz="1200" dirty="0" err="1" smtClean="0"/>
              <a:t>gnipc</a:t>
            </a:r>
            <a:r>
              <a:rPr lang="lt-LT" sz="1200" dirty="0" smtClean="0"/>
              <a:t> *</a:t>
            </a:r>
            <a:r>
              <a:rPr lang="lt-LT" sz="1200" dirty="0" err="1" smtClean="0"/>
              <a:t>literacy</a:t>
            </a:r>
            <a:r>
              <a:rPr lang="lt-LT" sz="1200" dirty="0" smtClean="0"/>
              <a:t>*</a:t>
            </a:r>
            <a:r>
              <a:rPr lang="lt-LT" sz="1200" dirty="0" err="1" smtClean="0"/>
              <a:t>industrializ</a:t>
            </a:r>
            <a:r>
              <a:rPr lang="lt-LT" sz="1200" dirty="0" smtClean="0"/>
              <a:t>*~</a:t>
            </a:r>
            <a:r>
              <a:rPr lang="lt-LT" sz="1200" dirty="0" err="1" smtClean="0"/>
              <a:t>govstab</a:t>
            </a:r>
            <a:r>
              <a:rPr lang="lt-LT" sz="1200" dirty="0" smtClean="0"/>
              <a:t>      0.181818    0.181818    1.000000 </a:t>
            </a:r>
          </a:p>
          <a:p>
            <a:r>
              <a:rPr lang="lt-LT" sz="1200" dirty="0" err="1" smtClean="0"/>
              <a:t>solution</a:t>
            </a:r>
            <a:r>
              <a:rPr lang="lt-LT" sz="1200" dirty="0" smtClean="0"/>
              <a:t> </a:t>
            </a:r>
            <a:r>
              <a:rPr lang="lt-LT" sz="1200" dirty="0" err="1" smtClean="0"/>
              <a:t>coverage</a:t>
            </a:r>
            <a:r>
              <a:rPr lang="lt-LT" sz="1200" dirty="0" smtClean="0"/>
              <a:t>: 1.000000 </a:t>
            </a:r>
          </a:p>
          <a:p>
            <a:r>
              <a:rPr lang="lt-LT" sz="1200" dirty="0" err="1" smtClean="0"/>
              <a:t>solution</a:t>
            </a:r>
            <a:r>
              <a:rPr lang="lt-LT" sz="1200" dirty="0" smtClean="0"/>
              <a:t> </a:t>
            </a:r>
            <a:r>
              <a:rPr lang="lt-LT" sz="1200" dirty="0" err="1" smtClean="0"/>
              <a:t>consistency</a:t>
            </a:r>
            <a:r>
              <a:rPr lang="lt-LT" sz="1200" dirty="0" smtClean="0"/>
              <a:t>: 1.000000 </a:t>
            </a:r>
          </a:p>
          <a:p>
            <a:r>
              <a:rPr lang="lt-LT" sz="1200" dirty="0" smtClean="0"/>
              <a:t> </a:t>
            </a:r>
            <a:r>
              <a:rPr lang="lt-LT" sz="1200" dirty="0" err="1" smtClean="0"/>
              <a:t>Cases</a:t>
            </a:r>
            <a:r>
              <a:rPr lang="lt-LT" sz="1200" dirty="0" smtClean="0"/>
              <a:t> </a:t>
            </a:r>
            <a:r>
              <a:rPr lang="lt-LT" sz="1200" dirty="0" err="1" smtClean="0"/>
              <a:t>with</a:t>
            </a:r>
            <a:r>
              <a:rPr lang="lt-LT" sz="1200" dirty="0" smtClean="0"/>
              <a:t> </a:t>
            </a:r>
            <a:r>
              <a:rPr lang="lt-LT" sz="1200" dirty="0" err="1" smtClean="0"/>
              <a:t>greater</a:t>
            </a:r>
            <a:r>
              <a:rPr lang="lt-LT" sz="1200" dirty="0" smtClean="0"/>
              <a:t> </a:t>
            </a:r>
            <a:r>
              <a:rPr lang="lt-LT" sz="1200" dirty="0" err="1" smtClean="0"/>
              <a:t>than</a:t>
            </a:r>
            <a:r>
              <a:rPr lang="lt-LT" sz="1200" dirty="0" smtClean="0"/>
              <a:t> 0.5 </a:t>
            </a:r>
            <a:r>
              <a:rPr lang="lt-LT" sz="1200" dirty="0" err="1" smtClean="0"/>
              <a:t>membership</a:t>
            </a:r>
            <a:r>
              <a:rPr lang="lt-LT" sz="1200" dirty="0" smtClean="0"/>
              <a:t> </a:t>
            </a:r>
            <a:r>
              <a:rPr lang="lt-LT" sz="1200" dirty="0" err="1" smtClean="0"/>
              <a:t>in</a:t>
            </a:r>
            <a:r>
              <a:rPr lang="lt-LT" sz="1200" dirty="0" smtClean="0"/>
              <a:t> </a:t>
            </a:r>
            <a:r>
              <a:rPr lang="lt-LT" sz="1200" dirty="0" err="1" smtClean="0"/>
              <a:t>term</a:t>
            </a:r>
            <a:r>
              <a:rPr lang="lt-LT" sz="1200" dirty="0" smtClean="0"/>
              <a:t> ~</a:t>
            </a:r>
            <a:r>
              <a:rPr lang="lt-LT" sz="1200" dirty="0" err="1" smtClean="0"/>
              <a:t>bnppc</a:t>
            </a:r>
            <a:r>
              <a:rPr lang="lt-LT" sz="1200" dirty="0" smtClean="0"/>
              <a:t>*~urbanizacija*~</a:t>
            </a:r>
            <a:r>
              <a:rPr lang="lt-LT" sz="1200" dirty="0" err="1" smtClean="0"/>
              <a:t>industrializaci</a:t>
            </a:r>
            <a:r>
              <a:rPr lang="lt-LT" sz="1200" dirty="0" smtClean="0"/>
              <a:t>: </a:t>
            </a:r>
            <a:r>
              <a:rPr lang="lt-LT" sz="1200" dirty="0" err="1" smtClean="0"/>
              <a:t>Estonia</a:t>
            </a:r>
            <a:r>
              <a:rPr lang="lt-LT" sz="1200" dirty="0" smtClean="0"/>
              <a:t>(1,1),    </a:t>
            </a:r>
            <a:r>
              <a:rPr lang="lt-LT" sz="1200" dirty="0" err="1" smtClean="0"/>
              <a:t>Greece</a:t>
            </a:r>
            <a:r>
              <a:rPr lang="lt-LT" sz="1200" dirty="0" smtClean="0"/>
              <a:t> (1,1), </a:t>
            </a:r>
            <a:r>
              <a:rPr lang="lt-LT" sz="1200" dirty="0" err="1" smtClean="0"/>
              <a:t>Spain</a:t>
            </a:r>
            <a:r>
              <a:rPr lang="lt-LT" sz="1200" dirty="0" smtClean="0"/>
              <a:t> (1,1), </a:t>
            </a:r>
            <a:r>
              <a:rPr lang="lt-LT" sz="1200" dirty="0" err="1" smtClean="0"/>
              <a:t>Italy</a:t>
            </a:r>
            <a:r>
              <a:rPr lang="lt-LT" sz="1200" dirty="0" smtClean="0"/>
              <a:t> (1,1),   </a:t>
            </a:r>
            <a:r>
              <a:rPr lang="lt-LT" sz="1200" dirty="0" err="1" smtClean="0"/>
              <a:t>Poland</a:t>
            </a:r>
            <a:r>
              <a:rPr lang="lt-LT" sz="1200" dirty="0" smtClean="0"/>
              <a:t> (1,1), </a:t>
            </a:r>
            <a:r>
              <a:rPr lang="lt-LT" sz="1200" dirty="0" err="1" smtClean="0"/>
              <a:t>Lithuania</a:t>
            </a:r>
            <a:r>
              <a:rPr lang="lt-LT" sz="1200" dirty="0" smtClean="0"/>
              <a:t> (1,1), </a:t>
            </a:r>
            <a:r>
              <a:rPr lang="lt-LT" sz="1200" dirty="0" err="1" smtClean="0"/>
              <a:t>Portugal</a:t>
            </a:r>
            <a:r>
              <a:rPr lang="lt-LT" sz="1200" dirty="0" smtClean="0"/>
              <a:t> (1,1),    </a:t>
            </a:r>
            <a:r>
              <a:rPr lang="lt-LT" sz="1200" dirty="0" err="1" smtClean="0"/>
              <a:t>Romania</a:t>
            </a:r>
            <a:r>
              <a:rPr lang="lt-LT" sz="1200" dirty="0" smtClean="0"/>
              <a:t> (1,1), </a:t>
            </a:r>
            <a:r>
              <a:rPr lang="lt-LT" sz="1200" dirty="0" err="1" smtClean="0"/>
              <a:t>Hungary</a:t>
            </a:r>
            <a:r>
              <a:rPr lang="lt-LT" sz="1200" dirty="0" smtClean="0"/>
              <a:t> (1,1) </a:t>
            </a:r>
          </a:p>
          <a:p>
            <a:r>
              <a:rPr lang="lt-LT" sz="1200" dirty="0" err="1" smtClean="0"/>
              <a:t>Cases</a:t>
            </a:r>
            <a:r>
              <a:rPr lang="lt-LT" sz="1200" dirty="0" smtClean="0"/>
              <a:t> </a:t>
            </a:r>
            <a:r>
              <a:rPr lang="lt-LT" sz="1200" dirty="0" err="1" smtClean="0"/>
              <a:t>with</a:t>
            </a:r>
            <a:r>
              <a:rPr lang="lt-LT" sz="1200" dirty="0" smtClean="0"/>
              <a:t> </a:t>
            </a:r>
            <a:r>
              <a:rPr lang="lt-LT" sz="1200" dirty="0" err="1" smtClean="0"/>
              <a:t>greater</a:t>
            </a:r>
            <a:r>
              <a:rPr lang="lt-LT" sz="1200" dirty="0" smtClean="0"/>
              <a:t> </a:t>
            </a:r>
            <a:r>
              <a:rPr lang="lt-LT" sz="1200" dirty="0" err="1" smtClean="0"/>
              <a:t>than</a:t>
            </a:r>
            <a:r>
              <a:rPr lang="lt-LT" sz="1200" dirty="0" smtClean="0"/>
              <a:t> 0.5 </a:t>
            </a:r>
            <a:r>
              <a:rPr lang="lt-LT" sz="1200" dirty="0" err="1" smtClean="0"/>
              <a:t>membership</a:t>
            </a:r>
            <a:r>
              <a:rPr lang="lt-LT" sz="1200" dirty="0" smtClean="0"/>
              <a:t> </a:t>
            </a:r>
            <a:r>
              <a:rPr lang="lt-LT" sz="1200" dirty="0" err="1" smtClean="0"/>
              <a:t>in</a:t>
            </a:r>
            <a:r>
              <a:rPr lang="lt-LT" sz="1200" dirty="0" smtClean="0"/>
              <a:t> </a:t>
            </a:r>
            <a:r>
              <a:rPr lang="lt-LT" sz="1200" dirty="0" err="1" smtClean="0"/>
              <a:t>term</a:t>
            </a:r>
            <a:r>
              <a:rPr lang="lt-LT" sz="1200" dirty="0" smtClean="0"/>
              <a:t> </a:t>
            </a:r>
            <a:r>
              <a:rPr lang="lt-LT" sz="1200" dirty="0" err="1" smtClean="0"/>
              <a:t>bnppc</a:t>
            </a:r>
            <a:r>
              <a:rPr lang="lt-LT" sz="1200" dirty="0" smtClean="0"/>
              <a:t>*</a:t>
            </a:r>
            <a:r>
              <a:rPr lang="lt-LT" sz="1200" dirty="0" err="1" smtClean="0"/>
              <a:t>rastingumas</a:t>
            </a:r>
            <a:r>
              <a:rPr lang="lt-LT" sz="1200" dirty="0" smtClean="0"/>
              <a:t>*</a:t>
            </a:r>
            <a:r>
              <a:rPr lang="lt-LT" sz="1200" dirty="0" err="1" smtClean="0"/>
              <a:t>industrializaci</a:t>
            </a:r>
            <a:r>
              <a:rPr lang="lt-LT" sz="1200" dirty="0" smtClean="0"/>
              <a:t>*~</a:t>
            </a:r>
            <a:r>
              <a:rPr lang="lt-LT" sz="1200" dirty="0" err="1" smtClean="0"/>
              <a:t>vyrstab</a:t>
            </a:r>
            <a:r>
              <a:rPr lang="lt-LT" sz="1200" dirty="0" smtClean="0"/>
              <a:t>: </a:t>
            </a:r>
            <a:r>
              <a:rPr lang="lt-LT" sz="1200" dirty="0" err="1" smtClean="0"/>
              <a:t>Austria</a:t>
            </a:r>
            <a:r>
              <a:rPr lang="lt-LT" sz="1200" dirty="0" smtClean="0"/>
              <a:t> (1,1 Germany (1,1) </a:t>
            </a:r>
          </a:p>
          <a:p>
            <a:r>
              <a:rPr lang="lt-LT" sz="1200" dirty="0" smtClean="0"/>
              <a:t> </a:t>
            </a:r>
            <a:r>
              <a:rPr lang="lt-LT" sz="1200" b="1" dirty="0" smtClean="0"/>
              <a:t>-- PARSIMONIOUS SOLUTION --- </a:t>
            </a:r>
          </a:p>
          <a:p>
            <a:r>
              <a:rPr lang="lt-LT" sz="1200" dirty="0" smtClean="0"/>
              <a:t>                      </a:t>
            </a:r>
            <a:r>
              <a:rPr lang="lt-LT" sz="1200" dirty="0" err="1" smtClean="0"/>
              <a:t>raw</a:t>
            </a:r>
            <a:r>
              <a:rPr lang="lt-LT" sz="1200" dirty="0" smtClean="0"/>
              <a:t>       </a:t>
            </a:r>
            <a:r>
              <a:rPr lang="lt-LT" sz="1200" dirty="0" err="1" smtClean="0"/>
              <a:t>unique</a:t>
            </a:r>
            <a:r>
              <a:rPr lang="lt-LT" sz="1200" dirty="0" smtClean="0"/>
              <a:t>               </a:t>
            </a:r>
          </a:p>
          <a:p>
            <a:r>
              <a:rPr lang="lt-LT" sz="1200" dirty="0" smtClean="0"/>
              <a:t>                     </a:t>
            </a:r>
            <a:r>
              <a:rPr lang="lt-LT" sz="1200" dirty="0" err="1" smtClean="0"/>
              <a:t>coverage</a:t>
            </a:r>
            <a:r>
              <a:rPr lang="lt-LT" sz="1200" dirty="0" smtClean="0"/>
              <a:t>    </a:t>
            </a:r>
            <a:r>
              <a:rPr lang="lt-LT" sz="1200" dirty="0" err="1" smtClean="0"/>
              <a:t>coverage</a:t>
            </a:r>
            <a:r>
              <a:rPr lang="lt-LT" sz="1200" dirty="0" smtClean="0"/>
              <a:t>   </a:t>
            </a:r>
            <a:r>
              <a:rPr lang="lt-LT" sz="1200" dirty="0" err="1" smtClean="0"/>
              <a:t>consistency</a:t>
            </a:r>
            <a:r>
              <a:rPr lang="lt-LT" sz="1200" dirty="0" smtClean="0"/>
              <a:t>  </a:t>
            </a:r>
          </a:p>
          <a:p>
            <a:r>
              <a:rPr lang="lt-LT" sz="1200" dirty="0" smtClean="0"/>
              <a:t>                     ----------  ----------  ----------   </a:t>
            </a:r>
          </a:p>
          <a:p>
            <a:r>
              <a:rPr lang="lt-LT" sz="1200" dirty="0" smtClean="0"/>
              <a:t>~ </a:t>
            </a:r>
            <a:r>
              <a:rPr lang="lt-LT" sz="1200" dirty="0" err="1" smtClean="0"/>
              <a:t>govstab</a:t>
            </a:r>
            <a:r>
              <a:rPr lang="lt-LT" sz="1200" dirty="0" smtClean="0"/>
              <a:t>      0.727273    0.181818    1.000000 </a:t>
            </a:r>
          </a:p>
          <a:p>
            <a:r>
              <a:rPr lang="lt-LT" sz="1200" dirty="0" smtClean="0"/>
              <a:t>~ </a:t>
            </a:r>
            <a:r>
              <a:rPr lang="lt-LT" sz="1200" dirty="0" err="1" smtClean="0"/>
              <a:t>gnipc</a:t>
            </a:r>
            <a:r>
              <a:rPr lang="lt-LT" sz="1200" dirty="0" smtClean="0"/>
              <a:t>        0.818182    0.272727    1.000000 </a:t>
            </a:r>
          </a:p>
          <a:p>
            <a:r>
              <a:rPr lang="lt-LT" sz="1200" dirty="0" err="1" smtClean="0"/>
              <a:t>solution</a:t>
            </a:r>
            <a:r>
              <a:rPr lang="lt-LT" sz="1200" dirty="0" smtClean="0"/>
              <a:t> </a:t>
            </a:r>
            <a:r>
              <a:rPr lang="lt-LT" sz="1200" dirty="0" err="1" smtClean="0"/>
              <a:t>coverage</a:t>
            </a:r>
            <a:r>
              <a:rPr lang="lt-LT" sz="1200" dirty="0" smtClean="0"/>
              <a:t>: 1.000000 </a:t>
            </a:r>
          </a:p>
          <a:p>
            <a:r>
              <a:rPr lang="lt-LT" sz="1200" dirty="0" err="1" smtClean="0"/>
              <a:t>solution</a:t>
            </a:r>
            <a:r>
              <a:rPr lang="lt-LT" sz="1200" dirty="0" smtClean="0"/>
              <a:t> </a:t>
            </a:r>
            <a:r>
              <a:rPr lang="lt-LT" sz="1200" dirty="0" err="1" smtClean="0"/>
              <a:t>consistency</a:t>
            </a:r>
            <a:r>
              <a:rPr lang="lt-LT" sz="1200" dirty="0" smtClean="0"/>
              <a:t>: 1.000000 </a:t>
            </a:r>
          </a:p>
          <a:p>
            <a:r>
              <a:rPr lang="lt-LT" sz="1200" dirty="0" smtClean="0"/>
              <a:t> </a:t>
            </a:r>
            <a:r>
              <a:rPr lang="lt-LT" sz="1200" dirty="0" err="1" smtClean="0"/>
              <a:t>Cases</a:t>
            </a:r>
            <a:r>
              <a:rPr lang="lt-LT" sz="1200" dirty="0" smtClean="0"/>
              <a:t> </a:t>
            </a:r>
            <a:r>
              <a:rPr lang="lt-LT" sz="1200" dirty="0" err="1" smtClean="0"/>
              <a:t>with</a:t>
            </a:r>
            <a:r>
              <a:rPr lang="lt-LT" sz="1200" dirty="0" smtClean="0"/>
              <a:t> </a:t>
            </a:r>
            <a:r>
              <a:rPr lang="lt-LT" sz="1200" dirty="0" err="1" smtClean="0"/>
              <a:t>greater</a:t>
            </a:r>
            <a:r>
              <a:rPr lang="lt-LT" sz="1200" dirty="0" smtClean="0"/>
              <a:t> </a:t>
            </a:r>
            <a:r>
              <a:rPr lang="lt-LT" sz="1200" dirty="0" err="1" smtClean="0"/>
              <a:t>than</a:t>
            </a:r>
            <a:r>
              <a:rPr lang="lt-LT" sz="1200" dirty="0" smtClean="0"/>
              <a:t> 0.5 </a:t>
            </a:r>
            <a:r>
              <a:rPr lang="lt-LT" sz="1200" dirty="0" err="1" smtClean="0"/>
              <a:t>membership</a:t>
            </a:r>
            <a:r>
              <a:rPr lang="lt-LT" sz="1200" dirty="0" smtClean="0"/>
              <a:t> </a:t>
            </a:r>
            <a:r>
              <a:rPr lang="lt-LT" sz="1200" dirty="0" err="1" smtClean="0"/>
              <a:t>in</a:t>
            </a:r>
            <a:r>
              <a:rPr lang="lt-LT" sz="1200" dirty="0" smtClean="0"/>
              <a:t> </a:t>
            </a:r>
            <a:r>
              <a:rPr lang="lt-LT" sz="1200" dirty="0" err="1" smtClean="0"/>
              <a:t>term</a:t>
            </a:r>
            <a:r>
              <a:rPr lang="lt-LT" sz="1200" dirty="0" smtClean="0"/>
              <a:t> ~</a:t>
            </a:r>
            <a:r>
              <a:rPr lang="lt-LT" sz="1200" dirty="0" err="1" smtClean="0"/>
              <a:t>vyrstab</a:t>
            </a:r>
            <a:r>
              <a:rPr lang="lt-LT" sz="1200" dirty="0" smtClean="0"/>
              <a:t>:  </a:t>
            </a:r>
            <a:r>
              <a:rPr lang="lt-LT" sz="1200" dirty="0" err="1" smtClean="0"/>
              <a:t>Austria</a:t>
            </a:r>
            <a:r>
              <a:rPr lang="lt-LT" sz="1200" dirty="0" smtClean="0"/>
              <a:t> (1,1),    </a:t>
            </a:r>
            <a:r>
              <a:rPr lang="lt-LT" sz="1200" dirty="0" err="1" smtClean="0"/>
              <a:t>Greece</a:t>
            </a:r>
            <a:r>
              <a:rPr lang="lt-LT" sz="1200" dirty="0" smtClean="0"/>
              <a:t> (1,1), </a:t>
            </a:r>
            <a:r>
              <a:rPr lang="lt-LT" sz="1200" dirty="0" err="1" smtClean="0"/>
              <a:t>Spain</a:t>
            </a:r>
            <a:r>
              <a:rPr lang="lt-LT" sz="1200" dirty="0" smtClean="0"/>
              <a:t> (1,1), </a:t>
            </a:r>
            <a:r>
              <a:rPr lang="lt-LT" sz="1200" dirty="0" err="1" smtClean="0"/>
              <a:t>Poland</a:t>
            </a:r>
            <a:r>
              <a:rPr lang="lt-LT" sz="1200" dirty="0" smtClean="0"/>
              <a:t> (1,1),  </a:t>
            </a:r>
            <a:r>
              <a:rPr lang="lt-LT" sz="1200" dirty="0" err="1" smtClean="0"/>
              <a:t>Lithuania</a:t>
            </a:r>
            <a:r>
              <a:rPr lang="lt-LT" sz="1200" dirty="0" smtClean="0"/>
              <a:t> (1,1), </a:t>
            </a:r>
            <a:r>
              <a:rPr lang="lt-LT" sz="1200" dirty="0" err="1" smtClean="0"/>
              <a:t>Portugal</a:t>
            </a:r>
            <a:r>
              <a:rPr lang="lt-LT" sz="1200" dirty="0" smtClean="0"/>
              <a:t> (1,1), </a:t>
            </a:r>
            <a:r>
              <a:rPr lang="lt-LT" sz="1200" dirty="0" err="1" smtClean="0"/>
              <a:t>Hungary</a:t>
            </a:r>
            <a:r>
              <a:rPr lang="lt-LT" sz="1200" dirty="0" smtClean="0"/>
              <a:t> (1,1),  Germany (1,1) </a:t>
            </a:r>
          </a:p>
          <a:p>
            <a:r>
              <a:rPr lang="lt-LT" sz="1200" dirty="0" err="1" smtClean="0"/>
              <a:t>Cases</a:t>
            </a:r>
            <a:r>
              <a:rPr lang="lt-LT" sz="1200" dirty="0" smtClean="0"/>
              <a:t> </a:t>
            </a:r>
            <a:r>
              <a:rPr lang="lt-LT" sz="1200" dirty="0" err="1" smtClean="0"/>
              <a:t>with</a:t>
            </a:r>
            <a:r>
              <a:rPr lang="lt-LT" sz="1200" dirty="0" smtClean="0"/>
              <a:t> </a:t>
            </a:r>
            <a:r>
              <a:rPr lang="lt-LT" sz="1200" dirty="0" err="1" smtClean="0"/>
              <a:t>greater</a:t>
            </a:r>
            <a:r>
              <a:rPr lang="lt-LT" sz="1200" dirty="0" smtClean="0"/>
              <a:t> </a:t>
            </a:r>
            <a:r>
              <a:rPr lang="lt-LT" sz="1200" dirty="0" err="1" smtClean="0"/>
              <a:t>than</a:t>
            </a:r>
            <a:r>
              <a:rPr lang="lt-LT" sz="1200" dirty="0" smtClean="0"/>
              <a:t> 0.5 </a:t>
            </a:r>
            <a:r>
              <a:rPr lang="lt-LT" sz="1200" dirty="0" err="1" smtClean="0"/>
              <a:t>membership</a:t>
            </a:r>
            <a:r>
              <a:rPr lang="lt-LT" sz="1200" dirty="0" smtClean="0"/>
              <a:t> </a:t>
            </a:r>
            <a:r>
              <a:rPr lang="lt-LT" sz="1200" dirty="0" err="1" smtClean="0"/>
              <a:t>in</a:t>
            </a:r>
            <a:r>
              <a:rPr lang="lt-LT" sz="1200" dirty="0" smtClean="0"/>
              <a:t> </a:t>
            </a:r>
            <a:r>
              <a:rPr lang="lt-LT" sz="1200" dirty="0" err="1" smtClean="0"/>
              <a:t>term</a:t>
            </a:r>
            <a:r>
              <a:rPr lang="lt-LT" sz="1200" dirty="0" smtClean="0"/>
              <a:t> ~</a:t>
            </a:r>
            <a:r>
              <a:rPr lang="lt-LT" sz="1200" dirty="0" err="1" smtClean="0"/>
              <a:t>bnppc</a:t>
            </a:r>
            <a:r>
              <a:rPr lang="lt-LT" sz="1200" dirty="0" smtClean="0"/>
              <a:t>: </a:t>
            </a:r>
            <a:r>
              <a:rPr lang="lt-LT" sz="1200" dirty="0" err="1" smtClean="0"/>
              <a:t>Estonia</a:t>
            </a:r>
            <a:r>
              <a:rPr lang="lt-LT" sz="1200" dirty="0" smtClean="0"/>
              <a:t> (1,1),    </a:t>
            </a:r>
            <a:r>
              <a:rPr lang="lt-LT" sz="1200" dirty="0" err="1" smtClean="0"/>
              <a:t>Greece</a:t>
            </a:r>
            <a:r>
              <a:rPr lang="lt-LT" sz="1200" dirty="0" smtClean="0"/>
              <a:t> (1,1), </a:t>
            </a:r>
            <a:r>
              <a:rPr lang="lt-LT" sz="1200" dirty="0" err="1" smtClean="0"/>
              <a:t>Spain</a:t>
            </a:r>
            <a:r>
              <a:rPr lang="lt-LT" sz="1200" dirty="0" smtClean="0"/>
              <a:t> (1,1), </a:t>
            </a:r>
            <a:r>
              <a:rPr lang="lt-LT" sz="1200" dirty="0" err="1" smtClean="0"/>
              <a:t>Italy</a:t>
            </a:r>
            <a:r>
              <a:rPr lang="lt-LT" sz="1200" dirty="0" smtClean="0"/>
              <a:t> (1,1),    </a:t>
            </a:r>
            <a:r>
              <a:rPr lang="lt-LT" sz="1200" dirty="0" err="1" smtClean="0"/>
              <a:t>Poland</a:t>
            </a:r>
            <a:r>
              <a:rPr lang="lt-LT" sz="1200" dirty="0" smtClean="0"/>
              <a:t> (1,1), </a:t>
            </a:r>
            <a:r>
              <a:rPr lang="lt-LT" sz="1200" dirty="0" err="1" smtClean="0"/>
              <a:t>Lithuania</a:t>
            </a:r>
            <a:r>
              <a:rPr lang="lt-LT" sz="1200" dirty="0" smtClean="0"/>
              <a:t> (1,1), </a:t>
            </a:r>
            <a:r>
              <a:rPr lang="lt-LT" sz="1200" dirty="0" err="1" smtClean="0"/>
              <a:t>Portugal</a:t>
            </a:r>
            <a:r>
              <a:rPr lang="lt-LT" sz="1200" dirty="0" smtClean="0"/>
              <a:t> (1,1),    </a:t>
            </a:r>
            <a:r>
              <a:rPr lang="lt-LT" sz="1200" dirty="0" err="1" smtClean="0"/>
              <a:t>Romania</a:t>
            </a:r>
            <a:r>
              <a:rPr lang="lt-LT" sz="1200" dirty="0" smtClean="0"/>
              <a:t> (1,1), </a:t>
            </a:r>
            <a:r>
              <a:rPr lang="lt-LT" sz="1200" dirty="0" err="1" smtClean="0"/>
              <a:t>Hungary</a:t>
            </a:r>
            <a:r>
              <a:rPr lang="lt-LT" sz="1200" dirty="0" smtClean="0"/>
              <a:t> (1,1) </a:t>
            </a:r>
            <a:endParaRPr lang="lt-LT" sz="1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t>  </a:t>
            </a:r>
            <a:r>
              <a:rPr lang="lt-LT" sz="1800" b="1" dirty="0" err="1" smtClean="0"/>
              <a:t>Key</a:t>
            </a:r>
            <a:r>
              <a:rPr lang="lt-LT" sz="1800" b="1" dirty="0" smtClean="0"/>
              <a:t> </a:t>
            </a:r>
            <a:r>
              <a:rPr lang="lt-LT" sz="1800" b="1" dirty="0" err="1" smtClean="0"/>
              <a:t>concepts</a:t>
            </a:r>
            <a:r>
              <a:rPr lang="lt-LT" sz="1800" b="1" dirty="0" smtClean="0"/>
              <a:t> </a:t>
            </a:r>
            <a:r>
              <a:rPr lang="lt-LT" sz="1800" b="1" dirty="0" err="1" smtClean="0"/>
              <a:t>for</a:t>
            </a:r>
            <a:r>
              <a:rPr lang="lt-LT" sz="1800" b="1" dirty="0" smtClean="0"/>
              <a:t> </a:t>
            </a:r>
            <a:r>
              <a:rPr lang="lt-LT" sz="1800" b="1" dirty="0" err="1" smtClean="0"/>
              <a:t>interpretation</a:t>
            </a:r>
            <a:r>
              <a:rPr lang="lt-LT" sz="1800" b="1" dirty="0" smtClean="0"/>
              <a:t> </a:t>
            </a:r>
            <a:r>
              <a:rPr lang="en-US" sz="1800" b="1" dirty="0" smtClean="0"/>
              <a:t>of the </a:t>
            </a:r>
            <a:r>
              <a:rPr lang="lt-LT" sz="1800" b="1" dirty="0" smtClean="0"/>
              <a:t>QCA </a:t>
            </a:r>
            <a:r>
              <a:rPr lang="lt-LT" sz="1800" b="1" dirty="0" err="1" smtClean="0"/>
              <a:t>output</a:t>
            </a:r>
            <a:endParaRPr lang="lt-LT" sz="1800" b="1" dirty="0"/>
          </a:p>
        </p:txBody>
      </p:sp>
      <p:sp>
        <p:nvSpPr>
          <p:cNvPr id="3" name="Turinio vietos rezervavimo ženklas 2"/>
          <p:cNvSpPr>
            <a:spLocks noGrp="1"/>
          </p:cNvSpPr>
          <p:nvPr>
            <p:ph sz="quarter" idx="1"/>
          </p:nvPr>
        </p:nvSpPr>
        <p:spPr>
          <a:xfrm>
            <a:off x="683568" y="1219200"/>
            <a:ext cx="8003232" cy="5018112"/>
          </a:xfrm>
        </p:spPr>
        <p:txBody>
          <a:bodyPr/>
          <a:lstStyle/>
          <a:p>
            <a:endParaRPr lang="en-US" sz="1400" dirty="0" smtClean="0"/>
          </a:p>
          <a:p>
            <a:r>
              <a:rPr lang="lt-LT" sz="1400" dirty="0" smtClean="0"/>
              <a:t>„</a:t>
            </a:r>
            <a:r>
              <a:rPr lang="lt-LT" sz="1400" dirty="0" err="1" smtClean="0"/>
              <a:t>Strongly</a:t>
            </a:r>
            <a:r>
              <a:rPr lang="lt-LT" sz="1400" dirty="0" smtClean="0"/>
              <a:t> </a:t>
            </a:r>
            <a:r>
              <a:rPr lang="lt-LT" sz="1400" dirty="0" err="1" smtClean="0"/>
              <a:t>simplifying</a:t>
            </a:r>
            <a:r>
              <a:rPr lang="lt-LT" sz="1400" dirty="0" smtClean="0"/>
              <a:t> </a:t>
            </a:r>
            <a:r>
              <a:rPr lang="lt-LT" sz="1400" dirty="0" err="1" smtClean="0"/>
              <a:t>one</a:t>
            </a:r>
            <a:r>
              <a:rPr lang="lt-LT" sz="1400" dirty="0" smtClean="0"/>
              <a:t> </a:t>
            </a:r>
            <a:r>
              <a:rPr lang="lt-LT" sz="1400" dirty="0" err="1" smtClean="0"/>
              <a:t>can</a:t>
            </a:r>
            <a:r>
              <a:rPr lang="lt-LT" sz="1400" dirty="0" smtClean="0"/>
              <a:t> </a:t>
            </a:r>
            <a:r>
              <a:rPr lang="lt-LT" sz="1400" dirty="0" err="1" smtClean="0"/>
              <a:t>say</a:t>
            </a:r>
            <a:r>
              <a:rPr lang="lt-LT" sz="1400" dirty="0" smtClean="0"/>
              <a:t> </a:t>
            </a:r>
            <a:r>
              <a:rPr lang="lt-LT" sz="1400" dirty="0" err="1" smtClean="0"/>
              <a:t>that</a:t>
            </a:r>
            <a:r>
              <a:rPr lang="lt-LT" sz="1400" dirty="0" smtClean="0"/>
              <a:t> </a:t>
            </a:r>
            <a:r>
              <a:rPr lang="lt-LT" sz="1400" dirty="0" err="1" smtClean="0"/>
              <a:t>consistency</a:t>
            </a:r>
            <a:r>
              <a:rPr lang="lt-LT" sz="1400" dirty="0" smtClean="0"/>
              <a:t> </a:t>
            </a:r>
            <a:r>
              <a:rPr lang="lt-LT" sz="1400" dirty="0" err="1" smtClean="0"/>
              <a:t>reports</a:t>
            </a:r>
            <a:r>
              <a:rPr lang="lt-LT" sz="1400" dirty="0" smtClean="0"/>
              <a:t> </a:t>
            </a:r>
            <a:r>
              <a:rPr lang="lt-LT" sz="1400" dirty="0" err="1" smtClean="0"/>
              <a:t>how</a:t>
            </a:r>
            <a:r>
              <a:rPr lang="lt-LT" sz="1400" dirty="0" smtClean="0"/>
              <a:t> </a:t>
            </a:r>
            <a:r>
              <a:rPr lang="lt-LT" sz="1400" dirty="0" err="1" smtClean="0"/>
              <a:t>good</a:t>
            </a:r>
            <a:r>
              <a:rPr lang="lt-LT" sz="1400" dirty="0" smtClean="0"/>
              <a:t> </a:t>
            </a:r>
            <a:r>
              <a:rPr lang="lt-LT" sz="1400" dirty="0" err="1" smtClean="0"/>
              <a:t>do</a:t>
            </a:r>
            <a:r>
              <a:rPr lang="lt-LT" sz="1400" dirty="0" smtClean="0"/>
              <a:t> </a:t>
            </a:r>
            <a:r>
              <a:rPr lang="lt-LT" sz="1400" dirty="0" err="1" smtClean="0"/>
              <a:t>we</a:t>
            </a:r>
            <a:r>
              <a:rPr lang="lt-LT" sz="1400" dirty="0" smtClean="0"/>
              <a:t> </a:t>
            </a:r>
            <a:r>
              <a:rPr lang="lt-LT" sz="1400" dirty="0" err="1" smtClean="0"/>
              <a:t>explain</a:t>
            </a:r>
            <a:r>
              <a:rPr lang="lt-LT" sz="1400" dirty="0" smtClean="0"/>
              <a:t>,  </a:t>
            </a:r>
            <a:r>
              <a:rPr lang="lt-LT" sz="1400" dirty="0" err="1" smtClean="0"/>
              <a:t>and</a:t>
            </a:r>
            <a:r>
              <a:rPr lang="lt-LT" sz="1400" dirty="0" smtClean="0"/>
              <a:t> </a:t>
            </a:r>
            <a:r>
              <a:rPr lang="lt-LT" sz="1400" dirty="0" err="1" smtClean="0"/>
              <a:t>the</a:t>
            </a:r>
            <a:r>
              <a:rPr lang="lt-LT" sz="1400" dirty="0" smtClean="0"/>
              <a:t> </a:t>
            </a:r>
            <a:r>
              <a:rPr lang="lt-LT" sz="1400" dirty="0" err="1" smtClean="0"/>
              <a:t>coverage</a:t>
            </a:r>
            <a:r>
              <a:rPr lang="lt-LT" sz="1400" dirty="0" smtClean="0"/>
              <a:t> </a:t>
            </a:r>
            <a:r>
              <a:rPr lang="lt-LT" sz="1400" dirty="0" err="1" smtClean="0"/>
              <a:t>says</a:t>
            </a:r>
            <a:r>
              <a:rPr lang="lt-LT" sz="1400" dirty="0" smtClean="0"/>
              <a:t> to </a:t>
            </a:r>
            <a:r>
              <a:rPr lang="lt-LT" sz="1400" dirty="0" err="1" smtClean="0"/>
              <a:t>us</a:t>
            </a:r>
            <a:r>
              <a:rPr lang="lt-LT" sz="1400" dirty="0" smtClean="0"/>
              <a:t> </a:t>
            </a:r>
            <a:r>
              <a:rPr lang="lt-LT" sz="1400" dirty="0" err="1" smtClean="0"/>
              <a:t>how</a:t>
            </a:r>
            <a:r>
              <a:rPr lang="lt-LT" sz="1400" dirty="0" smtClean="0"/>
              <a:t> </a:t>
            </a:r>
            <a:r>
              <a:rPr lang="lt-LT" sz="1400" dirty="0" err="1" smtClean="0"/>
              <a:t>much</a:t>
            </a:r>
            <a:r>
              <a:rPr lang="lt-LT" sz="1400" dirty="0" smtClean="0"/>
              <a:t> of </a:t>
            </a:r>
            <a:r>
              <a:rPr lang="lt-LT" sz="1400" dirty="0" err="1" smtClean="0"/>
              <a:t>the</a:t>
            </a:r>
            <a:r>
              <a:rPr lang="lt-LT" sz="1400" dirty="0" smtClean="0"/>
              <a:t> </a:t>
            </a:r>
            <a:r>
              <a:rPr lang="lt-LT" sz="1400" dirty="0" err="1" smtClean="0"/>
              <a:t>phenomena</a:t>
            </a:r>
            <a:r>
              <a:rPr lang="lt-LT" sz="1400" dirty="0" smtClean="0"/>
              <a:t> </a:t>
            </a:r>
            <a:r>
              <a:rPr lang="lt-LT" sz="1400" dirty="0" err="1" smtClean="0"/>
              <a:t>explained</a:t>
            </a:r>
            <a:r>
              <a:rPr lang="lt-LT" sz="1400" dirty="0" smtClean="0"/>
              <a:t> </a:t>
            </a:r>
            <a:r>
              <a:rPr lang="lt-LT" sz="1400" dirty="0" err="1" smtClean="0"/>
              <a:t>do</a:t>
            </a:r>
            <a:r>
              <a:rPr lang="lt-LT" sz="1400" dirty="0" smtClean="0"/>
              <a:t> </a:t>
            </a:r>
            <a:r>
              <a:rPr lang="lt-LT" sz="1400" dirty="0" err="1" smtClean="0"/>
              <a:t>we</a:t>
            </a:r>
            <a:r>
              <a:rPr lang="lt-LT" sz="1400" dirty="0" smtClean="0"/>
              <a:t> </a:t>
            </a:r>
            <a:r>
              <a:rPr lang="lt-LT" sz="1400" dirty="0" err="1" smtClean="0"/>
              <a:t>explain</a:t>
            </a:r>
            <a:r>
              <a:rPr lang="lt-LT" sz="1400" dirty="0" smtClean="0"/>
              <a:t>” (</a:t>
            </a:r>
            <a:r>
              <a:rPr lang="lt-LT" sz="1400" dirty="0" err="1" smtClean="0"/>
              <a:t>Schneider</a:t>
            </a:r>
            <a:r>
              <a:rPr lang="lt-LT" sz="1400" dirty="0" smtClean="0"/>
              <a:t>, </a:t>
            </a:r>
            <a:r>
              <a:rPr lang="lt-LT" sz="1400" dirty="0" err="1" smtClean="0"/>
              <a:t>Carsten</a:t>
            </a:r>
            <a:r>
              <a:rPr lang="lt-LT" sz="1400" dirty="0" smtClean="0"/>
              <a:t> Q., </a:t>
            </a:r>
            <a:r>
              <a:rPr lang="lt-LT" sz="1400" dirty="0" err="1" smtClean="0"/>
              <a:t>Wagemann</a:t>
            </a:r>
            <a:r>
              <a:rPr lang="lt-LT" sz="1400" dirty="0" smtClean="0"/>
              <a:t>, </a:t>
            </a:r>
            <a:r>
              <a:rPr lang="lt-LT" sz="1400" dirty="0" err="1" smtClean="0"/>
              <a:t>Claudius</a:t>
            </a:r>
            <a:r>
              <a:rPr lang="lt-LT" sz="1400" dirty="0" smtClean="0"/>
              <a:t> (2007). </a:t>
            </a:r>
            <a:r>
              <a:rPr lang="lt-LT" sz="1400" i="1" dirty="0" err="1" smtClean="0"/>
              <a:t>Qualitative</a:t>
            </a:r>
            <a:r>
              <a:rPr lang="lt-LT" sz="1400" i="1" dirty="0" smtClean="0"/>
              <a:t> </a:t>
            </a:r>
            <a:r>
              <a:rPr lang="lt-LT" sz="1400" i="1" dirty="0" err="1" smtClean="0"/>
              <a:t>Comparative</a:t>
            </a:r>
            <a:r>
              <a:rPr lang="lt-LT" sz="1400" i="1" dirty="0" smtClean="0"/>
              <a:t> </a:t>
            </a:r>
            <a:r>
              <a:rPr lang="lt-LT" sz="1400" i="1" dirty="0" err="1" smtClean="0"/>
              <a:t>Analysis</a:t>
            </a:r>
            <a:r>
              <a:rPr lang="lt-LT" sz="1400" i="1" dirty="0" smtClean="0"/>
              <a:t> </a:t>
            </a:r>
            <a:r>
              <a:rPr lang="lt-LT" sz="1400" i="1" dirty="0" err="1" smtClean="0"/>
              <a:t>und</a:t>
            </a:r>
            <a:r>
              <a:rPr lang="lt-LT" sz="1400" i="1" dirty="0" smtClean="0"/>
              <a:t> </a:t>
            </a:r>
            <a:r>
              <a:rPr lang="lt-LT" sz="1400" i="1" dirty="0" err="1" smtClean="0"/>
              <a:t>Fuzzy</a:t>
            </a:r>
            <a:r>
              <a:rPr lang="lt-LT" sz="1400" i="1" dirty="0" smtClean="0"/>
              <a:t> </a:t>
            </a:r>
            <a:r>
              <a:rPr lang="lt-LT" sz="1400" i="1" dirty="0" err="1" smtClean="0"/>
              <a:t>Sets</a:t>
            </a:r>
            <a:r>
              <a:rPr lang="lt-LT" sz="1400" i="1" dirty="0" smtClean="0"/>
              <a:t>. </a:t>
            </a:r>
            <a:r>
              <a:rPr lang="lt-LT" sz="1400" i="1" dirty="0" err="1" smtClean="0"/>
              <a:t>Ein</a:t>
            </a:r>
            <a:r>
              <a:rPr lang="lt-LT" sz="1400" i="1" dirty="0" smtClean="0"/>
              <a:t> </a:t>
            </a:r>
            <a:r>
              <a:rPr lang="lt-LT" sz="1400" i="1" dirty="0" err="1" smtClean="0"/>
              <a:t>Lehrbuch</a:t>
            </a:r>
            <a:r>
              <a:rPr lang="lt-LT" sz="1400" i="1" dirty="0" smtClean="0"/>
              <a:t> </a:t>
            </a:r>
            <a:r>
              <a:rPr lang="lt-LT" sz="1400" i="1" dirty="0" err="1" smtClean="0"/>
              <a:t>für</a:t>
            </a:r>
            <a:r>
              <a:rPr lang="lt-LT" sz="1400" i="1" dirty="0" smtClean="0"/>
              <a:t> </a:t>
            </a:r>
            <a:r>
              <a:rPr lang="lt-LT" sz="1400" i="1" dirty="0" err="1" smtClean="0"/>
              <a:t>Anwender</a:t>
            </a:r>
            <a:r>
              <a:rPr lang="lt-LT" sz="1400" i="1" dirty="0" smtClean="0"/>
              <a:t> </a:t>
            </a:r>
            <a:r>
              <a:rPr lang="lt-LT" sz="1400" i="1" dirty="0" err="1" smtClean="0"/>
              <a:t>und</a:t>
            </a:r>
            <a:r>
              <a:rPr lang="lt-LT" sz="1400" i="1" dirty="0" smtClean="0"/>
              <a:t> </a:t>
            </a:r>
            <a:r>
              <a:rPr lang="lt-LT" sz="1400" i="1" dirty="0" err="1" smtClean="0"/>
              <a:t>jene</a:t>
            </a:r>
            <a:r>
              <a:rPr lang="lt-LT" sz="1400" i="1" dirty="0" smtClean="0"/>
              <a:t>, die </a:t>
            </a:r>
            <a:r>
              <a:rPr lang="lt-LT" sz="1400" i="1" dirty="0" err="1" smtClean="0"/>
              <a:t>es</a:t>
            </a:r>
            <a:r>
              <a:rPr lang="lt-LT" sz="1400" i="1" dirty="0" smtClean="0"/>
              <a:t> </a:t>
            </a:r>
            <a:r>
              <a:rPr lang="lt-LT" sz="1400" i="1" dirty="0" err="1" smtClean="0"/>
              <a:t>werden</a:t>
            </a:r>
            <a:r>
              <a:rPr lang="lt-LT" sz="1400" i="1" dirty="0" smtClean="0"/>
              <a:t> </a:t>
            </a:r>
            <a:r>
              <a:rPr lang="lt-LT" sz="1400" i="1" dirty="0" err="1" smtClean="0"/>
              <a:t>wollen</a:t>
            </a:r>
            <a:r>
              <a:rPr lang="lt-LT" sz="1400" i="1" dirty="0" smtClean="0"/>
              <a:t>. </a:t>
            </a:r>
            <a:r>
              <a:rPr lang="lt-LT" sz="1400" dirty="0" err="1" smtClean="0"/>
              <a:t>Opladen</a:t>
            </a:r>
            <a:r>
              <a:rPr lang="lt-LT" sz="1400" dirty="0" smtClean="0"/>
              <a:t>: </a:t>
            </a:r>
            <a:r>
              <a:rPr lang="en-US" sz="1400" dirty="0" smtClean="0"/>
              <a:t> </a:t>
            </a:r>
            <a:r>
              <a:rPr lang="lt-LT" sz="1400" dirty="0" err="1" smtClean="0"/>
              <a:t>Verlag</a:t>
            </a:r>
            <a:r>
              <a:rPr lang="lt-LT" sz="1400" dirty="0" smtClean="0"/>
              <a:t> Barbara </a:t>
            </a:r>
            <a:r>
              <a:rPr lang="lt-LT" sz="1400" dirty="0" err="1" smtClean="0"/>
              <a:t>Budrich</a:t>
            </a:r>
            <a:r>
              <a:rPr lang="lt-LT" sz="1400" dirty="0" smtClean="0"/>
              <a:t>, 2007, S. 93.)</a:t>
            </a:r>
          </a:p>
          <a:p>
            <a:pPr>
              <a:buNone/>
            </a:pPr>
            <a:r>
              <a:rPr lang="lt-LT" sz="1400" dirty="0" smtClean="0"/>
              <a:t>	</a:t>
            </a:r>
            <a:r>
              <a:rPr lang="lt-LT" sz="1400" dirty="0" err="1" smtClean="0"/>
              <a:t>In</a:t>
            </a:r>
            <a:r>
              <a:rPr lang="lt-LT" sz="1400" dirty="0" smtClean="0"/>
              <a:t> </a:t>
            </a:r>
            <a:r>
              <a:rPr lang="lt-LT" sz="1400" dirty="0" err="1" smtClean="0"/>
              <a:t>the</a:t>
            </a:r>
            <a:r>
              <a:rPr lang="lt-LT" sz="1400" dirty="0" smtClean="0"/>
              <a:t> </a:t>
            </a:r>
            <a:r>
              <a:rPr lang="lt-LT" sz="1400" dirty="0" err="1" smtClean="0"/>
              <a:t>statistical</a:t>
            </a:r>
            <a:r>
              <a:rPr lang="lt-LT" sz="1400" dirty="0" smtClean="0"/>
              <a:t> </a:t>
            </a:r>
            <a:r>
              <a:rPr lang="lt-LT" sz="1400" dirty="0" err="1" smtClean="0"/>
              <a:t>analysis</a:t>
            </a:r>
            <a:r>
              <a:rPr lang="lt-LT" sz="1400" dirty="0" smtClean="0"/>
              <a:t>,  </a:t>
            </a:r>
            <a:r>
              <a:rPr lang="lt-LT" sz="1400" dirty="0" err="1" smtClean="0"/>
              <a:t>the</a:t>
            </a:r>
            <a:r>
              <a:rPr lang="lt-LT" sz="1400" dirty="0" smtClean="0"/>
              <a:t> </a:t>
            </a:r>
            <a:r>
              <a:rPr lang="lt-LT" sz="1400" dirty="0" err="1" smtClean="0"/>
              <a:t>analogue</a:t>
            </a:r>
            <a:r>
              <a:rPr lang="lt-LT" sz="1400" dirty="0" smtClean="0"/>
              <a:t> of </a:t>
            </a:r>
            <a:r>
              <a:rPr lang="lt-LT" sz="1400" dirty="0" err="1" smtClean="0"/>
              <a:t>the</a:t>
            </a:r>
            <a:r>
              <a:rPr lang="lt-LT" sz="1400" dirty="0" smtClean="0"/>
              <a:t> </a:t>
            </a:r>
            <a:r>
              <a:rPr lang="lt-LT" sz="1400" dirty="0" err="1" smtClean="0"/>
              <a:t>consistency</a:t>
            </a:r>
            <a:r>
              <a:rPr lang="lt-LT" sz="1400" dirty="0" smtClean="0"/>
              <a:t> </a:t>
            </a:r>
            <a:r>
              <a:rPr lang="lt-LT" sz="1400" dirty="0" err="1" smtClean="0"/>
              <a:t>is</a:t>
            </a:r>
            <a:r>
              <a:rPr lang="lt-LT" sz="1400" dirty="0" smtClean="0"/>
              <a:t> </a:t>
            </a:r>
            <a:r>
              <a:rPr lang="lt-LT" sz="1400" dirty="0" err="1" smtClean="0"/>
              <a:t>statistical</a:t>
            </a:r>
            <a:r>
              <a:rPr lang="lt-LT" sz="1400" dirty="0" smtClean="0"/>
              <a:t> </a:t>
            </a:r>
            <a:r>
              <a:rPr lang="lt-LT" sz="1400" dirty="0" err="1" smtClean="0"/>
              <a:t>significance</a:t>
            </a:r>
            <a:r>
              <a:rPr lang="lt-LT" sz="1400" dirty="0" smtClean="0"/>
              <a:t>, </a:t>
            </a:r>
            <a:r>
              <a:rPr lang="lt-LT" sz="1400" dirty="0" err="1" smtClean="0"/>
              <a:t>and</a:t>
            </a:r>
            <a:r>
              <a:rPr lang="lt-LT" sz="1400" dirty="0" smtClean="0"/>
              <a:t> </a:t>
            </a:r>
            <a:r>
              <a:rPr lang="lt-LT" sz="1400" dirty="0" err="1" smtClean="0"/>
              <a:t>that</a:t>
            </a:r>
            <a:r>
              <a:rPr lang="lt-LT" sz="1400" dirty="0" smtClean="0"/>
              <a:t> of </a:t>
            </a:r>
            <a:r>
              <a:rPr lang="lt-LT" sz="1400" dirty="0" err="1" smtClean="0"/>
              <a:t>the</a:t>
            </a:r>
            <a:r>
              <a:rPr lang="lt-LT" sz="1400" dirty="0" smtClean="0"/>
              <a:t> </a:t>
            </a:r>
            <a:r>
              <a:rPr lang="lt-LT" sz="1400" dirty="0" err="1" smtClean="0"/>
              <a:t>coverage</a:t>
            </a:r>
            <a:r>
              <a:rPr lang="lt-LT" sz="1400" dirty="0" smtClean="0"/>
              <a:t> </a:t>
            </a:r>
            <a:r>
              <a:rPr lang="lt-LT" sz="1400" dirty="0" err="1" smtClean="0"/>
              <a:t>is</a:t>
            </a:r>
            <a:r>
              <a:rPr lang="lt-LT" sz="1400" dirty="0" smtClean="0"/>
              <a:t> </a:t>
            </a:r>
            <a:r>
              <a:rPr lang="lt-LT" sz="1400" dirty="0" err="1" smtClean="0"/>
              <a:t>the</a:t>
            </a:r>
            <a:r>
              <a:rPr lang="lt-LT" sz="1400" dirty="0" smtClean="0"/>
              <a:t> </a:t>
            </a:r>
            <a:r>
              <a:rPr lang="lt-LT" sz="1400" dirty="0" err="1" smtClean="0"/>
              <a:t>strength</a:t>
            </a:r>
            <a:r>
              <a:rPr lang="lt-LT" sz="1400" dirty="0" smtClean="0"/>
              <a:t> of </a:t>
            </a:r>
            <a:r>
              <a:rPr lang="lt-LT" sz="1400" dirty="0" err="1" smtClean="0"/>
              <a:t>correlation</a:t>
            </a:r>
            <a:r>
              <a:rPr lang="lt-LT" sz="1400" dirty="0" smtClean="0"/>
              <a:t>.  </a:t>
            </a:r>
            <a:r>
              <a:rPr lang="lt-LT" sz="1400" dirty="0" err="1" smtClean="0"/>
              <a:t>The</a:t>
            </a:r>
            <a:r>
              <a:rPr lang="lt-LT" sz="1400" dirty="0" smtClean="0"/>
              <a:t> </a:t>
            </a:r>
            <a:r>
              <a:rPr lang="lt-LT" sz="1400" dirty="0" err="1" smtClean="0"/>
              <a:t>numerical</a:t>
            </a:r>
            <a:r>
              <a:rPr lang="lt-LT" sz="1400" dirty="0" smtClean="0"/>
              <a:t> </a:t>
            </a:r>
            <a:r>
              <a:rPr lang="lt-LT" sz="1400" dirty="0" err="1" smtClean="0"/>
              <a:t>value</a:t>
            </a:r>
            <a:r>
              <a:rPr lang="lt-LT" sz="1400" dirty="0" smtClean="0"/>
              <a:t> of </a:t>
            </a:r>
            <a:r>
              <a:rPr lang="lt-LT" sz="1400" dirty="0" err="1" smtClean="0"/>
              <a:t>correlation</a:t>
            </a:r>
            <a:r>
              <a:rPr lang="lt-LT" sz="1400" dirty="0" smtClean="0"/>
              <a:t> </a:t>
            </a:r>
            <a:r>
              <a:rPr lang="lt-LT" sz="1400" dirty="0" err="1" smtClean="0"/>
              <a:t>coefficient</a:t>
            </a:r>
            <a:r>
              <a:rPr lang="lt-LT" sz="1400" dirty="0" smtClean="0"/>
              <a:t> </a:t>
            </a:r>
            <a:r>
              <a:rPr lang="lt-LT" sz="1400" dirty="0" err="1" smtClean="0"/>
              <a:t>can</a:t>
            </a:r>
            <a:r>
              <a:rPr lang="lt-LT" sz="1400" dirty="0" smtClean="0"/>
              <a:t> be </a:t>
            </a:r>
            <a:r>
              <a:rPr lang="lt-LT" sz="1400" dirty="0" err="1" smtClean="0"/>
              <a:t>considerable</a:t>
            </a:r>
            <a:r>
              <a:rPr lang="lt-LT" sz="1400" dirty="0" smtClean="0"/>
              <a:t> (</a:t>
            </a:r>
            <a:r>
              <a:rPr lang="en-US" sz="1400" dirty="0" smtClean="0"/>
              <a:t>e.g.</a:t>
            </a:r>
            <a:r>
              <a:rPr lang="lt-LT" sz="1400" dirty="0" smtClean="0"/>
              <a:t>, </a:t>
            </a:r>
            <a:r>
              <a:rPr lang="lt-LT" sz="1400" dirty="0" err="1" smtClean="0"/>
              <a:t>Pearson</a:t>
            </a:r>
            <a:r>
              <a:rPr lang="lt-LT" sz="1400" dirty="0" smtClean="0"/>
              <a:t> r</a:t>
            </a:r>
            <a:r>
              <a:rPr lang="en-US" sz="1400" dirty="0" smtClean="0"/>
              <a:t> = 0,8), but statistically not significant (e.g. p=0,33),  and vice versa (which is usual situation for big N).  If there is no consistency in the relation between configuration and outcome, this relation is of no interest, even if its coverage is considerable.</a:t>
            </a:r>
          </a:p>
          <a:p>
            <a:r>
              <a:rPr lang="en-US" sz="1400" dirty="0" smtClean="0"/>
              <a:t>The consistency of sufficient condition </a:t>
            </a:r>
            <a:r>
              <a:rPr lang="lt-LT" sz="1400" dirty="0" smtClean="0"/>
              <a:t>X = </a:t>
            </a:r>
            <a:r>
              <a:rPr lang="en-US" sz="1400" dirty="0" smtClean="0"/>
              <a:t>Number of cases for which both </a:t>
            </a:r>
            <a:r>
              <a:rPr lang="lt-LT" sz="1400" dirty="0" smtClean="0"/>
              <a:t>X </a:t>
            </a:r>
            <a:r>
              <a:rPr lang="en-US" sz="1400" dirty="0" smtClean="0"/>
              <a:t>and</a:t>
            </a:r>
            <a:r>
              <a:rPr lang="lt-LT" sz="1400" dirty="0" smtClean="0"/>
              <a:t> </a:t>
            </a:r>
            <a:r>
              <a:rPr lang="en-US" sz="1400" dirty="0" smtClean="0"/>
              <a:t> </a:t>
            </a:r>
            <a:r>
              <a:rPr lang="lt-LT" sz="1400" dirty="0" smtClean="0"/>
              <a:t>Y </a:t>
            </a:r>
            <a:r>
              <a:rPr lang="en-US" sz="1400" dirty="0" smtClean="0"/>
              <a:t> have value</a:t>
            </a:r>
            <a:r>
              <a:rPr lang="lt-LT" sz="1400" dirty="0" smtClean="0"/>
              <a:t>1 / </a:t>
            </a:r>
            <a:r>
              <a:rPr lang="en-US" sz="1400" dirty="0" smtClean="0"/>
              <a:t>Number of cases for which </a:t>
            </a:r>
            <a:r>
              <a:rPr lang="lt-LT" sz="1400" dirty="0" smtClean="0"/>
              <a:t>X </a:t>
            </a:r>
            <a:r>
              <a:rPr lang="en-US" sz="1400" dirty="0" smtClean="0"/>
              <a:t>has value </a:t>
            </a:r>
            <a:r>
              <a:rPr lang="lt-LT" sz="1400" dirty="0" smtClean="0"/>
              <a:t>1</a:t>
            </a:r>
            <a:r>
              <a:rPr lang="en-US" sz="1400" dirty="0" smtClean="0"/>
              <a:t> (the same formula applies to the raw coverage of necessary condition)</a:t>
            </a:r>
            <a:endParaRPr lang="lt-LT" sz="1400" dirty="0" smtClean="0"/>
          </a:p>
          <a:p>
            <a:r>
              <a:rPr lang="en-US" sz="1400" dirty="0" smtClean="0"/>
              <a:t>Raw coverage of the sufficient condition </a:t>
            </a:r>
            <a:r>
              <a:rPr lang="lt-LT" sz="1400" dirty="0" smtClean="0"/>
              <a:t>X = </a:t>
            </a:r>
            <a:r>
              <a:rPr lang="en-US" sz="1400" dirty="0" smtClean="0"/>
              <a:t>Number of cases for which </a:t>
            </a:r>
            <a:r>
              <a:rPr lang="lt-LT" sz="1400" dirty="0" smtClean="0"/>
              <a:t>X </a:t>
            </a:r>
            <a:r>
              <a:rPr lang="en-US" sz="1400" dirty="0" smtClean="0"/>
              <a:t>and</a:t>
            </a:r>
            <a:r>
              <a:rPr lang="lt-LT" sz="1400" dirty="0" smtClean="0"/>
              <a:t> Y </a:t>
            </a:r>
            <a:r>
              <a:rPr lang="en-US" sz="1400" dirty="0" smtClean="0"/>
              <a:t>have value</a:t>
            </a:r>
            <a:r>
              <a:rPr lang="lt-LT" sz="1400" dirty="0" smtClean="0"/>
              <a:t>1 / </a:t>
            </a:r>
            <a:r>
              <a:rPr lang="en-US" sz="1400" dirty="0" smtClean="0"/>
              <a:t>Number of cases, for which </a:t>
            </a:r>
            <a:r>
              <a:rPr lang="lt-LT" sz="1400" dirty="0" smtClean="0"/>
              <a:t>Y </a:t>
            </a:r>
            <a:r>
              <a:rPr lang="en-US" sz="1400" dirty="0" smtClean="0"/>
              <a:t>has value</a:t>
            </a:r>
            <a:r>
              <a:rPr lang="lt-LT" sz="1400" dirty="0" smtClean="0"/>
              <a:t>1</a:t>
            </a:r>
            <a:r>
              <a:rPr lang="en-US" sz="1400" dirty="0" smtClean="0"/>
              <a:t> (the same formula applies to consistency of necessary condition)</a:t>
            </a:r>
            <a:endParaRPr lang="lt-LT" sz="1400" dirty="0" smtClean="0"/>
          </a:p>
          <a:p>
            <a:r>
              <a:rPr lang="en-US" sz="1400" dirty="0" smtClean="0"/>
              <a:t>Unique coverage of </a:t>
            </a:r>
            <a:r>
              <a:rPr lang="lt-LT" sz="1400" dirty="0" smtClean="0"/>
              <a:t>X = </a:t>
            </a:r>
            <a:r>
              <a:rPr lang="en-US" sz="1400" dirty="0" smtClean="0"/>
              <a:t>total </a:t>
            </a:r>
            <a:r>
              <a:rPr lang="lt-LT" sz="1400" dirty="0" err="1" smtClean="0"/>
              <a:t>raw</a:t>
            </a:r>
            <a:r>
              <a:rPr lang="en-US" sz="1400" dirty="0" smtClean="0"/>
              <a:t> coverage of all conditions  –</a:t>
            </a:r>
            <a:r>
              <a:rPr lang="lt-LT" sz="1400" dirty="0" smtClean="0"/>
              <a:t> </a:t>
            </a:r>
            <a:r>
              <a:rPr lang="en-US" sz="1400" dirty="0" smtClean="0"/>
              <a:t>raw </a:t>
            </a:r>
            <a:r>
              <a:rPr lang="en-US" sz="1400" dirty="0" err="1" smtClean="0"/>
              <a:t>coverages</a:t>
            </a:r>
            <a:r>
              <a:rPr lang="en-US" sz="1400" dirty="0" smtClean="0"/>
              <a:t> of all conditions, except that of </a:t>
            </a:r>
            <a:r>
              <a:rPr lang="lt-LT" sz="1400" dirty="0" smtClean="0"/>
              <a:t>X</a:t>
            </a:r>
            <a:r>
              <a:rPr lang="en-US" sz="1400" dirty="0" smtClean="0"/>
              <a:t>.</a:t>
            </a:r>
            <a:endParaRPr lang="lt-LT" sz="1400" dirty="0" smtClean="0"/>
          </a:p>
          <a:p>
            <a:r>
              <a:rPr lang="en-US" sz="1400" dirty="0" smtClean="0"/>
              <a:t>The raw coverage and unique coverage of a </a:t>
            </a:r>
            <a:r>
              <a:rPr lang="en-US" sz="1400" dirty="0" err="1" smtClean="0"/>
              <a:t>subformula</a:t>
            </a:r>
            <a:r>
              <a:rPr lang="en-US" sz="1400" dirty="0" smtClean="0"/>
              <a:t> are not identical, if the scopes of </a:t>
            </a:r>
            <a:r>
              <a:rPr lang="en-US" sz="1400" dirty="0" err="1" smtClean="0"/>
              <a:t>subformulas</a:t>
            </a:r>
            <a:r>
              <a:rPr lang="en-US" sz="1400" dirty="0" smtClean="0"/>
              <a:t> intersect, which means that some cases have more than one sufficient condition.</a:t>
            </a:r>
            <a:endParaRPr lang="lt-LT" dirty="0"/>
          </a:p>
        </p:txBody>
      </p:sp>
      <p:sp>
        <p:nvSpPr>
          <p:cNvPr id="4" name="Skaidrės numerio vietos rezervavimo ženklas 3"/>
          <p:cNvSpPr>
            <a:spLocks noGrp="1"/>
          </p:cNvSpPr>
          <p:nvPr>
            <p:ph type="sldNum" sz="quarter" idx="12"/>
          </p:nvPr>
        </p:nvSpPr>
        <p:spPr/>
        <p:txBody>
          <a:bodyPr/>
          <a:lstStyle/>
          <a:p>
            <a:pPr>
              <a:defRPr/>
            </a:pPr>
            <a:fld id="{94347722-8D54-4C4A-B2C8-FD0A709583F0}" type="slidenum">
              <a:rPr lang="en-GB" smtClean="0"/>
              <a:pPr>
                <a:defRPr/>
              </a:pPr>
              <a:t>24</a:t>
            </a:fld>
            <a:endParaRPr lang="it-IT"/>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827584" y="116632"/>
            <a:ext cx="7859216" cy="1088976"/>
          </a:xfrm>
        </p:spPr>
        <p:txBody>
          <a:bodyPr/>
          <a:lstStyle/>
          <a:p>
            <a:r>
              <a:rPr lang="en-US" sz="1400" b="1" dirty="0" smtClean="0"/>
              <a:t>What are fuzzy sets and why use </a:t>
            </a:r>
            <a:r>
              <a:rPr lang="en-US" sz="1400" b="1" dirty="0" err="1" smtClean="0"/>
              <a:t>fsQCA</a:t>
            </a:r>
            <a:r>
              <a:rPr lang="en-US" sz="1400" b="1" dirty="0" smtClean="0"/>
              <a:t>?  Philosophical arguments</a:t>
            </a:r>
            <a:r>
              <a:rPr lang="en-US" sz="1800" b="1" dirty="0" smtClean="0"/>
              <a:t/>
            </a:r>
            <a:br>
              <a:rPr lang="en-US" sz="1800" b="1" dirty="0" smtClean="0"/>
            </a:br>
            <a:r>
              <a:rPr lang="en-US" sz="1800" b="1" dirty="0" smtClean="0"/>
              <a:t> </a:t>
            </a:r>
            <a:r>
              <a:rPr lang="en-US" sz="1200" dirty="0" err="1" smtClean="0"/>
              <a:t>Zadeh</a:t>
            </a:r>
            <a:r>
              <a:rPr lang="en-US" sz="1200" dirty="0" smtClean="0"/>
              <a:t>, </a:t>
            </a:r>
            <a:r>
              <a:rPr lang="en-US" sz="1200" dirty="0" err="1" smtClean="0"/>
              <a:t>Lotfi</a:t>
            </a:r>
            <a:r>
              <a:rPr lang="en-US" sz="1200" dirty="0" smtClean="0"/>
              <a:t>. 1965. „Fuzzy Sets“, </a:t>
            </a:r>
            <a:r>
              <a:rPr lang="en-US" sz="1200" i="1" dirty="0" smtClean="0"/>
              <a:t>Information and Control</a:t>
            </a:r>
            <a:r>
              <a:rPr lang="en-US" sz="1200" dirty="0" smtClean="0"/>
              <a:t>, Vol. 8</a:t>
            </a:r>
            <a:r>
              <a:rPr lang="en-US" sz="1200" b="1" dirty="0" smtClean="0"/>
              <a:t/>
            </a:r>
            <a:br>
              <a:rPr lang="en-US" sz="1200" b="1" dirty="0" smtClean="0"/>
            </a:br>
            <a:r>
              <a:rPr lang="en-US" sz="1200" dirty="0" err="1" smtClean="0"/>
              <a:t>Kosko</a:t>
            </a:r>
            <a:r>
              <a:rPr lang="en-US" sz="1200" dirty="0" smtClean="0"/>
              <a:t>, Bart. 1993. </a:t>
            </a:r>
            <a:r>
              <a:rPr lang="en-US" sz="1200" i="1" dirty="0" smtClean="0"/>
              <a:t>Fuzzy Thinking: the New Science of Fuzzy Logic</a:t>
            </a:r>
            <a:r>
              <a:rPr lang="en-US" sz="1200" dirty="0" smtClean="0"/>
              <a:t>. New York : Hyperion</a:t>
            </a:r>
            <a:r>
              <a:rPr lang="lt-LT" sz="1200" dirty="0" smtClean="0"/>
              <a:t/>
            </a:r>
            <a:br>
              <a:rPr lang="lt-LT" sz="1200" dirty="0" smtClean="0"/>
            </a:br>
            <a:r>
              <a:rPr lang="en-US" sz="1200" dirty="0" err="1" smtClean="0"/>
              <a:t>Mukaidono</a:t>
            </a:r>
            <a:r>
              <a:rPr lang="en-US" sz="1200" dirty="0" smtClean="0"/>
              <a:t> M., 2001. </a:t>
            </a:r>
            <a:r>
              <a:rPr lang="en-US" sz="1200" i="1" dirty="0" smtClean="0"/>
              <a:t>Fuzzy Logic for Beginners</a:t>
            </a:r>
            <a:r>
              <a:rPr lang="en-US" sz="1200" dirty="0" smtClean="0"/>
              <a:t>. Singapore, River Edge, London: World </a:t>
            </a:r>
            <a:r>
              <a:rPr lang="en-US" sz="1200" dirty="0" err="1" smtClean="0"/>
              <a:t>Scienti</a:t>
            </a:r>
            <a:r>
              <a:rPr lang="en-US" sz="1200" dirty="0" smtClean="0"/>
              <a:t>*c </a:t>
            </a:r>
            <a:br>
              <a:rPr lang="en-US" sz="1200" dirty="0" smtClean="0"/>
            </a:br>
            <a:r>
              <a:rPr lang="en-US" sz="1200" dirty="0" smtClean="0"/>
              <a:t>Publishing Company.</a:t>
            </a:r>
            <a:endParaRPr lang="lt-LT" sz="1200" b="1" dirty="0"/>
          </a:p>
        </p:txBody>
      </p:sp>
      <p:sp>
        <p:nvSpPr>
          <p:cNvPr id="3" name="Turinio vietos rezervavimo ženklas 2"/>
          <p:cNvSpPr>
            <a:spLocks noGrp="1"/>
          </p:cNvSpPr>
          <p:nvPr>
            <p:ph sz="quarter" idx="1"/>
          </p:nvPr>
        </p:nvSpPr>
        <p:spPr>
          <a:xfrm>
            <a:off x="827584" y="1219200"/>
            <a:ext cx="8208912" cy="5638800"/>
          </a:xfrm>
        </p:spPr>
        <p:txBody>
          <a:bodyPr/>
          <a:lstStyle/>
          <a:p>
            <a:pPr algn="just"/>
            <a:r>
              <a:rPr lang="en-US" sz="1300" dirty="0" smtClean="0"/>
              <a:t>Definition:  a set is crisp, if the function of membership has only two values: 1 – if an object is member of set; 0 – if it is not.  A set is fuzzy,  if membership function </a:t>
            </a:r>
            <a:r>
              <a:rPr lang="lt-LT" sz="1400" b="1" dirty="0"/>
              <a:t>F</a:t>
            </a:r>
            <a:r>
              <a:rPr lang="lt-LT" sz="1400" b="1" baseline="-25000" dirty="0"/>
              <a:t>A</a:t>
            </a:r>
            <a:r>
              <a:rPr lang="en-US" sz="1400" b="1" dirty="0"/>
              <a:t>=x </a:t>
            </a:r>
            <a:r>
              <a:rPr lang="en-US" sz="1300" dirty="0" smtClean="0"/>
              <a:t>has more than two values.  So the membership in </a:t>
            </a:r>
            <a:r>
              <a:rPr lang="lt-LT" sz="1300" dirty="0" err="1" smtClean="0"/>
              <a:t>such</a:t>
            </a:r>
            <a:r>
              <a:rPr lang="lt-LT" sz="1300" dirty="0" smtClean="0"/>
              <a:t> </a:t>
            </a:r>
            <a:r>
              <a:rPr lang="lt-LT" sz="1300" dirty="0" err="1" smtClean="0"/>
              <a:t>set</a:t>
            </a:r>
            <a:r>
              <a:rPr lang="lt-LT" sz="1300" dirty="0" smtClean="0"/>
              <a:t> </a:t>
            </a:r>
            <a:r>
              <a:rPr lang="en-US" sz="1300" dirty="0" smtClean="0"/>
              <a:t>is matter of degree ranging from full membership to full non-membership. </a:t>
            </a:r>
          </a:p>
          <a:p>
            <a:pPr algn="just"/>
            <a:r>
              <a:rPr lang="en-US" sz="1300" dirty="0" smtClean="0"/>
              <a:t>Fuzzy set theory which provides conceptual basis for </a:t>
            </a:r>
            <a:r>
              <a:rPr lang="en-US" sz="1300" dirty="0" err="1" smtClean="0"/>
              <a:t>fs</a:t>
            </a:r>
            <a:r>
              <a:rPr lang="en-US" sz="1300" dirty="0" smtClean="0"/>
              <a:t>/QCA has a sister which is fuzzy set logic.  Its basic concept is not degree of membership, but degree of truth. In the classical logic,  each proposition has only two values: it is either true or false.  In the fuzzy logic it can have indeterminate truth value (neither true nor false), be almost true,  almost false,  more true than false etc. </a:t>
            </a:r>
            <a:endParaRPr lang="lt-LT" sz="1300" dirty="0" smtClean="0"/>
          </a:p>
          <a:p>
            <a:pPr algn="just"/>
            <a:r>
              <a:rPr lang="en-US" sz="1300" dirty="0" smtClean="0"/>
              <a:t>Some proponents of fuzzy set theory and fuzzy logic refer to the fact that most concepts and words from ordinary language are vague and fuzzy.  Therefore, fuzzy sets theory is of special interests for researchers busy to “teach“ computers to simulate ordinary human thinking.  Fuzzy sets theory claims to explicate the logic of such thinking. </a:t>
            </a:r>
          </a:p>
          <a:p>
            <a:pPr algn="just"/>
            <a:r>
              <a:rPr lang="en-US" sz="1300" dirty="0" smtClean="0"/>
              <a:t>Others assert that binary thinking and its logic is an invention, a heritage and imposed norm of Western metaphysics, while Eastern thinking is allegedly fuzzy.  So one can understand true sense of seemingly absurd statements by famous Eastern </a:t>
            </a:r>
            <a:r>
              <a:rPr lang="en-US" sz="1300" dirty="0" err="1" smtClean="0"/>
              <a:t>wisemen</a:t>
            </a:r>
            <a:r>
              <a:rPr lang="en-US" sz="1300" dirty="0" smtClean="0"/>
              <a:t> (say Buddha or </a:t>
            </a:r>
            <a:r>
              <a:rPr lang="en-US" sz="1300" dirty="0" err="1" smtClean="0"/>
              <a:t>Laozi</a:t>
            </a:r>
            <a:r>
              <a:rPr lang="en-US" sz="1300" dirty="0" smtClean="0"/>
              <a:t>) only interpreting them in the framework provided by the fuzzy set theory.  Remarkably,  the researchers working with the international comparative surveys data made long ago observation that respondents from Far Eastern countries tend to avoid categorical answers.</a:t>
            </a:r>
            <a:endParaRPr lang="lt-LT" sz="1300" dirty="0" smtClean="0"/>
          </a:p>
          <a:p>
            <a:pPr algn="just"/>
            <a:r>
              <a:rPr lang="en-US" sz="1300" dirty="0" smtClean="0"/>
              <a:t>Another argument asserts that the relentless pursuit of the goal of the ever more precise measurement (with ever more numbers  to the  right of the comma; e. g. what is exact value of c – speed of the light?) </a:t>
            </a:r>
            <a:r>
              <a:rPr lang="lt-LT" sz="1300" dirty="0" err="1" smtClean="0"/>
              <a:t>does</a:t>
            </a:r>
            <a:r>
              <a:rPr lang="lt-LT" sz="1300" dirty="0" smtClean="0"/>
              <a:t> </a:t>
            </a:r>
            <a:r>
              <a:rPr lang="en-US" sz="1300" dirty="0" smtClean="0"/>
              <a:t>not always make sense even in the natural science, where quantum physicists accept  the principle of indeterminateness of measurement. </a:t>
            </a:r>
            <a:r>
              <a:rPr lang="lt-LT" sz="1300" dirty="0" err="1" smtClean="0"/>
              <a:t>The</a:t>
            </a:r>
            <a:r>
              <a:rPr lang="lt-LT" sz="1300" dirty="0" smtClean="0"/>
              <a:t> </a:t>
            </a:r>
            <a:r>
              <a:rPr lang="lt-LT" sz="1300" dirty="0" err="1" smtClean="0"/>
              <a:t>pursuit</a:t>
            </a:r>
            <a:r>
              <a:rPr lang="lt-LT" sz="1300" dirty="0" smtClean="0"/>
              <a:t> </a:t>
            </a:r>
            <a:r>
              <a:rPr lang="lt-LT" sz="1300" dirty="0" err="1" smtClean="0"/>
              <a:t>of</a:t>
            </a:r>
            <a:r>
              <a:rPr lang="lt-LT" sz="1300" dirty="0" smtClean="0"/>
              <a:t> </a:t>
            </a:r>
            <a:r>
              <a:rPr lang="lt-LT" sz="1300" dirty="0" err="1" smtClean="0"/>
              <a:t>preciseness</a:t>
            </a:r>
            <a:r>
              <a:rPr lang="lt-LT" sz="1300" dirty="0" smtClean="0"/>
              <a:t> </a:t>
            </a:r>
            <a:r>
              <a:rPr lang="en-US" sz="1300" dirty="0" smtClean="0"/>
              <a:t>has even less sense in the cognition of the social world, which according  to many</a:t>
            </a:r>
            <a:r>
              <a:rPr lang="lt-LT" sz="1300" dirty="0" smtClean="0"/>
              <a:t> („</a:t>
            </a:r>
            <a:r>
              <a:rPr lang="lt-LT" sz="1300" dirty="0" err="1" smtClean="0"/>
              <a:t>interpretativist</a:t>
            </a:r>
            <a:r>
              <a:rPr lang="lt-LT" sz="1300" dirty="0" smtClean="0"/>
              <a:t>“)</a:t>
            </a:r>
            <a:r>
              <a:rPr lang="en-US" sz="1300" dirty="0" smtClean="0"/>
              <a:t> social theorists is  woven of meanings and made of sense, inherently ambiguous, permanently socially constructed and reconstructed.  Everything what is precise and definite in social life, is artificial construction maintained by huge effort and  </a:t>
            </a:r>
            <a:r>
              <a:rPr lang="en-US" sz="1300" dirty="0" err="1" smtClean="0"/>
              <a:t>and</a:t>
            </a:r>
            <a:r>
              <a:rPr lang="en-US" sz="1300" dirty="0" smtClean="0"/>
              <a:t> at big cost.  So the fuzzy sets and fuzzy logic provide a chance and give the tools how to avoid “reification” of social world, which according to many theorist is a fateful sin of the “positivism” in the social science.</a:t>
            </a:r>
            <a:endParaRPr lang="lt-LT" sz="1300" dirty="0"/>
          </a:p>
        </p:txBody>
      </p:sp>
      <p:sp>
        <p:nvSpPr>
          <p:cNvPr id="4" name="Skaidrės numerio vietos rezervavimo ženklas 3"/>
          <p:cNvSpPr>
            <a:spLocks noGrp="1"/>
          </p:cNvSpPr>
          <p:nvPr>
            <p:ph type="sldNum" sz="quarter" idx="12"/>
          </p:nvPr>
        </p:nvSpPr>
        <p:spPr/>
        <p:txBody>
          <a:bodyPr/>
          <a:lstStyle/>
          <a:p>
            <a:pPr>
              <a:defRPr/>
            </a:pPr>
            <a:fld id="{94347722-8D54-4C4A-B2C8-FD0A709583F0}" type="slidenum">
              <a:rPr lang="en-GB" smtClean="0"/>
              <a:pPr>
                <a:defRPr/>
              </a:pPr>
              <a:t>25</a:t>
            </a:fld>
            <a:endParaRPr lang="it-IT"/>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899592" y="152400"/>
            <a:ext cx="7787208" cy="990600"/>
          </a:xfrm>
        </p:spPr>
        <p:txBody>
          <a:bodyPr/>
          <a:lstStyle/>
          <a:p>
            <a:r>
              <a:rPr lang="en-US" sz="2400" b="1" dirty="0" smtClean="0"/>
              <a:t>Why use </a:t>
            </a:r>
            <a:r>
              <a:rPr lang="en-US" sz="2400" b="1" dirty="0" err="1" smtClean="0"/>
              <a:t>fsQCA</a:t>
            </a:r>
            <a:r>
              <a:rPr lang="en-US" sz="2400" b="1" dirty="0" smtClean="0"/>
              <a:t>? Methodological reasons (for a practitioner of QCA) </a:t>
            </a:r>
            <a:endParaRPr lang="lt-LT" sz="2400" b="1" dirty="0"/>
          </a:p>
        </p:txBody>
      </p:sp>
      <p:sp>
        <p:nvSpPr>
          <p:cNvPr id="3" name="Turinio vietos rezervavimo ženklas 2"/>
          <p:cNvSpPr>
            <a:spLocks noGrp="1"/>
          </p:cNvSpPr>
          <p:nvPr>
            <p:ph sz="quarter" idx="1"/>
          </p:nvPr>
        </p:nvSpPr>
        <p:spPr>
          <a:xfrm>
            <a:off x="755576" y="1219200"/>
            <a:ext cx="7931224" cy="5306144"/>
          </a:xfrm>
        </p:spPr>
        <p:txBody>
          <a:bodyPr/>
          <a:lstStyle/>
          <a:p>
            <a:pPr algn="just"/>
            <a:r>
              <a:rPr lang="en-US" sz="1500" dirty="0" smtClean="0"/>
              <a:t>The mundane reason for interest in </a:t>
            </a:r>
            <a:r>
              <a:rPr lang="en-US" sz="1500" dirty="0" err="1" smtClean="0"/>
              <a:t>fsQCA</a:t>
            </a:r>
            <a:r>
              <a:rPr lang="en-US" sz="1500" dirty="0" smtClean="0"/>
              <a:t> for an </a:t>
            </a:r>
            <a:r>
              <a:rPr lang="en-US" sz="1500" dirty="0" err="1" smtClean="0"/>
              <a:t>practitioneer</a:t>
            </a:r>
            <a:r>
              <a:rPr lang="en-US" sz="1500" dirty="0" smtClean="0"/>
              <a:t> of QCA is a hope to avoid some rather obvious shortcomings of crisp set QCA:</a:t>
            </a:r>
          </a:p>
          <a:p>
            <a:pPr algn="just"/>
            <a:r>
              <a:rPr lang="en-US" sz="1500" dirty="0" smtClean="0"/>
              <a:t>(1) Dichotomizing quantitative variables, measured on the ratio and interval level, or even ordinal variables, one loses more a lot of information</a:t>
            </a:r>
          </a:p>
          <a:p>
            <a:pPr algn="just"/>
            <a:r>
              <a:rPr lang="en-US" sz="1500" dirty="0" smtClean="0"/>
              <a:t>(2) Usual complaint about the crisp set QCA is that cut-off points in the dichotomization are arbitrary.</a:t>
            </a:r>
          </a:p>
          <a:p>
            <a:pPr algn="just"/>
            <a:r>
              <a:rPr lang="en-US" sz="1500" dirty="0" smtClean="0"/>
              <a:t>So it is reasonable to consider the application of </a:t>
            </a:r>
            <a:r>
              <a:rPr lang="en-US" sz="1500" dirty="0" err="1" smtClean="0"/>
              <a:t>fsQCA</a:t>
            </a:r>
            <a:r>
              <a:rPr lang="en-US" sz="1500" dirty="0" smtClean="0"/>
              <a:t> if original (raw) data </a:t>
            </a:r>
            <a:r>
              <a:rPr lang="lt-LT" sz="1500" dirty="0" smtClean="0"/>
              <a:t>are </a:t>
            </a:r>
            <a:r>
              <a:rPr lang="lt-LT" sz="1500" dirty="0" err="1" smtClean="0"/>
              <a:t>not</a:t>
            </a:r>
            <a:r>
              <a:rPr lang="lt-LT" sz="1500" dirty="0" smtClean="0"/>
              <a:t> </a:t>
            </a:r>
            <a:r>
              <a:rPr lang="lt-LT" sz="1500" dirty="0" err="1" smtClean="0"/>
              <a:t>inherently</a:t>
            </a:r>
            <a:r>
              <a:rPr lang="lt-LT" sz="1500" dirty="0" smtClean="0"/>
              <a:t> </a:t>
            </a:r>
            <a:r>
              <a:rPr lang="lt-LT" sz="1500" dirty="0" err="1" smtClean="0"/>
              <a:t>dichotomic</a:t>
            </a:r>
            <a:endParaRPr lang="en-US" sz="1500" dirty="0" smtClean="0"/>
          </a:p>
          <a:p>
            <a:pPr algn="just"/>
            <a:r>
              <a:rPr lang="lt-LT" sz="1500" dirty="0" err="1" smtClean="0"/>
              <a:t>Fuzzified</a:t>
            </a:r>
            <a:r>
              <a:rPr lang="lt-LT" sz="1500" dirty="0" smtClean="0"/>
              <a:t> data </a:t>
            </a:r>
            <a:r>
              <a:rPr lang="en-US" sz="1500" dirty="0" smtClean="0"/>
              <a:t>for survival/breakdown of democracy in the interwar Europe problem: </a:t>
            </a:r>
          </a:p>
          <a:p>
            <a:pPr algn="just"/>
            <a:r>
              <a:rPr lang="lt-LT" sz="1500" dirty="0" smtClean="0">
                <a:hlinkClick r:id="rId2"/>
              </a:rPr>
              <a:t>http://www.fsf.vu.lt/index.php?option=com_content&amp;task=view&amp;id=772&amp;Itemid=1154&amp;Itemid=1154</a:t>
            </a:r>
            <a:r>
              <a:rPr lang="en-US" sz="1500" dirty="0" smtClean="0"/>
              <a:t> </a:t>
            </a:r>
            <a:endParaRPr lang="lt-LT" sz="1500" dirty="0" smtClean="0"/>
          </a:p>
          <a:p>
            <a:pPr algn="just"/>
            <a:r>
              <a:rPr lang="lt-LT" sz="1500" dirty="0" err="1" smtClean="0">
                <a:hlinkClick r:id="rId3" action="ppaction://hlinkfile"/>
              </a:rPr>
              <a:t>LipsetGovstabOriginal.csv</a:t>
            </a:r>
            <a:r>
              <a:rPr lang="lt-LT" sz="1500" dirty="0" smtClean="0"/>
              <a:t> </a:t>
            </a:r>
          </a:p>
          <a:p>
            <a:pPr algn="just"/>
            <a:r>
              <a:rPr lang="lt-LT" sz="1500" dirty="0" smtClean="0">
                <a:hlinkClick r:id="rId4" action="ppaction://hlinkfile"/>
              </a:rPr>
              <a:t>LipsetGovstabFuzzy1.csv</a:t>
            </a:r>
            <a:r>
              <a:rPr lang="lt-LT" sz="1500" dirty="0" smtClean="0"/>
              <a:t> </a:t>
            </a:r>
          </a:p>
          <a:p>
            <a:pPr algn="just"/>
            <a:r>
              <a:rPr lang="lt-LT" sz="1500" dirty="0" smtClean="0">
                <a:hlinkClick r:id="rId5" action="ppaction://hlinkfile"/>
              </a:rPr>
              <a:t>LipsetGovstabFuzzy2.csv</a:t>
            </a:r>
            <a:r>
              <a:rPr lang="lt-LT" sz="1500" dirty="0" smtClean="0"/>
              <a:t> </a:t>
            </a:r>
          </a:p>
          <a:p>
            <a:pPr algn="just"/>
            <a:r>
              <a:rPr lang="lt-LT" sz="1500" dirty="0" smtClean="0">
                <a:hlinkClick r:id="rId6" action="ppaction://hlinkfile"/>
              </a:rPr>
              <a:t>LipsetGovstabFuzzy3.csv</a:t>
            </a:r>
            <a:r>
              <a:rPr lang="lt-LT" sz="1500" dirty="0" smtClean="0"/>
              <a:t> </a:t>
            </a:r>
            <a:endParaRPr lang="en-US" sz="1500" dirty="0" smtClean="0"/>
          </a:p>
          <a:p>
            <a:pPr algn="just"/>
            <a:r>
              <a:rPr lang="en-US" sz="1500" dirty="0" smtClean="0"/>
              <a:t>In our example democracy seem to be such inherently </a:t>
            </a:r>
            <a:r>
              <a:rPr lang="en-US" sz="1500" dirty="0" err="1" smtClean="0"/>
              <a:t>dichotomic</a:t>
            </a:r>
            <a:r>
              <a:rPr lang="en-US" sz="1500" dirty="0" smtClean="0"/>
              <a:t> variable.  But actually this is not the case: there is a research industry in the democracy (and authoritarianism) measurement, providing necessary data. </a:t>
            </a:r>
            <a:endParaRPr lang="lt-LT" sz="1500" dirty="0" smtClean="0"/>
          </a:p>
          <a:p>
            <a:pPr algn="just"/>
            <a:r>
              <a:rPr lang="en-US" sz="2000" dirty="0" smtClean="0">
                <a:hlinkClick r:id="rId7"/>
              </a:rPr>
              <a:t>http://www.systemicpeace.org/polity/polity4.htm</a:t>
            </a:r>
            <a:r>
              <a:rPr lang="en-US" sz="2000" dirty="0" smtClean="0"/>
              <a:t> </a:t>
            </a:r>
          </a:p>
          <a:p>
            <a:endParaRPr lang="lt-LT" dirty="0"/>
          </a:p>
        </p:txBody>
      </p:sp>
      <p:sp>
        <p:nvSpPr>
          <p:cNvPr id="4" name="Skaidrės numerio vietos rezervavimo ženklas 3"/>
          <p:cNvSpPr>
            <a:spLocks noGrp="1"/>
          </p:cNvSpPr>
          <p:nvPr>
            <p:ph type="sldNum" sz="quarter" idx="12"/>
          </p:nvPr>
        </p:nvSpPr>
        <p:spPr/>
        <p:txBody>
          <a:bodyPr/>
          <a:lstStyle/>
          <a:p>
            <a:pPr>
              <a:defRPr/>
            </a:pPr>
            <a:fld id="{94347722-8D54-4C4A-B2C8-FD0A709583F0}" type="slidenum">
              <a:rPr lang="en-GB" smtClean="0"/>
              <a:pPr>
                <a:defRPr/>
              </a:pPr>
              <a:t>26</a:t>
            </a:fld>
            <a:endParaRPr lang="it-IT"/>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755576" y="152400"/>
            <a:ext cx="7931224" cy="990600"/>
          </a:xfrm>
        </p:spPr>
        <p:txBody>
          <a:bodyPr/>
          <a:lstStyle/>
          <a:p>
            <a:r>
              <a:rPr lang="en-US" sz="1800" b="1" dirty="0" smtClean="0"/>
              <a:t/>
            </a:r>
            <a:br>
              <a:rPr lang="en-US" sz="1800" b="1" dirty="0" smtClean="0"/>
            </a:br>
            <a:r>
              <a:rPr lang="en-US" sz="1800" b="1" dirty="0" smtClean="0"/>
              <a:t/>
            </a:r>
            <a:br>
              <a:rPr lang="en-US" sz="1800" b="1" dirty="0" smtClean="0"/>
            </a:br>
            <a:r>
              <a:rPr lang="en-US" sz="1700" b="1" dirty="0" smtClean="0"/>
              <a:t>Discrete fuzzy sets or continuous?</a:t>
            </a:r>
            <a:br>
              <a:rPr lang="en-US" sz="1700" b="1" dirty="0" smtClean="0"/>
            </a:br>
            <a:r>
              <a:rPr lang="en-US" sz="1700" b="1" dirty="0" smtClean="0"/>
              <a:t>How many membership scores if discrete fuzzy sets? </a:t>
            </a:r>
            <a:br>
              <a:rPr lang="en-US" sz="1700" b="1" dirty="0" smtClean="0"/>
            </a:br>
            <a:r>
              <a:rPr lang="en-US" sz="1700" b="1" dirty="0" smtClean="0"/>
              <a:t>The membership score 0,5 in the DISCRETE fuzzy sets should be avoided (for reasons see later)</a:t>
            </a:r>
            <a:endParaRPr lang="lt-LT" sz="1700" b="1" dirty="0"/>
          </a:p>
        </p:txBody>
      </p:sp>
      <p:sp>
        <p:nvSpPr>
          <p:cNvPr id="4" name="Skaidrės numerio vietos rezervavimo ženklas 3"/>
          <p:cNvSpPr>
            <a:spLocks noGrp="1"/>
          </p:cNvSpPr>
          <p:nvPr>
            <p:ph type="sldNum" sz="quarter" idx="12"/>
          </p:nvPr>
        </p:nvSpPr>
        <p:spPr/>
        <p:txBody>
          <a:bodyPr/>
          <a:lstStyle/>
          <a:p>
            <a:pPr>
              <a:defRPr/>
            </a:pPr>
            <a:fld id="{94347722-8D54-4C4A-B2C8-FD0A709583F0}" type="slidenum">
              <a:rPr lang="en-GB" smtClean="0"/>
              <a:pPr>
                <a:defRPr/>
              </a:pPr>
              <a:t>27</a:t>
            </a:fld>
            <a:endParaRPr lang="it-IT"/>
          </a:p>
        </p:txBody>
      </p:sp>
      <p:graphicFrame>
        <p:nvGraphicFramePr>
          <p:cNvPr id="1026" name="Turinio vietos rezervavimo ženklas 5"/>
          <p:cNvGraphicFramePr>
            <a:graphicFrameLocks noGrp="1" noChangeAspect="1"/>
          </p:cNvGraphicFramePr>
          <p:nvPr>
            <p:ph sz="quarter" idx="1"/>
            <p:extLst>
              <p:ext uri="{D42A27DB-BD31-4B8C-83A1-F6EECF244321}">
                <p14:modId xmlns:p14="http://schemas.microsoft.com/office/powerpoint/2010/main" val="1634761244"/>
              </p:ext>
            </p:extLst>
          </p:nvPr>
        </p:nvGraphicFramePr>
        <p:xfrm>
          <a:off x="1306513" y="1219200"/>
          <a:ext cx="6961187" cy="4910138"/>
        </p:xfrm>
        <a:graphic>
          <a:graphicData uri="http://schemas.openxmlformats.org/presentationml/2006/ole">
            <mc:AlternateContent xmlns:mc="http://schemas.openxmlformats.org/markup-compatibility/2006">
              <mc:Choice xmlns:v="urn:schemas-microsoft-com:vml" Requires="v">
                <p:oleObj spid="_x0000_s1069" name="Dokumentas" r:id="rId3" imgW="7341869" imgH="5178160" progId="Word.Document.12">
                  <p:embed/>
                </p:oleObj>
              </mc:Choice>
              <mc:Fallback>
                <p:oleObj name="Dokumentas" r:id="rId3" imgW="7341869" imgH="5178160" progId="Word.Document.12">
                  <p:embed/>
                  <p:pic>
                    <p:nvPicPr>
                      <p:cNvPr id="0" name="Picture 2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6513" y="1219200"/>
                        <a:ext cx="6961187" cy="4910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827584" y="152400"/>
            <a:ext cx="7859216" cy="540296"/>
          </a:xfrm>
        </p:spPr>
        <p:txBody>
          <a:bodyPr/>
          <a:lstStyle/>
          <a:p>
            <a:r>
              <a:rPr lang="en-US" sz="1800" b="1" dirty="0" smtClean="0"/>
              <a:t>Transformation of the values of the quantitative variables into the membership scores in the continuous fuzzy sets</a:t>
            </a:r>
            <a:endParaRPr lang="lt-LT" sz="1800" b="1" dirty="0"/>
          </a:p>
        </p:txBody>
      </p:sp>
      <p:sp>
        <p:nvSpPr>
          <p:cNvPr id="3" name="Turinio vietos rezervavimo ženklas 2"/>
          <p:cNvSpPr>
            <a:spLocks noGrp="1"/>
          </p:cNvSpPr>
          <p:nvPr>
            <p:ph sz="quarter" idx="1"/>
          </p:nvPr>
        </p:nvSpPr>
        <p:spPr>
          <a:xfrm>
            <a:off x="755576" y="764704"/>
            <a:ext cx="8388424" cy="5832648"/>
          </a:xfrm>
        </p:spPr>
        <p:txBody>
          <a:bodyPr/>
          <a:lstStyle/>
          <a:p>
            <a:pPr algn="just"/>
            <a:r>
              <a:rPr lang="en-US" sz="1300" b="1" dirty="0" smtClean="0"/>
              <a:t>The use of discrete fuzzy sets has the advantage to give for all membership scores ordinary language designations (see previous slide)</a:t>
            </a:r>
          </a:p>
          <a:p>
            <a:pPr algn="just"/>
            <a:r>
              <a:rPr lang="en-US" sz="1300" b="1" dirty="0" smtClean="0"/>
              <a:t>The use of them is reasonable choice if the </a:t>
            </a:r>
            <a:r>
              <a:rPr lang="lt-LT" sz="1300" b="1" dirty="0" err="1" smtClean="0"/>
              <a:t>original</a:t>
            </a:r>
            <a:r>
              <a:rPr lang="lt-LT" sz="1300" b="1" dirty="0" smtClean="0"/>
              <a:t> data are </a:t>
            </a:r>
            <a:r>
              <a:rPr lang="lt-LT" sz="1300" b="1" dirty="0" err="1" smtClean="0"/>
              <a:t>in</a:t>
            </a:r>
            <a:r>
              <a:rPr lang="lt-LT" sz="1300" b="1" dirty="0" smtClean="0"/>
              <a:t> </a:t>
            </a:r>
            <a:r>
              <a:rPr lang="en-US" sz="1300" b="1" dirty="0" smtClean="0"/>
              <a:t>ordinal level</a:t>
            </a:r>
            <a:r>
              <a:rPr lang="lt-LT" sz="1300" b="1" dirty="0" smtClean="0"/>
              <a:t> </a:t>
            </a:r>
            <a:r>
              <a:rPr lang="lt-LT" sz="1300" b="1" dirty="0" err="1" smtClean="0"/>
              <a:t>variables</a:t>
            </a:r>
            <a:endParaRPr lang="en-US" sz="1300" b="1" dirty="0" smtClean="0"/>
          </a:p>
          <a:p>
            <a:pPr algn="just"/>
            <a:r>
              <a:rPr lang="en-US" sz="1300" b="1" dirty="0" smtClean="0"/>
              <a:t>But if one has </a:t>
            </a:r>
            <a:r>
              <a:rPr lang="lt-LT" sz="1300" b="1" dirty="0" err="1" smtClean="0"/>
              <a:t>quantiative</a:t>
            </a:r>
            <a:r>
              <a:rPr lang="lt-LT" sz="1300" b="1" dirty="0" smtClean="0"/>
              <a:t> (</a:t>
            </a:r>
            <a:r>
              <a:rPr lang="lt-LT" sz="1300" b="1" dirty="0" err="1" smtClean="0"/>
              <a:t>interval</a:t>
            </a:r>
            <a:r>
              <a:rPr lang="lt-LT" sz="1300" b="1" dirty="0" smtClean="0"/>
              <a:t> </a:t>
            </a:r>
            <a:r>
              <a:rPr lang="en-US" sz="1300" b="1" dirty="0" smtClean="0"/>
              <a:t>or  ratio</a:t>
            </a:r>
            <a:r>
              <a:rPr lang="lt-LT" sz="1300" b="1" dirty="0" smtClean="0"/>
              <a:t> </a:t>
            </a:r>
            <a:r>
              <a:rPr lang="lt-LT" sz="1300" b="1" dirty="0" err="1" smtClean="0"/>
              <a:t>measurement</a:t>
            </a:r>
            <a:r>
              <a:rPr lang="lt-LT" sz="1300" b="1" dirty="0" smtClean="0"/>
              <a:t> </a:t>
            </a:r>
            <a:r>
              <a:rPr lang="lt-LT" sz="1300" b="1" dirty="0" err="1" smtClean="0"/>
              <a:t>level</a:t>
            </a:r>
            <a:r>
              <a:rPr lang="lt-LT" sz="1300" b="1" dirty="0"/>
              <a:t>)</a:t>
            </a:r>
            <a:r>
              <a:rPr lang="en-US" sz="1300" b="1" dirty="0" smtClean="0"/>
              <a:t> variable, then </a:t>
            </a:r>
            <a:r>
              <a:rPr lang="lt-LT" sz="1300" b="1" dirty="0" err="1" smtClean="0"/>
              <a:t>using</a:t>
            </a:r>
            <a:r>
              <a:rPr lang="lt-LT" sz="1300" b="1" dirty="0" smtClean="0"/>
              <a:t> </a:t>
            </a:r>
            <a:r>
              <a:rPr lang="lt-LT" sz="1300" b="1" dirty="0" err="1" smtClean="0"/>
              <a:t>discrete</a:t>
            </a:r>
            <a:r>
              <a:rPr lang="lt-LT" sz="1300" b="1" dirty="0" smtClean="0"/>
              <a:t> </a:t>
            </a:r>
            <a:r>
              <a:rPr lang="lt-LT" sz="1300" b="1" dirty="0" err="1" smtClean="0"/>
              <a:t>fuzzy</a:t>
            </a:r>
            <a:r>
              <a:rPr lang="lt-LT" sz="1300" b="1" dirty="0" smtClean="0"/>
              <a:t> </a:t>
            </a:r>
            <a:r>
              <a:rPr lang="lt-LT" sz="1300" b="1" dirty="0" err="1" smtClean="0"/>
              <a:t>sets</a:t>
            </a:r>
            <a:r>
              <a:rPr lang="lt-LT" sz="1300" b="1" dirty="0" smtClean="0"/>
              <a:t> </a:t>
            </a:r>
            <a:r>
              <a:rPr lang="en-US" sz="1300" b="1" dirty="0" smtClean="0"/>
              <a:t>one has 2, 3, 4  or more difficult choices in choosing the cut-off points to anchor the membership scores in the fuzzy sets </a:t>
            </a:r>
            <a:r>
              <a:rPr lang="lt-LT" sz="1300" b="1" dirty="0" smtClean="0"/>
              <a:t>(</a:t>
            </a:r>
            <a:r>
              <a:rPr lang="en-US" sz="1300" b="1" dirty="0" smtClean="0"/>
              <a:t>=calibrate them) and risks to hear the accusation of arbitrariness again. </a:t>
            </a:r>
          </a:p>
          <a:p>
            <a:pPr algn="just"/>
            <a:r>
              <a:rPr lang="en-US" sz="1300" b="1" dirty="0" smtClean="0"/>
              <a:t>Generally, such accusations cannot be avoided while working with fuzzy sets.  But using continuous fuzzy sets, one can reduce “difficult choices” </a:t>
            </a:r>
            <a:r>
              <a:rPr lang="en-US" sz="1300" b="1" dirty="0" err="1" smtClean="0"/>
              <a:t>ir</a:t>
            </a:r>
            <a:r>
              <a:rPr lang="en-US" sz="1300" b="1" dirty="0" smtClean="0"/>
              <a:t> “sins” to 3, which is is overall possible minimal meaning.</a:t>
            </a:r>
          </a:p>
          <a:p>
            <a:pPr algn="just"/>
            <a:r>
              <a:rPr lang="en-US" sz="1300" b="1" dirty="0" smtClean="0"/>
              <a:t>Using “direct” method of calibration which is “wired” in the </a:t>
            </a:r>
            <a:r>
              <a:rPr lang="en-US" sz="1300" b="1" dirty="0" err="1" smtClean="0"/>
              <a:t>fsQCA</a:t>
            </a:r>
            <a:r>
              <a:rPr lang="en-US" sz="1300" b="1" dirty="0" smtClean="0"/>
              <a:t> 2.M software, one needs three anchors: for membership score 0,5 (point of maximum indeterminateness about the membership), for membership score 0.95 (threshold of full membership), and for membership (threshold of full non-membership).  The scores of 0.05 (instead of 0 or 0.01) and 0.95 (instead of 1 or 0.99) as full non-membership and full non-membership points are chosen for various mathematical and substantive reasons.  While calibrating, bad practice for choosing anchor or cut-off points are statistical reasons,  e.g.  choosing arithmetic mean as the anchor for membership score 0.5.  In good calibration, these cut-off points must make some substantive sense, like in choosing 0 for Celsius scale (=water freezing temperature). This is the point behind calling the whole procedure of the </a:t>
            </a:r>
            <a:r>
              <a:rPr lang="en-US" sz="1300" b="1" dirty="0" err="1" smtClean="0"/>
              <a:t>fuzzification</a:t>
            </a:r>
            <a:r>
              <a:rPr lang="en-US" sz="1300" b="1" dirty="0" smtClean="0"/>
              <a:t> of quantitative data “calibration”.</a:t>
            </a:r>
          </a:p>
          <a:p>
            <a:r>
              <a:rPr lang="en-US" sz="1300" b="1" dirty="0" smtClean="0"/>
              <a:t>Direct calibration is the </a:t>
            </a:r>
            <a:r>
              <a:rPr lang="en-US" sz="1300" b="1" dirty="0" err="1" smtClean="0"/>
              <a:t>purpuse</a:t>
            </a:r>
            <a:r>
              <a:rPr lang="en-US" sz="1300" b="1" dirty="0" smtClean="0"/>
              <a:t> of the</a:t>
            </a:r>
            <a:r>
              <a:rPr lang="lt-LT" sz="1300" b="1" dirty="0" smtClean="0"/>
              <a:t> </a:t>
            </a:r>
            <a:r>
              <a:rPr lang="lt-LT" sz="1300" b="1" dirty="0" err="1" smtClean="0"/>
              <a:t>fs</a:t>
            </a:r>
            <a:r>
              <a:rPr lang="lt-LT" sz="1300" b="1" dirty="0" smtClean="0"/>
              <a:t>/QCA 2.0 </a:t>
            </a:r>
            <a:r>
              <a:rPr lang="lt-LT" sz="1300" b="1" dirty="0" err="1" smtClean="0"/>
              <a:t>Compute</a:t>
            </a:r>
            <a:r>
              <a:rPr lang="lt-LT" sz="1300" b="1" dirty="0" smtClean="0"/>
              <a:t> </a:t>
            </a:r>
            <a:r>
              <a:rPr lang="lt-LT" sz="1300" b="1" dirty="0" err="1" smtClean="0"/>
              <a:t>Variables</a:t>
            </a:r>
            <a:r>
              <a:rPr lang="lt-LT" sz="1300" b="1" dirty="0" smtClean="0"/>
              <a:t> </a:t>
            </a:r>
            <a:r>
              <a:rPr lang="en-US" sz="1300" b="1" dirty="0" smtClean="0"/>
              <a:t>function</a:t>
            </a:r>
            <a:r>
              <a:rPr lang="lt-LT" sz="1300" b="1" dirty="0" smtClean="0"/>
              <a:t> </a:t>
            </a:r>
            <a:r>
              <a:rPr lang="lt-LT" sz="1300" b="1" dirty="0" err="1" smtClean="0"/>
              <a:t>calibrate</a:t>
            </a:r>
            <a:r>
              <a:rPr lang="lt-LT" sz="1300" b="1" dirty="0" smtClean="0"/>
              <a:t>(x, n1, n2)</a:t>
            </a:r>
            <a:endParaRPr lang="en-US" sz="1300" b="1" dirty="0" smtClean="0"/>
          </a:p>
          <a:p>
            <a:r>
              <a:rPr lang="en-US" sz="1300" b="1" dirty="0" smtClean="0"/>
              <a:t>Most important advantages claimed for </a:t>
            </a:r>
            <a:r>
              <a:rPr lang="en-US" sz="1300" b="1" dirty="0" err="1" smtClean="0"/>
              <a:t>fsQCA</a:t>
            </a:r>
            <a:r>
              <a:rPr lang="en-US" sz="1300" b="1" dirty="0" smtClean="0"/>
              <a:t>: </a:t>
            </a:r>
          </a:p>
          <a:p>
            <a:r>
              <a:rPr lang="en-US" sz="1300" b="1" u="sng" dirty="0" smtClean="0"/>
              <a:t>No information contained in the original data is lost</a:t>
            </a:r>
            <a:r>
              <a:rPr lang="en-US" sz="1300" b="1" dirty="0" smtClean="0"/>
              <a:t>; </a:t>
            </a:r>
          </a:p>
          <a:p>
            <a:r>
              <a:rPr lang="en-US" sz="2400" b="1" u="sng" dirty="0" smtClean="0"/>
              <a:t>One can think both qualitatively (in sets or categories) and quantitatively,  transcending the very dichotomy of the quantitative vs. qualitative</a:t>
            </a:r>
            <a:endParaRPr lang="lt-LT" sz="2400" b="1" u="sng" dirty="0" smtClean="0"/>
          </a:p>
          <a:p>
            <a:endParaRPr lang="lt-LT" sz="20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043608" y="260350"/>
            <a:ext cx="7643192" cy="1157288"/>
          </a:xfrm>
        </p:spPr>
        <p:txBody>
          <a:bodyPr rtlCol="0">
            <a:normAutofit fontScale="90000"/>
          </a:bodyPr>
          <a:lstStyle/>
          <a:p>
            <a:pPr fontAlgn="auto">
              <a:spcAft>
                <a:spcPts val="0"/>
              </a:spcAft>
              <a:defRPr/>
            </a:pPr>
            <a:r>
              <a:rPr lang="lt-LT" sz="2800" b="1" dirty="0" smtClean="0"/>
              <a:t/>
            </a:r>
            <a:br>
              <a:rPr lang="lt-LT" sz="2800" b="1" dirty="0" smtClean="0"/>
            </a:br>
            <a:r>
              <a:rPr lang="lt-LT" sz="2800" b="1" dirty="0" smtClean="0"/>
              <a:t/>
            </a:r>
            <a:br>
              <a:rPr lang="lt-LT" sz="2800" b="1" dirty="0" smtClean="0"/>
            </a:br>
            <a:r>
              <a:rPr lang="en-US" sz="2800" b="1" dirty="0" smtClean="0"/>
              <a:t/>
            </a:r>
            <a:br>
              <a:rPr lang="en-US" sz="2800" b="1" dirty="0" smtClean="0"/>
            </a:br>
            <a:r>
              <a:rPr lang="en-US" sz="1800" b="1" dirty="0" smtClean="0"/>
              <a:t>Transformation of the values of the quantitative variables into continuous fuzzy sets membership scores using </a:t>
            </a:r>
            <a:r>
              <a:rPr lang="en-US" sz="1800" b="1" dirty="0" err="1" smtClean="0"/>
              <a:t>fs</a:t>
            </a:r>
            <a:r>
              <a:rPr lang="en-US" sz="1800" b="1" dirty="0" smtClean="0"/>
              <a:t>/QCA 2.0 function calibrate</a:t>
            </a:r>
            <a:br>
              <a:rPr lang="en-US" sz="1800" b="1" dirty="0" smtClean="0"/>
            </a:br>
            <a:r>
              <a:rPr lang="lt-LT" sz="1800" dirty="0" err="1" smtClean="0">
                <a:hlinkClick r:id="rId2" action="ppaction://hlinkfile"/>
              </a:rPr>
              <a:t>LipsetGovstabOriginal.csv</a:t>
            </a:r>
            <a:r>
              <a:rPr lang="lt-LT" sz="1800" dirty="0" smtClean="0"/>
              <a:t> </a:t>
            </a:r>
            <a:r>
              <a:rPr lang="lt-LT" sz="2800" dirty="0" smtClean="0"/>
              <a:t/>
            </a:r>
            <a:br>
              <a:rPr lang="lt-LT" sz="2800" dirty="0" smtClean="0"/>
            </a:br>
            <a:r>
              <a:rPr lang="lt-LT" sz="2800" b="1" dirty="0" smtClean="0"/>
              <a:t/>
            </a:r>
            <a:br>
              <a:rPr lang="lt-LT" sz="2800" b="1" dirty="0" smtClean="0"/>
            </a:br>
            <a:r>
              <a:rPr lang="lt-LT" sz="1300" dirty="0" smtClean="0"/>
              <a:t/>
            </a:r>
            <a:br>
              <a:rPr lang="lt-LT" sz="1300" dirty="0" smtClean="0"/>
            </a:br>
            <a:r>
              <a:rPr lang="lt-LT" sz="2800" b="1" dirty="0" smtClean="0"/>
              <a:t/>
            </a:r>
            <a:br>
              <a:rPr lang="lt-LT" sz="2800" b="1" dirty="0" smtClean="0"/>
            </a:br>
            <a:endParaRPr lang="lt-LT" sz="2800" b="1" dirty="0"/>
          </a:p>
        </p:txBody>
      </p:sp>
      <p:sp>
        <p:nvSpPr>
          <p:cNvPr id="8" name="Turinio vietos rezervavimo ženklas 7"/>
          <p:cNvSpPr>
            <a:spLocks noGrp="1"/>
          </p:cNvSpPr>
          <p:nvPr>
            <p:ph sz="half" idx="2"/>
          </p:nvPr>
        </p:nvSpPr>
        <p:spPr>
          <a:xfrm>
            <a:off x="827584" y="1484784"/>
            <a:ext cx="3740224" cy="5184576"/>
          </a:xfrm>
        </p:spPr>
        <p:txBody>
          <a:bodyPr rtlCol="0">
            <a:normAutofit fontScale="62500" lnSpcReduction="20000"/>
          </a:bodyPr>
          <a:lstStyle/>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lt-LT" i="1" dirty="0" err="1" smtClean="0"/>
              <a:t>Variables</a:t>
            </a:r>
            <a:r>
              <a:rPr lang="lt-LT" dirty="0" smtClean="0"/>
              <a:t> → </a:t>
            </a:r>
            <a:r>
              <a:rPr lang="lt-LT" i="1" dirty="0" err="1" smtClean="0"/>
              <a:t>Compute</a:t>
            </a:r>
            <a:r>
              <a:rPr lang="lt-LT" dirty="0" smtClean="0"/>
              <a:t>.  </a:t>
            </a:r>
          </a:p>
          <a:p>
            <a:pPr fontAlgn="auto">
              <a:spcAft>
                <a:spcPts val="0"/>
              </a:spcAft>
              <a:buFont typeface="Arial" pitchFamily="34" charset="0"/>
              <a:buChar char="•"/>
              <a:defRPr/>
            </a:pPr>
            <a:r>
              <a:rPr lang="en-US" dirty="0" smtClean="0"/>
              <a:t>Write in the  box </a:t>
            </a:r>
            <a:r>
              <a:rPr lang="lt-LT" i="1" dirty="0" err="1" smtClean="0"/>
              <a:t>Target</a:t>
            </a:r>
            <a:r>
              <a:rPr lang="lt-LT" i="1" dirty="0" smtClean="0"/>
              <a:t> </a:t>
            </a:r>
            <a:r>
              <a:rPr lang="en-US" i="1" dirty="0" smtClean="0"/>
              <a:t> </a:t>
            </a:r>
            <a:r>
              <a:rPr lang="lt-LT" i="1" dirty="0" err="1" smtClean="0"/>
              <a:t>Variable</a:t>
            </a:r>
            <a:r>
              <a:rPr lang="en-US" i="1" dirty="0" smtClean="0"/>
              <a:t> </a:t>
            </a:r>
            <a:r>
              <a:rPr lang="en-US" dirty="0" smtClean="0"/>
              <a:t>the name of fuzzy set (e.g. </a:t>
            </a:r>
            <a:r>
              <a:rPr lang="en-US" i="1" dirty="0" err="1" smtClean="0"/>
              <a:t>frich</a:t>
            </a:r>
            <a:r>
              <a:rPr lang="en-US" dirty="0" smtClean="0"/>
              <a:t>)</a:t>
            </a:r>
            <a:r>
              <a:rPr lang="lt-LT" dirty="0" smtClean="0"/>
              <a:t> </a:t>
            </a:r>
          </a:p>
          <a:p>
            <a:pPr fontAlgn="auto">
              <a:spcAft>
                <a:spcPts val="0"/>
              </a:spcAft>
              <a:buFont typeface="Arial" pitchFamily="34" charset="0"/>
              <a:buChar char="•"/>
              <a:defRPr/>
            </a:pPr>
            <a:r>
              <a:rPr lang="en-US" dirty="0" smtClean="0"/>
              <a:t>Mark in the list of functions </a:t>
            </a:r>
            <a:r>
              <a:rPr lang="lt-LT" i="1" dirty="0" err="1" smtClean="0"/>
              <a:t>calibrate</a:t>
            </a:r>
            <a:r>
              <a:rPr lang="lt-LT" i="1" dirty="0" smtClean="0"/>
              <a:t>(x, n1, n2) </a:t>
            </a:r>
            <a:r>
              <a:rPr lang="en-US" dirty="0" smtClean="0"/>
              <a:t>and press vertical arrow.</a:t>
            </a:r>
            <a:endParaRPr lang="lt-LT" dirty="0" smtClean="0"/>
          </a:p>
          <a:p>
            <a:pPr fontAlgn="auto">
              <a:spcAft>
                <a:spcPts val="0"/>
              </a:spcAft>
              <a:buFont typeface="Arial" pitchFamily="34" charset="0"/>
              <a:buChar char="•"/>
              <a:defRPr/>
            </a:pPr>
            <a:r>
              <a:rPr lang="en-US" dirty="0" smtClean="0"/>
              <a:t>In the box </a:t>
            </a:r>
            <a:r>
              <a:rPr lang="lt-LT" i="1" dirty="0" err="1" smtClean="0"/>
              <a:t>Expression</a:t>
            </a:r>
            <a:r>
              <a:rPr lang="lt-LT" dirty="0" smtClean="0"/>
              <a:t> </a:t>
            </a:r>
            <a:r>
              <a:rPr lang="en-US" dirty="0" smtClean="0"/>
              <a:t>inscription </a:t>
            </a:r>
            <a:r>
              <a:rPr lang="lt-LT" dirty="0" err="1" smtClean="0"/>
              <a:t>calibrate</a:t>
            </a:r>
            <a:r>
              <a:rPr lang="lt-LT" dirty="0" smtClean="0"/>
              <a:t> (,,,)</a:t>
            </a:r>
            <a:r>
              <a:rPr lang="en-US" dirty="0" smtClean="0"/>
              <a:t> appears</a:t>
            </a:r>
            <a:r>
              <a:rPr lang="lt-LT" dirty="0" smtClean="0"/>
              <a:t>. </a:t>
            </a:r>
            <a:r>
              <a:rPr lang="en-US" dirty="0" smtClean="0"/>
              <a:t> Direct the marker to the left from first comma in the brackets.</a:t>
            </a:r>
            <a:endParaRPr lang="lt-LT" dirty="0" smtClean="0"/>
          </a:p>
          <a:p>
            <a:pPr fontAlgn="auto">
              <a:spcAft>
                <a:spcPts val="0"/>
              </a:spcAft>
              <a:buFont typeface="Arial" pitchFamily="34" charset="0"/>
              <a:buChar char="•"/>
              <a:defRPr/>
            </a:pPr>
            <a:r>
              <a:rPr lang="en-US" dirty="0" smtClean="0"/>
              <a:t>Mark in the box </a:t>
            </a:r>
            <a:r>
              <a:rPr lang="lt-LT" i="1" dirty="0" err="1" smtClean="0"/>
              <a:t>Variables</a:t>
            </a:r>
            <a:r>
              <a:rPr lang="lt-LT" dirty="0" smtClean="0"/>
              <a:t> </a:t>
            </a:r>
            <a:r>
              <a:rPr lang="en-US" dirty="0" smtClean="0"/>
              <a:t>the variable to be </a:t>
            </a:r>
            <a:r>
              <a:rPr lang="en-US" dirty="0" err="1" smtClean="0"/>
              <a:t>fuzzified</a:t>
            </a:r>
            <a:r>
              <a:rPr lang="en-US" dirty="0" smtClean="0"/>
              <a:t> (e.g. </a:t>
            </a:r>
            <a:r>
              <a:rPr lang="en-US" dirty="0" err="1" smtClean="0"/>
              <a:t>gnipc</a:t>
            </a:r>
            <a:r>
              <a:rPr lang="en-US" dirty="0" smtClean="0"/>
              <a:t> or </a:t>
            </a:r>
            <a:r>
              <a:rPr lang="en-US" dirty="0" err="1" smtClean="0"/>
              <a:t>bnpcc</a:t>
            </a:r>
            <a:r>
              <a:rPr lang="en-US" dirty="0" smtClean="0"/>
              <a:t>), and press the vertical arrow. Then write down anchor values</a:t>
            </a:r>
            <a:r>
              <a:rPr lang="lt-LT" dirty="0" smtClean="0"/>
              <a:t>: </a:t>
            </a:r>
            <a:r>
              <a:rPr lang="lt-LT" dirty="0" err="1" smtClean="0"/>
              <a:t>calibrate</a:t>
            </a:r>
            <a:r>
              <a:rPr lang="lt-LT" dirty="0" smtClean="0"/>
              <a:t> (</a:t>
            </a:r>
            <a:r>
              <a:rPr lang="lt-LT" dirty="0" err="1" smtClean="0"/>
              <a:t>bnpcc</a:t>
            </a:r>
            <a:r>
              <a:rPr lang="lt-LT" dirty="0" smtClean="0"/>
              <a:t>, 900, 550, 400). </a:t>
            </a:r>
            <a:r>
              <a:rPr lang="en-US" dirty="0" smtClean="0"/>
              <a:t>Press </a:t>
            </a:r>
            <a:r>
              <a:rPr lang="lt-LT" i="1" dirty="0" smtClean="0"/>
              <a:t>OK</a:t>
            </a:r>
            <a:r>
              <a:rPr lang="lt-LT" dirty="0" smtClean="0"/>
              <a:t>. </a:t>
            </a:r>
            <a:endParaRPr lang="en-US" dirty="0" smtClean="0"/>
          </a:p>
          <a:p>
            <a:pPr fontAlgn="auto">
              <a:spcAft>
                <a:spcPts val="0"/>
              </a:spcAft>
              <a:buFont typeface="Arial" pitchFamily="34" charset="0"/>
              <a:buChar char="•"/>
              <a:defRPr/>
            </a:pPr>
            <a:r>
              <a:rPr lang="en-US" dirty="0" smtClean="0"/>
              <a:t>The diagram to the left displays the effects of </a:t>
            </a:r>
            <a:r>
              <a:rPr lang="en-US" dirty="0" err="1" smtClean="0"/>
              <a:t>fuzzification</a:t>
            </a:r>
            <a:r>
              <a:rPr lang="en-US" dirty="0" smtClean="0"/>
              <a:t>: relevant variation (in the middle) is </a:t>
            </a:r>
            <a:r>
              <a:rPr lang="en-US" dirty="0" err="1" smtClean="0"/>
              <a:t>emphasised</a:t>
            </a:r>
            <a:r>
              <a:rPr lang="en-US" dirty="0" smtClean="0"/>
              <a:t>, irrelevant (on the extremes) </a:t>
            </a:r>
            <a:r>
              <a:rPr lang="en-US" dirty="0" err="1" smtClean="0"/>
              <a:t>supressed</a:t>
            </a:r>
            <a:r>
              <a:rPr lang="en-US" dirty="0" smtClean="0"/>
              <a:t> but not eliminated </a:t>
            </a:r>
            <a:endParaRPr lang="lt-LT" dirty="0"/>
          </a:p>
        </p:txBody>
      </p:sp>
      <p:sp>
        <p:nvSpPr>
          <p:cNvPr id="9" name="Teksto vietos rezervavimo ženklas 8"/>
          <p:cNvSpPr>
            <a:spLocks noGrp="1"/>
          </p:cNvSpPr>
          <p:nvPr>
            <p:ph type="body" sz="quarter" idx="3"/>
          </p:nvPr>
        </p:nvSpPr>
        <p:spPr>
          <a:xfrm>
            <a:off x="4648200" y="1196752"/>
            <a:ext cx="4041775" cy="784448"/>
          </a:xfrm>
        </p:spPr>
        <p:txBody>
          <a:bodyPr rtlCol="0">
            <a:noAutofit/>
          </a:bodyPr>
          <a:lstStyle/>
          <a:p>
            <a:pPr fontAlgn="auto">
              <a:spcAft>
                <a:spcPts val="0"/>
              </a:spcAft>
              <a:buFont typeface="Arial" pitchFamily="34" charset="0"/>
              <a:buNone/>
              <a:defRPr/>
            </a:pPr>
            <a:r>
              <a:rPr lang="en-US" sz="1400" dirty="0" smtClean="0">
                <a:solidFill>
                  <a:schemeClr val="tx1"/>
                </a:solidFill>
              </a:rPr>
              <a:t>Relation between the membership scores in the fuzzy set “rich countries” and the values of the variable GNP per capita</a:t>
            </a:r>
            <a:endParaRPr lang="lt-LT" sz="1400" dirty="0">
              <a:solidFill>
                <a:schemeClr val="tx1"/>
              </a:solidFill>
            </a:endParaRPr>
          </a:p>
        </p:txBody>
      </p:sp>
      <p:pic>
        <p:nvPicPr>
          <p:cNvPr id="73734" name="Turinio vietos rezervavimo ženklas 10"/>
          <p:cNvPicPr>
            <a:picLocks noGrp="1"/>
          </p:cNvPicPr>
          <p:nvPr>
            <p:ph sz="quarter" idx="4"/>
          </p:nvPr>
        </p:nvPicPr>
        <p:blipFill>
          <a:blip r:embed="rId3"/>
          <a:srcRect/>
          <a:stretch>
            <a:fillRect/>
          </a:stretch>
        </p:blipFill>
        <p:spPr>
          <a:xfrm>
            <a:off x="4689475" y="2174875"/>
            <a:ext cx="3951288" cy="3951288"/>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ntraštė 1"/>
          <p:cNvSpPr>
            <a:spLocks noGrp="1"/>
          </p:cNvSpPr>
          <p:nvPr>
            <p:ph type="title"/>
          </p:nvPr>
        </p:nvSpPr>
        <p:spPr>
          <a:xfrm>
            <a:off x="887413" y="0"/>
            <a:ext cx="8229600" cy="1225550"/>
          </a:xfrm>
        </p:spPr>
        <p:txBody>
          <a:bodyPr/>
          <a:lstStyle/>
          <a:p>
            <a:r>
              <a:rPr lang="lt-LT" sz="1200" b="1" smtClean="0"/>
              <a:t>RESOURCES OF LiDA</a:t>
            </a:r>
            <a:r>
              <a:rPr lang="lt-LT" sz="1200" smtClean="0"/>
              <a:t>:</a:t>
            </a:r>
            <a:br>
              <a:rPr lang="lt-LT" sz="1200" smtClean="0"/>
            </a:br>
            <a:r>
              <a:rPr lang="lt-LT" sz="1200" smtClean="0">
                <a:hlinkClick r:id="rId2"/>
              </a:rPr>
              <a:t>http://www.lidata.eu/en/index.php?file=files/eng/training/training.html</a:t>
            </a:r>
            <a:r>
              <a:rPr lang="lt-LT" sz="1200" smtClean="0"/>
              <a:t> </a:t>
            </a:r>
            <a:br>
              <a:rPr lang="lt-LT" sz="1200" smtClean="0"/>
            </a:br>
            <a:r>
              <a:rPr lang="lt-LT" sz="1200" smtClean="0">
                <a:hlinkClick r:id="rId3"/>
              </a:rPr>
              <a:t>http://www.lidata.eu/index.php?file=files/mokymai/mokymu_medziaga.html</a:t>
            </a:r>
            <a:r>
              <a:rPr lang="lt-LT" sz="1200" smtClean="0"/>
              <a:t/>
            </a:r>
            <a:br>
              <a:rPr lang="lt-LT" sz="1200" smtClean="0"/>
            </a:br>
            <a:r>
              <a:rPr lang="lt-LT" sz="1200" smtClean="0"/>
              <a:t/>
            </a:r>
            <a:br>
              <a:rPr lang="lt-LT" sz="1200" smtClean="0"/>
            </a:br>
            <a:endParaRPr lang="lt-LT" sz="1200" smtClean="0"/>
          </a:p>
        </p:txBody>
      </p:sp>
      <p:sp>
        <p:nvSpPr>
          <p:cNvPr id="11267" name="Skaidrės numerio vietos rezervavimo ženklas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909248CF-5EC0-45C6-A226-0B06995B811B}" type="slidenum">
              <a:rPr lang="en-GB" smtClean="0"/>
              <a:pPr/>
              <a:t>3</a:t>
            </a:fld>
            <a:endParaRPr lang="it-IT" smtClean="0"/>
          </a:p>
        </p:txBody>
      </p:sp>
      <p:pic>
        <p:nvPicPr>
          <p:cNvPr id="11268" name="Picture 2"/>
          <p:cNvPicPr>
            <a:picLocks noGrp="1" noChangeAspect="1" noChangeArrowheads="1"/>
          </p:cNvPicPr>
          <p:nvPr>
            <p:ph sz="quarter" idx="1"/>
          </p:nvPr>
        </p:nvPicPr>
        <p:blipFill>
          <a:blip r:embed="rId4"/>
          <a:srcRect/>
          <a:stretch>
            <a:fillRect/>
          </a:stretch>
        </p:blipFill>
        <p:spPr>
          <a:xfrm>
            <a:off x="971550" y="1557338"/>
            <a:ext cx="7899400" cy="5111750"/>
          </a:xfr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Antraštė 1"/>
          <p:cNvSpPr>
            <a:spLocks noGrp="1"/>
          </p:cNvSpPr>
          <p:nvPr>
            <p:ph type="title"/>
          </p:nvPr>
        </p:nvSpPr>
        <p:spPr>
          <a:xfrm>
            <a:off x="1043608" y="188640"/>
            <a:ext cx="7643192" cy="864096"/>
          </a:xfrm>
        </p:spPr>
        <p:txBody>
          <a:bodyPr/>
          <a:lstStyle/>
          <a:p>
            <a:r>
              <a:rPr lang="en-US" sz="1600" b="1" dirty="0" smtClean="0"/>
              <a:t>Transformation of the values of the remaining quantitative variables into continuous fuzzy sets membership scores ( selection of the anchor/threshold values)</a:t>
            </a:r>
            <a:endParaRPr lang="lt-LT" sz="1600" dirty="0" smtClean="0"/>
          </a:p>
        </p:txBody>
      </p:sp>
      <p:sp>
        <p:nvSpPr>
          <p:cNvPr id="3" name="Turinio vietos rezervavimo ženklas 2"/>
          <p:cNvSpPr>
            <a:spLocks noGrp="1"/>
          </p:cNvSpPr>
          <p:nvPr>
            <p:ph idx="1"/>
          </p:nvPr>
        </p:nvSpPr>
        <p:spPr>
          <a:xfrm>
            <a:off x="755576" y="1125538"/>
            <a:ext cx="8208912" cy="5732462"/>
          </a:xfrm>
        </p:spPr>
        <p:txBody>
          <a:bodyPr rtlCol="0">
            <a:normAutofit fontScale="25000" lnSpcReduction="20000"/>
          </a:bodyPr>
          <a:lstStyle/>
          <a:p>
            <a:pPr fontAlgn="auto">
              <a:spcAft>
                <a:spcPts val="0"/>
              </a:spcAft>
              <a:buFont typeface="Arial" pitchFamily="34" charset="0"/>
              <a:buChar char="•"/>
              <a:defRPr/>
            </a:pPr>
            <a:endParaRPr lang="lt-LT" dirty="0" smtClean="0"/>
          </a:p>
          <a:p>
            <a:pPr algn="just" fontAlgn="auto">
              <a:spcAft>
                <a:spcPts val="0"/>
              </a:spcAft>
              <a:buFont typeface="Arial" pitchFamily="34" charset="0"/>
              <a:buChar char="•"/>
              <a:defRPr/>
            </a:pPr>
            <a:r>
              <a:rPr lang="en-US" sz="5600" b="1" u="sng" dirty="0" smtClean="0"/>
              <a:t>Urbanization</a:t>
            </a:r>
            <a:r>
              <a:rPr lang="lt-LT" sz="5600" b="1" dirty="0" smtClean="0"/>
              <a:t>: </a:t>
            </a:r>
            <a:r>
              <a:rPr lang="en-US" sz="5600" b="1" dirty="0" smtClean="0"/>
              <a:t> a country has full membership </a:t>
            </a:r>
            <a:r>
              <a:rPr lang="lt-LT" sz="5600" b="1" dirty="0" smtClean="0"/>
              <a:t>(0,95</a:t>
            </a:r>
            <a:r>
              <a:rPr lang="en-US" sz="5600" b="1" dirty="0" smtClean="0"/>
              <a:t> and more</a:t>
            </a:r>
            <a:r>
              <a:rPr lang="lt-LT" sz="5600" b="1" dirty="0" smtClean="0"/>
              <a:t>) </a:t>
            </a:r>
            <a:r>
              <a:rPr lang="en-US" sz="5600" b="1" dirty="0" smtClean="0"/>
              <a:t>in the fuzzy set of urbanized countries, if at least </a:t>
            </a:r>
            <a:r>
              <a:rPr lang="lt-LT" sz="5600" b="1" dirty="0" smtClean="0"/>
              <a:t>65% </a:t>
            </a:r>
            <a:r>
              <a:rPr lang="en-US" sz="5600" b="1" dirty="0" smtClean="0"/>
              <a:t>its population lives in the cities numbering at least </a:t>
            </a:r>
            <a:r>
              <a:rPr lang="lt-LT" sz="5600" b="1" dirty="0" smtClean="0"/>
              <a:t>20 000 </a:t>
            </a:r>
            <a:r>
              <a:rPr lang="en-US" sz="5600" b="1" dirty="0" smtClean="0"/>
              <a:t>inhabitants; its membership is maximally indeterminate (0.5) , if it has </a:t>
            </a:r>
            <a:r>
              <a:rPr lang="lt-LT" sz="5600" b="1" dirty="0" smtClean="0"/>
              <a:t>50%</a:t>
            </a:r>
            <a:r>
              <a:rPr lang="en-US" sz="5600" b="1" dirty="0" smtClean="0"/>
              <a:t> of such population</a:t>
            </a:r>
            <a:r>
              <a:rPr lang="lt-LT" sz="5600" b="1" dirty="0" smtClean="0"/>
              <a:t>; </a:t>
            </a:r>
            <a:r>
              <a:rPr lang="en-US" sz="5600" b="1" dirty="0" smtClean="0"/>
              <a:t> it is fully out </a:t>
            </a:r>
            <a:r>
              <a:rPr lang="lt-LT" sz="5600" b="1" dirty="0" smtClean="0"/>
              <a:t>(</a:t>
            </a:r>
            <a:r>
              <a:rPr lang="en-US" sz="5600" b="1" dirty="0" smtClean="0"/>
              <a:t>membership score </a:t>
            </a:r>
            <a:r>
              <a:rPr lang="lt-LT" sz="5600" b="1" dirty="0" smtClean="0"/>
              <a:t>0,05</a:t>
            </a:r>
            <a:r>
              <a:rPr lang="en-US" sz="5600" b="1" dirty="0" smtClean="0"/>
              <a:t> and less</a:t>
            </a:r>
            <a:r>
              <a:rPr lang="lt-LT" sz="5600" b="1" dirty="0" smtClean="0"/>
              <a:t>), </a:t>
            </a:r>
            <a:r>
              <a:rPr lang="en-US" sz="5600" b="1" dirty="0" smtClean="0"/>
              <a:t>if less than </a:t>
            </a:r>
            <a:r>
              <a:rPr lang="lt-LT" sz="5600" b="1" dirty="0" smtClean="0"/>
              <a:t>25% </a:t>
            </a:r>
            <a:r>
              <a:rPr lang="en-US" sz="5600" b="1" dirty="0" smtClean="0"/>
              <a:t>population were living in the cities with </a:t>
            </a:r>
            <a:r>
              <a:rPr lang="lt-LT" sz="5600" b="1" dirty="0" smtClean="0"/>
              <a:t>20 000 </a:t>
            </a:r>
            <a:r>
              <a:rPr lang="en-US" sz="5600" b="1" dirty="0" smtClean="0"/>
              <a:t>or more inhabitants </a:t>
            </a:r>
            <a:r>
              <a:rPr lang="lt-LT" sz="5600" b="1" dirty="0" smtClean="0"/>
              <a:t>(a</a:t>
            </a:r>
            <a:r>
              <a:rPr lang="en-US" sz="5600" b="1" dirty="0" smtClean="0"/>
              <a:t>round</a:t>
            </a:r>
            <a:r>
              <a:rPr lang="lt-LT" sz="5600" b="1" dirty="0" smtClean="0"/>
              <a:t> 1930).</a:t>
            </a:r>
          </a:p>
          <a:p>
            <a:pPr algn="just" fontAlgn="auto">
              <a:spcAft>
                <a:spcPts val="0"/>
              </a:spcAft>
              <a:buFont typeface="Arial" pitchFamily="34" charset="0"/>
              <a:buChar char="•"/>
              <a:defRPr/>
            </a:pPr>
            <a:r>
              <a:rPr lang="en-US" sz="5600" b="1" u="sng" dirty="0" smtClean="0"/>
              <a:t>Literacy</a:t>
            </a:r>
            <a:r>
              <a:rPr lang="lt-LT" sz="5600" b="1" dirty="0" smtClean="0"/>
              <a:t>: </a:t>
            </a:r>
            <a:r>
              <a:rPr lang="en-US" sz="5600" b="1" dirty="0" smtClean="0"/>
              <a:t> a country has full membership </a:t>
            </a:r>
            <a:r>
              <a:rPr lang="lt-LT" sz="5600" b="1" dirty="0" smtClean="0"/>
              <a:t>(0,95</a:t>
            </a:r>
            <a:r>
              <a:rPr lang="en-US" sz="5600" b="1" dirty="0" smtClean="0"/>
              <a:t> and more</a:t>
            </a:r>
            <a:r>
              <a:rPr lang="lt-LT" sz="5600" b="1" dirty="0" smtClean="0"/>
              <a:t>) </a:t>
            </a:r>
            <a:r>
              <a:rPr lang="en-US" sz="5600" b="1" dirty="0" smtClean="0"/>
              <a:t>in the  fuzzy set of literate countries,  if at least </a:t>
            </a:r>
            <a:r>
              <a:rPr lang="lt-LT" sz="5600" b="1" dirty="0" smtClean="0"/>
              <a:t>90% </a:t>
            </a:r>
            <a:r>
              <a:rPr lang="en-US" sz="5600" b="1" dirty="0" smtClean="0"/>
              <a:t>of its adult population are literate; its membership is maximally indeterminate (0.5), if </a:t>
            </a:r>
            <a:r>
              <a:rPr lang="lt-LT" sz="5600" b="1" dirty="0" smtClean="0"/>
              <a:t>75% </a:t>
            </a:r>
            <a:r>
              <a:rPr lang="en-US" sz="5600" b="1" dirty="0" smtClean="0"/>
              <a:t>inhabitants are literate;  it is fully out </a:t>
            </a:r>
            <a:r>
              <a:rPr lang="lt-LT" sz="5600" b="1" dirty="0" smtClean="0"/>
              <a:t>(0,05), </a:t>
            </a:r>
            <a:r>
              <a:rPr lang="en-US" sz="5600" b="1" dirty="0" smtClean="0"/>
              <a:t> if </a:t>
            </a:r>
            <a:r>
              <a:rPr lang="lt-LT" sz="5600" b="1" dirty="0" smtClean="0"/>
              <a:t>50% </a:t>
            </a:r>
            <a:r>
              <a:rPr lang="en-US" sz="5600" b="1" dirty="0" smtClean="0"/>
              <a:t>or less of its population were literate </a:t>
            </a:r>
            <a:r>
              <a:rPr lang="lt-LT" sz="5600" b="1" dirty="0" smtClean="0"/>
              <a:t>(</a:t>
            </a:r>
            <a:r>
              <a:rPr lang="en-US" sz="5600" b="1" dirty="0" smtClean="0"/>
              <a:t>around</a:t>
            </a:r>
            <a:r>
              <a:rPr lang="lt-LT" sz="5600" b="1" dirty="0" smtClean="0"/>
              <a:t> 1930). </a:t>
            </a:r>
          </a:p>
          <a:p>
            <a:pPr algn="just" fontAlgn="auto">
              <a:spcAft>
                <a:spcPts val="0"/>
              </a:spcAft>
              <a:buFont typeface="Arial" pitchFamily="34" charset="0"/>
              <a:buChar char="•"/>
              <a:defRPr/>
            </a:pPr>
            <a:r>
              <a:rPr lang="lt-LT" sz="5600" b="1" u="sng" dirty="0" err="1" smtClean="0"/>
              <a:t>Industriali</a:t>
            </a:r>
            <a:r>
              <a:rPr lang="en-US" sz="5600" b="1" u="sng" dirty="0" err="1" smtClean="0"/>
              <a:t>zation</a:t>
            </a:r>
            <a:r>
              <a:rPr lang="en-US" sz="5600" b="1" dirty="0" smtClean="0"/>
              <a:t>: </a:t>
            </a:r>
            <a:r>
              <a:rPr lang="lt-LT" sz="5600" b="1" dirty="0" smtClean="0"/>
              <a:t> </a:t>
            </a:r>
            <a:r>
              <a:rPr lang="en-US" sz="5600" b="1" dirty="0" smtClean="0"/>
              <a:t>a country has full membership </a:t>
            </a:r>
            <a:r>
              <a:rPr lang="lt-LT" sz="5600" b="1" dirty="0" smtClean="0"/>
              <a:t>(</a:t>
            </a:r>
            <a:r>
              <a:rPr lang="en-US" sz="5600" b="1" dirty="0" smtClean="0"/>
              <a:t>membership score </a:t>
            </a:r>
            <a:r>
              <a:rPr lang="lt-LT" sz="5600" b="1" dirty="0" smtClean="0"/>
              <a:t>0,95) </a:t>
            </a:r>
            <a:r>
              <a:rPr lang="en-US" sz="5600" b="1" dirty="0" smtClean="0"/>
              <a:t>in the fuzzy set of industrialized countries, if at least its </a:t>
            </a:r>
            <a:r>
              <a:rPr lang="lt-LT" sz="5600" b="1" dirty="0" smtClean="0"/>
              <a:t>40% </a:t>
            </a:r>
            <a:r>
              <a:rPr lang="en-US" sz="5600" b="1" dirty="0" smtClean="0"/>
              <a:t> </a:t>
            </a:r>
            <a:r>
              <a:rPr lang="en-US" sz="5600" b="1" dirty="0" err="1" smtClean="0"/>
              <a:t>labour</a:t>
            </a:r>
            <a:r>
              <a:rPr lang="en-US" sz="5600" b="1" dirty="0" smtClean="0"/>
              <a:t> force was employed in the industry or mining; its membership is maximally indeterminate (0.5),  if  employment percent in these branches was </a:t>
            </a:r>
            <a:r>
              <a:rPr lang="lt-LT" sz="5600" b="1" dirty="0" smtClean="0"/>
              <a:t>30%; </a:t>
            </a:r>
            <a:r>
              <a:rPr lang="en-US" sz="5600" b="1" dirty="0" smtClean="0"/>
              <a:t> it is  fully out </a:t>
            </a:r>
            <a:r>
              <a:rPr lang="lt-LT" sz="5600" b="1" dirty="0" smtClean="0"/>
              <a:t>(</a:t>
            </a:r>
            <a:r>
              <a:rPr lang="en-US" sz="5600" b="1" dirty="0" smtClean="0"/>
              <a:t>membership score </a:t>
            </a:r>
            <a:r>
              <a:rPr lang="lt-LT" sz="5600" b="1" dirty="0" smtClean="0"/>
              <a:t>0,05), </a:t>
            </a:r>
            <a:r>
              <a:rPr lang="en-US" sz="5600" b="1" dirty="0" smtClean="0"/>
              <a:t> if only </a:t>
            </a:r>
            <a:r>
              <a:rPr lang="lt-LT" sz="5600" b="1" dirty="0" smtClean="0"/>
              <a:t>20% </a:t>
            </a:r>
            <a:r>
              <a:rPr lang="en-US" sz="5600" b="1" dirty="0" smtClean="0"/>
              <a:t>or less population were employed in industry and mining </a:t>
            </a:r>
            <a:r>
              <a:rPr lang="lt-LT" sz="5600" b="1" dirty="0" smtClean="0"/>
              <a:t>(</a:t>
            </a:r>
            <a:r>
              <a:rPr lang="en-US" sz="5600" b="1" dirty="0" smtClean="0"/>
              <a:t>around</a:t>
            </a:r>
            <a:r>
              <a:rPr lang="lt-LT" sz="5600" b="1" dirty="0" smtClean="0"/>
              <a:t> 1930)</a:t>
            </a:r>
          </a:p>
          <a:p>
            <a:pPr algn="just" fontAlgn="auto">
              <a:spcAft>
                <a:spcPts val="0"/>
              </a:spcAft>
              <a:buFont typeface="Arial" pitchFamily="34" charset="0"/>
              <a:buChar char="•"/>
              <a:defRPr/>
            </a:pPr>
            <a:r>
              <a:rPr lang="en-US" sz="5600" b="1" u="sng" dirty="0" smtClean="0"/>
              <a:t>Stability of government</a:t>
            </a:r>
            <a:r>
              <a:rPr lang="en-US" sz="5600" b="1" dirty="0" smtClean="0"/>
              <a:t>: a country has full membership </a:t>
            </a:r>
            <a:r>
              <a:rPr lang="lt-LT" sz="5600" b="1" dirty="0" smtClean="0"/>
              <a:t>(</a:t>
            </a:r>
            <a:r>
              <a:rPr lang="en-US" sz="5600" b="1" dirty="0" smtClean="0"/>
              <a:t>membership score </a:t>
            </a:r>
            <a:r>
              <a:rPr lang="lt-LT" sz="5600" b="1" dirty="0" smtClean="0"/>
              <a:t>0,95</a:t>
            </a:r>
            <a:r>
              <a:rPr lang="en-US" sz="5600" b="1" dirty="0" smtClean="0"/>
              <a:t> and more</a:t>
            </a:r>
            <a:r>
              <a:rPr lang="lt-LT" sz="5600" b="1" dirty="0" smtClean="0"/>
              <a:t>) </a:t>
            </a:r>
            <a:r>
              <a:rPr lang="en-US" sz="5600" b="1" dirty="0" smtClean="0"/>
              <a:t>in the fuzzy set of  countries with stable governments if  during the interwar time no more than </a:t>
            </a:r>
            <a:r>
              <a:rPr lang="lt-LT" sz="5600" b="1" dirty="0" smtClean="0"/>
              <a:t>5 </a:t>
            </a:r>
            <a:r>
              <a:rPr lang="en-US" sz="5600" b="1" dirty="0" smtClean="0"/>
              <a:t>governments changed </a:t>
            </a:r>
            <a:r>
              <a:rPr lang="lt-LT" sz="5600" b="1" dirty="0" smtClean="0"/>
              <a:t>(0,5)</a:t>
            </a:r>
            <a:r>
              <a:rPr lang="en-US" sz="5600" b="1" dirty="0" smtClean="0"/>
              <a:t>; its membership is maximally indeterminate, if </a:t>
            </a:r>
            <a:r>
              <a:rPr lang="lt-LT" sz="5600" b="1" dirty="0" smtClean="0"/>
              <a:t>10</a:t>
            </a:r>
            <a:r>
              <a:rPr lang="en-US" sz="5600" b="1" dirty="0" smtClean="0"/>
              <a:t> governments changed</a:t>
            </a:r>
            <a:r>
              <a:rPr lang="lt-LT" sz="5600" b="1" dirty="0" smtClean="0"/>
              <a:t>; </a:t>
            </a:r>
            <a:r>
              <a:rPr lang="en-US" sz="5600" b="1" dirty="0" smtClean="0"/>
              <a:t>it is  fully out </a:t>
            </a:r>
            <a:r>
              <a:rPr lang="lt-LT" sz="5600" b="1" dirty="0" smtClean="0"/>
              <a:t>(</a:t>
            </a:r>
            <a:r>
              <a:rPr lang="en-US" sz="5600" b="1" dirty="0" smtClean="0"/>
              <a:t>membership score </a:t>
            </a:r>
            <a:r>
              <a:rPr lang="lt-LT" sz="5600" b="1" dirty="0" smtClean="0"/>
              <a:t>0,05), </a:t>
            </a:r>
            <a:r>
              <a:rPr lang="en-US" sz="5600" b="1" dirty="0" smtClean="0"/>
              <a:t> if </a:t>
            </a:r>
            <a:r>
              <a:rPr lang="lt-LT" sz="5600" b="1" dirty="0" smtClean="0"/>
              <a:t>15</a:t>
            </a:r>
            <a:r>
              <a:rPr lang="en-US" sz="5600" b="1" dirty="0" smtClean="0"/>
              <a:t> or more governments changed.</a:t>
            </a:r>
            <a:endParaRPr lang="lt-LT" sz="5600" b="1" dirty="0" smtClean="0"/>
          </a:p>
          <a:p>
            <a:pPr algn="just" fontAlgn="auto">
              <a:spcAft>
                <a:spcPts val="0"/>
              </a:spcAft>
              <a:buFont typeface="Arial" pitchFamily="34" charset="0"/>
              <a:buChar char="•"/>
              <a:defRPr/>
            </a:pPr>
            <a:r>
              <a:rPr lang="en-US" sz="5600" b="1" u="sng" dirty="0" smtClean="0"/>
              <a:t>Democracy: </a:t>
            </a:r>
            <a:r>
              <a:rPr lang="en-US" sz="5600" b="1" dirty="0" smtClean="0"/>
              <a:t>For description of the outcome in the original data Polity IV democracy/autocracy index is used with value range from </a:t>
            </a:r>
            <a:r>
              <a:rPr lang="lt-LT" sz="5600" b="1" dirty="0" smtClean="0"/>
              <a:t>-10 </a:t>
            </a:r>
            <a:r>
              <a:rPr lang="en-US" sz="5600" b="1" dirty="0" smtClean="0"/>
              <a:t>to</a:t>
            </a:r>
            <a:r>
              <a:rPr lang="lt-LT" sz="5600" b="1" dirty="0" smtClean="0"/>
              <a:t> +10. </a:t>
            </a:r>
            <a:r>
              <a:rPr lang="en-US" sz="5600" b="1" dirty="0" smtClean="0"/>
              <a:t> A country has full membership </a:t>
            </a:r>
            <a:r>
              <a:rPr lang="lt-LT" sz="5600" b="1" dirty="0" smtClean="0"/>
              <a:t>(</a:t>
            </a:r>
            <a:r>
              <a:rPr lang="en-US" sz="5600" b="1" dirty="0" smtClean="0"/>
              <a:t>score </a:t>
            </a:r>
            <a:r>
              <a:rPr lang="lt-LT" sz="5600" b="1" dirty="0" smtClean="0"/>
              <a:t>0,95) </a:t>
            </a:r>
            <a:r>
              <a:rPr lang="en-US" sz="5600" b="1" dirty="0" smtClean="0"/>
              <a:t>in the fuzzy set of the countries with surviving democracy if during the interwar time there was no single year when the value of the Polity IV index was below </a:t>
            </a:r>
            <a:r>
              <a:rPr lang="lt-LT" sz="5600" b="1" dirty="0" smtClean="0"/>
              <a:t>10; </a:t>
            </a:r>
            <a:r>
              <a:rPr lang="en-US" sz="5600" b="1" dirty="0" smtClean="0"/>
              <a:t>its membership in this set is maximally indeterminate </a:t>
            </a:r>
            <a:r>
              <a:rPr lang="lt-LT" sz="5600" b="1" dirty="0" smtClean="0"/>
              <a:t>(0,5), </a:t>
            </a:r>
            <a:r>
              <a:rPr lang="en-US" sz="5600" b="1" dirty="0" smtClean="0"/>
              <a:t> if the minimal value of this index which occurred at least one year was </a:t>
            </a:r>
            <a:r>
              <a:rPr lang="lt-LT" sz="5600" b="1" dirty="0" smtClean="0"/>
              <a:t>0; </a:t>
            </a:r>
            <a:r>
              <a:rPr lang="en-US" sz="5600" b="1" dirty="0" smtClean="0"/>
              <a:t> it is completely out </a:t>
            </a:r>
            <a:r>
              <a:rPr lang="lt-LT" sz="5600" b="1" dirty="0" smtClean="0"/>
              <a:t>(</a:t>
            </a:r>
            <a:r>
              <a:rPr lang="en-US" sz="5600" b="1" dirty="0" smtClean="0"/>
              <a:t>membership score </a:t>
            </a:r>
            <a:r>
              <a:rPr lang="lt-LT" sz="5600" b="1" dirty="0" smtClean="0"/>
              <a:t>0,05), </a:t>
            </a:r>
            <a:r>
              <a:rPr lang="en-US" sz="5600" b="1" dirty="0" smtClean="0"/>
              <a:t> if the minimal value of Polity IV index for at least one year was </a:t>
            </a:r>
            <a:r>
              <a:rPr lang="lt-LT" sz="5600" b="1" dirty="0" smtClean="0"/>
              <a:t>-9.</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971600" y="260648"/>
            <a:ext cx="7787208" cy="1044352"/>
          </a:xfrm>
        </p:spPr>
        <p:txBody>
          <a:bodyPr rtlCol="0">
            <a:normAutofit/>
          </a:bodyPr>
          <a:lstStyle/>
          <a:p>
            <a:pPr fontAlgn="auto">
              <a:spcAft>
                <a:spcPts val="0"/>
              </a:spcAft>
              <a:defRPr/>
            </a:pPr>
            <a:r>
              <a:rPr lang="en-US" sz="1600" b="1" dirty="0" smtClean="0"/>
              <a:t>Fuzzy sets membership scores of the interwar Europe countries </a:t>
            </a:r>
            <a:r>
              <a:rPr lang="lt-LT" b="1" dirty="0" smtClean="0"/>
              <a:t/>
            </a:r>
            <a:br>
              <a:rPr lang="lt-LT" b="1" dirty="0" smtClean="0"/>
            </a:br>
            <a:r>
              <a:rPr lang="lt-LT" sz="1400" dirty="0" smtClean="0">
                <a:hlinkClick r:id="rId3" action="ppaction://hlinkfile"/>
              </a:rPr>
              <a:t> LipsetGovstabFuzzy1.csv</a:t>
            </a:r>
            <a:r>
              <a:rPr lang="en-US" sz="1400" dirty="0" smtClean="0"/>
              <a:t>, </a:t>
            </a:r>
            <a:r>
              <a:rPr lang="lt-LT" sz="1400" dirty="0" smtClean="0"/>
              <a:t> </a:t>
            </a:r>
            <a:r>
              <a:rPr lang="lt-LT" sz="1400" dirty="0" err="1" smtClean="0">
                <a:hlinkClick r:id="rId3" action="ppaction://hlinkfile"/>
              </a:rPr>
              <a:t>LipsetGovstabFuzzy</a:t>
            </a:r>
            <a:r>
              <a:rPr lang="en-US" sz="1400" dirty="0" smtClean="0">
                <a:hlinkClick r:id="rId3" action="ppaction://hlinkfile"/>
              </a:rPr>
              <a:t>2</a:t>
            </a:r>
            <a:r>
              <a:rPr lang="lt-LT" sz="1400" dirty="0" smtClean="0">
                <a:hlinkClick r:id="rId3" action="ppaction://hlinkfile"/>
              </a:rPr>
              <a:t>.</a:t>
            </a:r>
            <a:r>
              <a:rPr lang="lt-LT" sz="1400" dirty="0" err="1" smtClean="0">
                <a:hlinkClick r:id="rId3" action="ppaction://hlinkfile"/>
              </a:rPr>
              <a:t>csv</a:t>
            </a:r>
            <a:r>
              <a:rPr lang="lt-LT" sz="1400" dirty="0" smtClean="0"/>
              <a:t> </a:t>
            </a:r>
            <a:br>
              <a:rPr lang="lt-LT" sz="1400" dirty="0" smtClean="0"/>
            </a:br>
            <a:endParaRPr lang="lt-LT" sz="1300" b="1" dirty="0"/>
          </a:p>
        </p:txBody>
      </p:sp>
      <p:graphicFrame>
        <p:nvGraphicFramePr>
          <p:cNvPr id="9218" name="Turinio vietos rezervavimo ženklas 3"/>
          <p:cNvGraphicFramePr>
            <a:graphicFrameLocks noGrp="1" noChangeAspect="1"/>
          </p:cNvGraphicFramePr>
          <p:nvPr>
            <p:ph idx="1"/>
          </p:nvPr>
        </p:nvGraphicFramePr>
        <p:xfrm>
          <a:off x="896938" y="1482725"/>
          <a:ext cx="7680325" cy="4965700"/>
        </p:xfrm>
        <a:graphic>
          <a:graphicData uri="http://schemas.openxmlformats.org/presentationml/2006/ole">
            <mc:AlternateContent xmlns:mc="http://schemas.openxmlformats.org/markup-compatibility/2006">
              <mc:Choice xmlns:v="urn:schemas-microsoft-com:vml" Requires="v">
                <p:oleObj spid="_x0000_s2094" name="Dokumentas" r:id="rId4" imgW="6265319" imgH="4050563" progId="Word.Document.12">
                  <p:embed/>
                </p:oleObj>
              </mc:Choice>
              <mc:Fallback>
                <p:oleObj name="Dokumentas" r:id="rId4" imgW="6265319" imgH="4050563" progId="Word.Document.12">
                  <p:embed/>
                  <p:pic>
                    <p:nvPicPr>
                      <p:cNvPr id="0" name="Picture 2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6938" y="1482725"/>
                        <a:ext cx="7680325" cy="4965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kaidrės numerio vietos rezervavimo ženklas 4"/>
          <p:cNvSpPr>
            <a:spLocks noGrp="1"/>
          </p:cNvSpPr>
          <p:nvPr>
            <p:ph type="sldNum" sz="quarter" idx="12"/>
          </p:nvPr>
        </p:nvSpPr>
        <p:spPr/>
        <p:txBody>
          <a:bodyPr/>
          <a:lstStyle/>
          <a:p>
            <a:pPr>
              <a:defRPr/>
            </a:pPr>
            <a:fld id="{448E28C8-9FF0-4370-A401-94B3F9CB6091}" type="slidenum">
              <a:rPr lang="lt-LT"/>
              <a:pPr>
                <a:defRPr/>
              </a:pPr>
              <a:t>31</a:t>
            </a:fld>
            <a:endParaRPr lang="lt-LT"/>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ntraštė 1"/>
          <p:cNvSpPr>
            <a:spLocks noGrp="1"/>
          </p:cNvSpPr>
          <p:nvPr>
            <p:ph type="title"/>
          </p:nvPr>
        </p:nvSpPr>
        <p:spPr>
          <a:xfrm>
            <a:off x="971600" y="116632"/>
            <a:ext cx="7715200" cy="1224136"/>
          </a:xfrm>
        </p:spPr>
        <p:txBody>
          <a:bodyPr/>
          <a:lstStyle/>
          <a:p>
            <a:r>
              <a:rPr lang="pt-BR" sz="1800" b="1" dirty="0" smtClean="0"/>
              <a:t>Using fs/QCA 2.0 Compute Variables functions fuzzyand(x,...,), fuzzyor(x,...,), fuzzynot(x) (1):</a:t>
            </a:r>
            <a:br>
              <a:rPr lang="pt-BR" sz="1800" b="1" dirty="0" smtClean="0"/>
            </a:br>
            <a:r>
              <a:rPr lang="pt-BR" sz="1800" b="1" dirty="0" smtClean="0"/>
              <a:t>Boolean algebra operations rules for fuzzy sets </a:t>
            </a:r>
            <a:r>
              <a:rPr lang="pt-BR" sz="1200" b="1" dirty="0" smtClean="0"/>
              <a:t/>
            </a:r>
            <a:br>
              <a:rPr lang="pt-BR" sz="1200" b="1" dirty="0" smtClean="0"/>
            </a:br>
            <a:endParaRPr lang="lt-LT" sz="1200" b="1" dirty="0" smtClean="0"/>
          </a:p>
        </p:txBody>
      </p:sp>
      <p:sp>
        <p:nvSpPr>
          <p:cNvPr id="3" name="Turinio vietos rezervavimo ženklas 2"/>
          <p:cNvSpPr>
            <a:spLocks noGrp="1"/>
          </p:cNvSpPr>
          <p:nvPr>
            <p:ph idx="1"/>
          </p:nvPr>
        </p:nvSpPr>
        <p:spPr>
          <a:xfrm>
            <a:off x="899592" y="1196752"/>
            <a:ext cx="7859216" cy="5328592"/>
          </a:xfrm>
        </p:spPr>
        <p:txBody>
          <a:bodyPr rtlCol="0">
            <a:normAutofit fontScale="25000" lnSpcReduction="20000"/>
          </a:bodyPr>
          <a:lstStyle/>
          <a:p>
            <a:pPr fontAlgn="auto">
              <a:spcAft>
                <a:spcPts val="0"/>
              </a:spcAft>
              <a:buFont typeface="Arial" pitchFamily="34" charset="0"/>
              <a:buChar char="•"/>
              <a:defRPr/>
            </a:pPr>
            <a:r>
              <a:rPr lang="lt-LT" sz="8000" b="1" dirty="0" smtClean="0"/>
              <a:t>(1)</a:t>
            </a:r>
            <a:r>
              <a:rPr lang="en-US" sz="8000" b="1" dirty="0" smtClean="0"/>
              <a:t> Negation</a:t>
            </a:r>
            <a:r>
              <a:rPr lang="lt-LT" sz="8000" b="1" dirty="0" smtClean="0"/>
              <a:t>. </a:t>
            </a:r>
          </a:p>
          <a:p>
            <a:pPr fontAlgn="auto">
              <a:spcAft>
                <a:spcPts val="0"/>
              </a:spcAft>
              <a:buFont typeface="Arial" pitchFamily="34" charset="0"/>
              <a:buNone/>
              <a:defRPr/>
            </a:pPr>
            <a:r>
              <a:rPr lang="lt-LT" sz="6400" b="1" dirty="0" smtClean="0"/>
              <a:t>	</a:t>
            </a:r>
            <a:r>
              <a:rPr lang="en-US" sz="6400" b="1" dirty="0" smtClean="0"/>
              <a:t>In the crisp sets theory, if a case is a member of the set A, then it does not belong to the complementary set </a:t>
            </a:r>
            <a:r>
              <a:rPr lang="lt-LT" sz="6400" b="1" dirty="0" smtClean="0"/>
              <a:t>~A</a:t>
            </a:r>
            <a:r>
              <a:rPr lang="en-US" sz="6400" b="1" dirty="0" smtClean="0"/>
              <a:t>. In the fuzzy set theory, this principle of the excluded middle does not hold.  A case belongs both to set A and its complement </a:t>
            </a:r>
            <a:r>
              <a:rPr lang="lt-LT" sz="6400" b="1" dirty="0" smtClean="0"/>
              <a:t>~A</a:t>
            </a:r>
            <a:r>
              <a:rPr lang="en-US" sz="6400" b="1" dirty="0" smtClean="0"/>
              <a:t>, but with different degree (score). </a:t>
            </a:r>
            <a:r>
              <a:rPr lang="en-US" sz="7200" b="1" u="sng" dirty="0" smtClean="0"/>
              <a:t> If membership score in the fuzzy set  A of a case is </a:t>
            </a:r>
            <a:r>
              <a:rPr lang="lt-LT" sz="7200" b="1" u="sng" dirty="0" smtClean="0"/>
              <a:t>m, </a:t>
            </a:r>
            <a:r>
              <a:rPr lang="en-US" sz="7200" b="1" u="sng" dirty="0" smtClean="0"/>
              <a:t>then its membership score in the complementary fuzzy set </a:t>
            </a:r>
            <a:r>
              <a:rPr lang="lt-LT" sz="7200" b="1" dirty="0" smtClean="0"/>
              <a:t>~A </a:t>
            </a:r>
            <a:r>
              <a:rPr lang="en-US" sz="7200" b="1" u="sng" dirty="0" smtClean="0"/>
              <a:t>is </a:t>
            </a:r>
            <a:r>
              <a:rPr lang="lt-LT" sz="7200" b="1" u="sng" dirty="0" smtClean="0"/>
              <a:t>1-m.  </a:t>
            </a:r>
          </a:p>
          <a:p>
            <a:pPr fontAlgn="auto">
              <a:spcAft>
                <a:spcPts val="0"/>
              </a:spcAft>
              <a:buFont typeface="Arial" pitchFamily="34" charset="0"/>
              <a:buChar char="•"/>
              <a:defRPr/>
            </a:pPr>
            <a:r>
              <a:rPr lang="lt-LT" sz="8000" dirty="0" smtClean="0"/>
              <a:t>(</a:t>
            </a:r>
            <a:r>
              <a:rPr lang="lt-LT" sz="8000" b="1" dirty="0" smtClean="0"/>
              <a:t>2) </a:t>
            </a:r>
            <a:r>
              <a:rPr lang="en-US" sz="8000" b="1" dirty="0" smtClean="0"/>
              <a:t>Addition </a:t>
            </a:r>
            <a:r>
              <a:rPr lang="lt-LT" sz="8000" b="1" dirty="0" smtClean="0"/>
              <a:t>(</a:t>
            </a:r>
            <a:r>
              <a:rPr lang="lt-LT" sz="8000" b="1" dirty="0" err="1" smtClean="0"/>
              <a:t>disju</a:t>
            </a:r>
            <a:r>
              <a:rPr lang="en-US" sz="8000" b="1" dirty="0" err="1" smtClean="0"/>
              <a:t>nction</a:t>
            </a:r>
            <a:r>
              <a:rPr lang="lt-LT" sz="8000" b="1" dirty="0" smtClean="0"/>
              <a:t>). </a:t>
            </a:r>
          </a:p>
          <a:p>
            <a:pPr fontAlgn="auto">
              <a:spcAft>
                <a:spcPts val="0"/>
              </a:spcAft>
              <a:buFont typeface="Arial" pitchFamily="34" charset="0"/>
              <a:buNone/>
              <a:defRPr/>
            </a:pPr>
            <a:r>
              <a:rPr lang="lt-LT" sz="6400" b="1" dirty="0" smtClean="0"/>
              <a:t>	</a:t>
            </a:r>
            <a:r>
              <a:rPr lang="en-US" sz="6400" b="1" dirty="0" smtClean="0"/>
              <a:t>In the crisp sets theory, a case is member of the sum </a:t>
            </a:r>
            <a:r>
              <a:rPr lang="lt-LT" sz="6600" b="1" dirty="0" smtClean="0"/>
              <a:t>A+B </a:t>
            </a:r>
            <a:r>
              <a:rPr lang="en-US" sz="6400" b="1" dirty="0" smtClean="0"/>
              <a:t>of two sets A and B, if it is member of at least one component of the sum. In the fuzzy set theory, if membership score of a case in A is </a:t>
            </a:r>
            <a:r>
              <a:rPr lang="lt-LT" sz="7200" b="1" dirty="0" smtClean="0"/>
              <a:t>m,</a:t>
            </a:r>
            <a:r>
              <a:rPr lang="en-US" sz="7200" b="1" dirty="0" smtClean="0"/>
              <a:t> </a:t>
            </a:r>
            <a:r>
              <a:rPr lang="en-US" sz="6400" b="1" dirty="0" smtClean="0"/>
              <a:t>its membership score in the </a:t>
            </a:r>
            <a:r>
              <a:rPr lang="lt-LT" sz="6400" b="1" dirty="0" smtClean="0"/>
              <a:t>B </a:t>
            </a:r>
            <a:r>
              <a:rPr lang="en-US" sz="6400" b="1" dirty="0" smtClean="0"/>
              <a:t>is </a:t>
            </a:r>
            <a:r>
              <a:rPr lang="lt-LT" sz="6400" b="1" dirty="0" smtClean="0"/>
              <a:t>n, </a:t>
            </a:r>
            <a:r>
              <a:rPr lang="en-US" sz="6400" b="1" dirty="0" smtClean="0"/>
              <a:t>and </a:t>
            </a:r>
            <a:r>
              <a:rPr lang="lt-LT" sz="6400" b="1" dirty="0" smtClean="0"/>
              <a:t>m&gt;n, </a:t>
            </a:r>
            <a:r>
              <a:rPr lang="en-US" sz="6400" b="1" dirty="0" smtClean="0"/>
              <a:t> then its membership score in the </a:t>
            </a:r>
            <a:r>
              <a:rPr lang="lt-LT" sz="6400" b="1" dirty="0" smtClean="0"/>
              <a:t>A+B </a:t>
            </a:r>
            <a:r>
              <a:rPr lang="en-US" sz="6400" b="1" dirty="0" smtClean="0"/>
              <a:t>is </a:t>
            </a:r>
            <a:r>
              <a:rPr lang="lt-LT" sz="6400" b="1" dirty="0" smtClean="0"/>
              <a:t>m. </a:t>
            </a:r>
            <a:r>
              <a:rPr lang="en-US" sz="7200" b="1" u="sng" dirty="0" smtClean="0"/>
              <a:t>The score of the membership in the sum is determined by the score of the constituent with the maximal score: </a:t>
            </a:r>
            <a:r>
              <a:rPr lang="lt-LT" sz="7200" b="1" u="sng" dirty="0" smtClean="0"/>
              <a:t>A+B = </a:t>
            </a:r>
            <a:r>
              <a:rPr lang="lt-LT" sz="7200" b="1" u="sng" dirty="0" err="1" smtClean="0"/>
              <a:t>max</a:t>
            </a:r>
            <a:r>
              <a:rPr lang="lt-LT" sz="7200" b="1" u="sng" dirty="0" smtClean="0"/>
              <a:t> (A, B). </a:t>
            </a:r>
            <a:endParaRPr lang="lt-LT" sz="7200" u="sng" dirty="0" smtClean="0"/>
          </a:p>
          <a:p>
            <a:pPr fontAlgn="auto">
              <a:spcAft>
                <a:spcPts val="0"/>
              </a:spcAft>
              <a:buFont typeface="Arial" pitchFamily="34" charset="0"/>
              <a:buChar char="•"/>
              <a:defRPr/>
            </a:pPr>
            <a:r>
              <a:rPr lang="lt-LT" sz="8000" b="1" dirty="0" smtClean="0"/>
              <a:t>(3) </a:t>
            </a:r>
            <a:r>
              <a:rPr lang="en-US" sz="8000" b="1" dirty="0" smtClean="0"/>
              <a:t>Multiplication</a:t>
            </a:r>
          </a:p>
          <a:p>
            <a:pPr fontAlgn="auto">
              <a:spcAft>
                <a:spcPts val="0"/>
              </a:spcAft>
              <a:buFont typeface="Arial" pitchFamily="34" charset="0"/>
              <a:buChar char="•"/>
              <a:defRPr/>
            </a:pPr>
            <a:r>
              <a:rPr lang="lt-LT" sz="8000" b="1" dirty="0" smtClean="0"/>
              <a:t> </a:t>
            </a:r>
            <a:r>
              <a:rPr lang="en-US" sz="6400" b="1" dirty="0" smtClean="0"/>
              <a:t>In the crisp sets a case is member of the sum </a:t>
            </a:r>
            <a:r>
              <a:rPr lang="lt-LT" sz="6600" b="1" dirty="0" smtClean="0"/>
              <a:t>A×B </a:t>
            </a:r>
            <a:r>
              <a:rPr lang="en-US" sz="6400" b="1" dirty="0" smtClean="0"/>
              <a:t>of two sets A and B, if it is member of both factors (is member of the intersection of two sets). In the fuzzy set theory, if membership score of a case in A is </a:t>
            </a:r>
            <a:r>
              <a:rPr lang="lt-LT" sz="7200" b="1" dirty="0" smtClean="0"/>
              <a:t>m,</a:t>
            </a:r>
            <a:r>
              <a:rPr lang="en-US" sz="7200" b="1" dirty="0" smtClean="0"/>
              <a:t> </a:t>
            </a:r>
            <a:r>
              <a:rPr lang="en-US" sz="6400" b="1" dirty="0" smtClean="0"/>
              <a:t>its membership score in the </a:t>
            </a:r>
            <a:r>
              <a:rPr lang="lt-LT" sz="6400" b="1" dirty="0" smtClean="0"/>
              <a:t>B </a:t>
            </a:r>
            <a:r>
              <a:rPr lang="en-US" sz="6400" b="1" dirty="0" smtClean="0"/>
              <a:t>is </a:t>
            </a:r>
            <a:r>
              <a:rPr lang="lt-LT" sz="6400" b="1" dirty="0" smtClean="0"/>
              <a:t>n, </a:t>
            </a:r>
            <a:r>
              <a:rPr lang="en-US" sz="6400" b="1" dirty="0" smtClean="0"/>
              <a:t>and </a:t>
            </a:r>
            <a:r>
              <a:rPr lang="lt-LT" sz="6400" b="1" dirty="0" smtClean="0"/>
              <a:t>m&gt;n, </a:t>
            </a:r>
            <a:r>
              <a:rPr lang="en-US" sz="6400" b="1" dirty="0" smtClean="0"/>
              <a:t> then its membership score in the </a:t>
            </a:r>
            <a:r>
              <a:rPr lang="lt-LT" sz="6400" b="1" dirty="0" smtClean="0"/>
              <a:t>A+B </a:t>
            </a:r>
            <a:r>
              <a:rPr lang="en-US" sz="6400" b="1" dirty="0" smtClean="0"/>
              <a:t>is n</a:t>
            </a:r>
            <a:r>
              <a:rPr lang="lt-LT" sz="6400" b="1" dirty="0" smtClean="0"/>
              <a:t>. </a:t>
            </a:r>
            <a:endParaRPr lang="en-US" sz="6400" b="1" dirty="0" smtClean="0"/>
          </a:p>
          <a:p>
            <a:pPr fontAlgn="auto">
              <a:spcAft>
                <a:spcPts val="0"/>
              </a:spcAft>
              <a:buFont typeface="Arial" pitchFamily="34" charset="0"/>
              <a:buChar char="•"/>
              <a:defRPr/>
            </a:pPr>
            <a:r>
              <a:rPr lang="en-US" sz="6600" b="1" u="sng" dirty="0" smtClean="0"/>
              <a:t>The score of the membership in the product is determined by the score of the constituent with the minimal score: </a:t>
            </a:r>
            <a:r>
              <a:rPr lang="lt-LT" sz="6600" b="1" u="sng" dirty="0" smtClean="0"/>
              <a:t>A</a:t>
            </a:r>
            <a:r>
              <a:rPr lang="lt-LT" sz="6600" b="1" dirty="0" smtClean="0"/>
              <a:t>×</a:t>
            </a:r>
            <a:r>
              <a:rPr lang="lt-LT" sz="6600" b="1" u="sng" dirty="0" smtClean="0"/>
              <a:t>B = m</a:t>
            </a:r>
            <a:r>
              <a:rPr lang="en-US" sz="6600" b="1" u="sng" dirty="0" smtClean="0"/>
              <a:t>in</a:t>
            </a:r>
            <a:r>
              <a:rPr lang="lt-LT" sz="6600" b="1" u="sng" dirty="0" smtClean="0"/>
              <a:t> (A, B).</a:t>
            </a:r>
            <a:endParaRPr lang="en-US" sz="6400" b="1" u="sng"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Antraštė 1"/>
          <p:cNvSpPr>
            <a:spLocks noGrp="1"/>
          </p:cNvSpPr>
          <p:nvPr>
            <p:ph type="title"/>
          </p:nvPr>
        </p:nvSpPr>
        <p:spPr>
          <a:xfrm>
            <a:off x="827584" y="152400"/>
            <a:ext cx="7859216" cy="990600"/>
          </a:xfrm>
        </p:spPr>
        <p:txBody>
          <a:bodyPr/>
          <a:lstStyle/>
          <a:p>
            <a:r>
              <a:rPr lang="pt-BR" sz="1800" b="1" dirty="0" smtClean="0"/>
              <a:t>Using fs/QCA 2.0 Compute Variables functions fuzzyand(x,...,), fuzzyor(x,...,), fuzzynot(x) (2):</a:t>
            </a:r>
            <a:endParaRPr lang="lt-LT" sz="1800" b="1" dirty="0" smtClean="0"/>
          </a:p>
        </p:txBody>
      </p:sp>
      <p:sp>
        <p:nvSpPr>
          <p:cNvPr id="3" name="Turinio vietos rezervavimo ženklas 2"/>
          <p:cNvSpPr>
            <a:spLocks noGrp="1"/>
          </p:cNvSpPr>
          <p:nvPr>
            <p:ph idx="1"/>
          </p:nvPr>
        </p:nvSpPr>
        <p:spPr>
          <a:xfrm>
            <a:off x="971600" y="1219200"/>
            <a:ext cx="7715200" cy="4937760"/>
          </a:xfrm>
        </p:spPr>
        <p:txBody>
          <a:bodyPr rtlCol="0">
            <a:normAutofit fontScale="92500" lnSpcReduction="20000"/>
          </a:bodyPr>
          <a:lstStyle/>
          <a:p>
            <a:pPr fontAlgn="auto">
              <a:spcAft>
                <a:spcPts val="0"/>
              </a:spcAft>
              <a:buFont typeface="Arial" pitchFamily="34" charset="0"/>
              <a:buChar char="•"/>
              <a:defRPr/>
            </a:pPr>
            <a:r>
              <a:rPr lang="en-US" dirty="0" smtClean="0"/>
              <a:t>The membership score of a case in the composite fuzzy set described by the Boolean algebra formula is found successively applying the rules explained in the previous slide to each </a:t>
            </a:r>
            <a:r>
              <a:rPr lang="en-US" dirty="0" err="1" smtClean="0"/>
              <a:t>subformula</a:t>
            </a:r>
            <a:r>
              <a:rPr lang="en-US" dirty="0" smtClean="0"/>
              <a:t>. </a:t>
            </a:r>
          </a:p>
          <a:p>
            <a:pPr fontAlgn="auto">
              <a:spcAft>
                <a:spcPts val="0"/>
              </a:spcAft>
              <a:buFont typeface="Arial" pitchFamily="34" charset="0"/>
              <a:buNone/>
              <a:defRPr/>
            </a:pPr>
            <a:r>
              <a:rPr lang="en-US" dirty="0" err="1" smtClean="0"/>
              <a:t>E.g</a:t>
            </a:r>
            <a:r>
              <a:rPr lang="lt-LT" dirty="0" smtClean="0"/>
              <a:t>.</a:t>
            </a:r>
            <a:r>
              <a:rPr lang="en-US" dirty="0" smtClean="0"/>
              <a:t> what is membership score of the case </a:t>
            </a:r>
            <a:r>
              <a:rPr lang="lt-LT" dirty="0" smtClean="0"/>
              <a:t>a </a:t>
            </a:r>
            <a:r>
              <a:rPr lang="en-US" dirty="0" smtClean="0"/>
              <a:t>in the fuzzy set </a:t>
            </a:r>
            <a:r>
              <a:rPr lang="lt-LT" dirty="0" smtClean="0"/>
              <a:t>(A×B) + (~A+C), </a:t>
            </a:r>
            <a:r>
              <a:rPr lang="en-US" dirty="0" smtClean="0"/>
              <a:t> if membership score of </a:t>
            </a:r>
            <a:r>
              <a:rPr lang="lt-LT" dirty="0" smtClean="0"/>
              <a:t>a </a:t>
            </a:r>
            <a:r>
              <a:rPr lang="en-US" dirty="0" smtClean="0"/>
              <a:t>in the </a:t>
            </a:r>
            <a:r>
              <a:rPr lang="lt-LT" dirty="0" smtClean="0"/>
              <a:t>A </a:t>
            </a:r>
            <a:r>
              <a:rPr lang="en-US" dirty="0" smtClean="0"/>
              <a:t>is </a:t>
            </a:r>
            <a:r>
              <a:rPr lang="lt-LT" dirty="0" smtClean="0"/>
              <a:t>0,83; B  0,67; C  0,33?</a:t>
            </a:r>
          </a:p>
          <a:p>
            <a:pPr fontAlgn="auto">
              <a:spcAft>
                <a:spcPts val="0"/>
              </a:spcAft>
              <a:buFont typeface="Arial" pitchFamily="34" charset="0"/>
              <a:buChar char="•"/>
              <a:defRPr/>
            </a:pPr>
            <a:r>
              <a:rPr lang="en-US" dirty="0" smtClean="0"/>
              <a:t>Answer</a:t>
            </a:r>
            <a:r>
              <a:rPr lang="lt-LT" dirty="0" smtClean="0"/>
              <a:t>: </a:t>
            </a:r>
            <a:r>
              <a:rPr lang="lt-LT" dirty="0" err="1" smtClean="0"/>
              <a:t>max</a:t>
            </a:r>
            <a:r>
              <a:rPr lang="lt-LT" dirty="0" smtClean="0"/>
              <a:t> (min (A;B), </a:t>
            </a:r>
            <a:r>
              <a:rPr lang="lt-LT" dirty="0" err="1" smtClean="0"/>
              <a:t>max</a:t>
            </a:r>
            <a:r>
              <a:rPr lang="lt-LT" dirty="0" smtClean="0"/>
              <a:t> (~A;C)) = </a:t>
            </a:r>
            <a:r>
              <a:rPr lang="lt-LT" dirty="0" err="1" smtClean="0"/>
              <a:t>max</a:t>
            </a:r>
            <a:r>
              <a:rPr lang="lt-LT" dirty="0" smtClean="0"/>
              <a:t> (min (0,83; 0,67), </a:t>
            </a:r>
            <a:r>
              <a:rPr lang="lt-LT" dirty="0" err="1" smtClean="0"/>
              <a:t>max</a:t>
            </a:r>
            <a:r>
              <a:rPr lang="lt-LT" dirty="0" smtClean="0"/>
              <a:t> (1-0,83; 0,33) = </a:t>
            </a:r>
          </a:p>
          <a:p>
            <a:pPr fontAlgn="auto">
              <a:spcAft>
                <a:spcPts val="0"/>
              </a:spcAft>
              <a:buFont typeface="Arial" pitchFamily="34" charset="0"/>
              <a:buNone/>
              <a:defRPr/>
            </a:pPr>
            <a:r>
              <a:rPr lang="lt-LT" dirty="0" err="1" smtClean="0"/>
              <a:t>max</a:t>
            </a:r>
            <a:r>
              <a:rPr lang="lt-LT" dirty="0" smtClean="0"/>
              <a:t> (min (0,83; 0,67), </a:t>
            </a:r>
            <a:r>
              <a:rPr lang="lt-LT" dirty="0" err="1" smtClean="0"/>
              <a:t>max</a:t>
            </a:r>
            <a:r>
              <a:rPr lang="lt-LT" dirty="0" smtClean="0"/>
              <a:t> (0,17; 0,33) = </a:t>
            </a:r>
            <a:r>
              <a:rPr lang="lt-LT" dirty="0" err="1" smtClean="0"/>
              <a:t>max</a:t>
            </a:r>
            <a:r>
              <a:rPr lang="lt-LT" dirty="0" smtClean="0"/>
              <a:t> (0,67; 0,33) = </a:t>
            </a:r>
            <a:r>
              <a:rPr lang="lt-LT" u="sng" dirty="0" smtClean="0"/>
              <a:t>0,67.</a:t>
            </a:r>
          </a:p>
          <a:p>
            <a:pPr fontAlgn="auto">
              <a:spcAft>
                <a:spcPts val="0"/>
              </a:spcAft>
              <a:buFont typeface="Arial" pitchFamily="34" charset="0"/>
              <a:buNone/>
              <a:defRPr/>
            </a:pPr>
            <a:r>
              <a:rPr lang="en-US" u="sng" dirty="0" smtClean="0"/>
              <a:t>The functions from </a:t>
            </a:r>
            <a:r>
              <a:rPr lang="lt-LT" u="sng" dirty="0" err="1" smtClean="0"/>
              <a:t>fs</a:t>
            </a:r>
            <a:r>
              <a:rPr lang="lt-LT" u="sng" dirty="0" smtClean="0"/>
              <a:t>/QCA 2.0 </a:t>
            </a:r>
            <a:r>
              <a:rPr lang="en-US" u="sng" dirty="0" smtClean="0"/>
              <a:t>section </a:t>
            </a:r>
            <a:r>
              <a:rPr lang="lt-LT" i="1" u="sng" dirty="0" err="1" smtClean="0"/>
              <a:t>Compute</a:t>
            </a:r>
            <a:r>
              <a:rPr lang="lt-LT" i="1" u="sng" dirty="0" smtClean="0"/>
              <a:t> </a:t>
            </a:r>
            <a:r>
              <a:rPr lang="lt-LT" i="1" u="sng" dirty="0" err="1" smtClean="0"/>
              <a:t>Variables</a:t>
            </a:r>
            <a:r>
              <a:rPr lang="lt-LT" u="sng" dirty="0" smtClean="0"/>
              <a:t> funkcijos </a:t>
            </a:r>
            <a:r>
              <a:rPr lang="lt-LT" i="1" u="sng" dirty="0" err="1" smtClean="0"/>
              <a:t>fuzzyand</a:t>
            </a:r>
            <a:r>
              <a:rPr lang="lt-LT" i="1" u="sng" dirty="0" smtClean="0"/>
              <a:t>(x,...,)</a:t>
            </a:r>
            <a:r>
              <a:rPr lang="lt-LT" u="sng" dirty="0" smtClean="0"/>
              <a:t>, </a:t>
            </a:r>
            <a:r>
              <a:rPr lang="lt-LT" i="1" u="sng" dirty="0" err="1" smtClean="0"/>
              <a:t>fuzzyor</a:t>
            </a:r>
            <a:r>
              <a:rPr lang="lt-LT" i="1" u="sng" dirty="0" smtClean="0"/>
              <a:t>(x,...,)</a:t>
            </a:r>
            <a:r>
              <a:rPr lang="lt-LT" u="sng" dirty="0" smtClean="0"/>
              <a:t>, </a:t>
            </a:r>
            <a:r>
              <a:rPr lang="lt-LT" i="1" u="sng" dirty="0" err="1" smtClean="0"/>
              <a:t>fuzzynot</a:t>
            </a:r>
            <a:r>
              <a:rPr lang="lt-LT" i="1" u="sng" dirty="0" smtClean="0"/>
              <a:t>(x)</a:t>
            </a:r>
            <a:r>
              <a:rPr lang="en-US" i="1" u="sng" dirty="0" smtClean="0"/>
              <a:t> serve for such calculations</a:t>
            </a:r>
            <a:r>
              <a:rPr lang="lt-LT" u="sng" dirty="0" smtClean="0"/>
              <a:t>. </a:t>
            </a:r>
          </a:p>
          <a:p>
            <a:pPr fontAlgn="auto">
              <a:spcAft>
                <a:spcPts val="0"/>
              </a:spcAft>
              <a:buFont typeface="Arial" pitchFamily="34" charset="0"/>
              <a:buChar char="•"/>
              <a:defRPr/>
            </a:pPr>
            <a:endParaRPr lang="lt-LT" dirty="0"/>
          </a:p>
        </p:txBody>
      </p:sp>
      <p:sp>
        <p:nvSpPr>
          <p:cNvPr id="4" name="Skaidrės numerio vietos rezervavimo ženklas 3"/>
          <p:cNvSpPr>
            <a:spLocks noGrp="1"/>
          </p:cNvSpPr>
          <p:nvPr>
            <p:ph type="sldNum" sz="quarter" idx="12"/>
          </p:nvPr>
        </p:nvSpPr>
        <p:spPr/>
        <p:txBody>
          <a:bodyPr/>
          <a:lstStyle/>
          <a:p>
            <a:pPr>
              <a:defRPr/>
            </a:pPr>
            <a:fld id="{D2F00832-D99A-45C6-959C-71D8DDAEA615}" type="slidenum">
              <a:rPr lang="lt-LT"/>
              <a:pPr>
                <a:defRPr/>
              </a:pPr>
              <a:t>33</a:t>
            </a:fld>
            <a:endParaRPr lang="lt-LT"/>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Antraštė 1"/>
          <p:cNvSpPr>
            <a:spLocks noGrp="1"/>
          </p:cNvSpPr>
          <p:nvPr>
            <p:ph type="title"/>
          </p:nvPr>
        </p:nvSpPr>
        <p:spPr/>
        <p:txBody>
          <a:bodyPr/>
          <a:lstStyle/>
          <a:p>
            <a:r>
              <a:rPr lang="en-US" smtClean="0"/>
              <a:t>CRISP SETS </a:t>
            </a:r>
            <a:r>
              <a:rPr lang="lt-LT" smtClean="0"/>
              <a:t>versus</a:t>
            </a:r>
            <a:r>
              <a:rPr lang="en-US" smtClean="0"/>
              <a:t> FUZZY SETS : OPERATING THE fs/QCA 2.0.  </a:t>
            </a:r>
            <a:br>
              <a:rPr lang="en-US" smtClean="0"/>
            </a:br>
            <a:r>
              <a:rPr lang="en-US" smtClean="0"/>
              <a:t>Analyze →Fuzzy Sets → Truth Table Algorithm</a:t>
            </a:r>
            <a:endParaRPr lang="lt-LT" dirty="0" smtClean="0"/>
          </a:p>
        </p:txBody>
      </p:sp>
      <p:sp>
        <p:nvSpPr>
          <p:cNvPr id="3" name="Turinio vietos rezervavimo ženklas 2"/>
          <p:cNvSpPr>
            <a:spLocks noGrp="1"/>
          </p:cNvSpPr>
          <p:nvPr>
            <p:ph sz="quarter" idx="1"/>
          </p:nvPr>
        </p:nvSpPr>
        <p:spPr/>
        <p:txBody>
          <a:bodyPr/>
          <a:lstStyle/>
          <a:p>
            <a:r>
              <a:rPr lang="en-US" dirty="0" smtClean="0"/>
              <a:t>After the data set with fuzzy set membership scores is ready, one can start with “button pushing” to find complex and minimal solutions  for positive and negative outcomes.</a:t>
            </a:r>
          </a:p>
          <a:p>
            <a:r>
              <a:rPr lang="en-US" dirty="0" smtClean="0"/>
              <a:t>The initial sequence of operations is basically the same as in doing crisp sets QCA, except that after “Analyze” one selects “Fuzzy Sets” instead of “Crisp Sets” and then pushes “Truth Table Algorithm” (in earlier versions of </a:t>
            </a:r>
            <a:r>
              <a:rPr lang="en-US" dirty="0" err="1" smtClean="0"/>
              <a:t>sofware</a:t>
            </a:r>
            <a:r>
              <a:rPr lang="en-US" dirty="0" smtClean="0"/>
              <a:t>, “Inclusion algorithm” was operational; now suspended as “under construction”)</a:t>
            </a:r>
          </a:p>
          <a:p>
            <a:r>
              <a:rPr lang="en-US" dirty="0" smtClean="0"/>
              <a:t>However, after constructing the truth table, substantive differences appear. </a:t>
            </a:r>
          </a:p>
          <a:p>
            <a:endParaRPr lang="en-US" dirty="0" smtClean="0"/>
          </a:p>
          <a:p>
            <a:endParaRPr lang="lt-LT" dirty="0" smtClean="0"/>
          </a:p>
          <a:p>
            <a:endParaRPr lang="lt-LT"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Antraštė 1"/>
          <p:cNvSpPr>
            <a:spLocks noGrp="1"/>
          </p:cNvSpPr>
          <p:nvPr>
            <p:ph type="title"/>
          </p:nvPr>
        </p:nvSpPr>
        <p:spPr>
          <a:xfrm>
            <a:off x="899592" y="152400"/>
            <a:ext cx="7787208" cy="990600"/>
          </a:xfrm>
        </p:spPr>
        <p:txBody>
          <a:bodyPr/>
          <a:lstStyle/>
          <a:p>
            <a:r>
              <a:rPr lang="en-US" sz="2400" dirty="0" smtClean="0"/>
              <a:t>Truth or configuration table with all possible configurations of initial conditions</a:t>
            </a:r>
            <a:endParaRPr lang="lt-LT" sz="2400" b="1" dirty="0" smtClean="0"/>
          </a:p>
        </p:txBody>
      </p:sp>
      <p:sp>
        <p:nvSpPr>
          <p:cNvPr id="4" name="Skaidrės numerio vietos rezervavimo ženklas 3"/>
          <p:cNvSpPr>
            <a:spLocks noGrp="1"/>
          </p:cNvSpPr>
          <p:nvPr>
            <p:ph type="sldNum" sz="quarter" idx="12"/>
          </p:nvPr>
        </p:nvSpPr>
        <p:spPr/>
        <p:txBody>
          <a:bodyPr/>
          <a:lstStyle/>
          <a:p>
            <a:pPr>
              <a:defRPr/>
            </a:pPr>
            <a:fld id="{4BF597DD-9EE8-47D6-A351-A011EC3602DB}" type="slidenum">
              <a:rPr lang="lt-LT"/>
              <a:pPr>
                <a:defRPr/>
              </a:pPr>
              <a:t>35</a:t>
            </a:fld>
            <a:endParaRPr lang="lt-LT"/>
          </a:p>
        </p:txBody>
      </p:sp>
      <p:pic>
        <p:nvPicPr>
          <p:cNvPr id="3" name="Turinio vietos rezervavimo ženklas 2" descr="Edit Truth Table"/>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755576" y="1196752"/>
            <a:ext cx="8229600" cy="4752528"/>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Antraštė 1"/>
          <p:cNvSpPr>
            <a:spLocks noGrp="1"/>
          </p:cNvSpPr>
          <p:nvPr>
            <p:ph type="title"/>
          </p:nvPr>
        </p:nvSpPr>
        <p:spPr>
          <a:xfrm>
            <a:off x="1259632" y="152400"/>
            <a:ext cx="7427168" cy="990600"/>
          </a:xfrm>
        </p:spPr>
        <p:txBody>
          <a:bodyPr/>
          <a:lstStyle/>
          <a:p>
            <a:r>
              <a:rPr lang="en-US" sz="2000" b="1" dirty="0" smtClean="0"/>
              <a:t>Differences Between the Configuration tables of </a:t>
            </a:r>
            <a:r>
              <a:rPr lang="en-US" sz="2000" b="1" dirty="0" err="1" smtClean="0"/>
              <a:t>fsQCA</a:t>
            </a:r>
            <a:r>
              <a:rPr lang="en-US" sz="2000" b="1" dirty="0" smtClean="0"/>
              <a:t> and </a:t>
            </a:r>
            <a:r>
              <a:rPr lang="en-US" sz="2000" b="1" dirty="0" err="1" smtClean="0"/>
              <a:t>csQCA</a:t>
            </a:r>
            <a:r>
              <a:rPr lang="en-US" sz="2000" b="1" dirty="0" smtClean="0"/>
              <a:t> (I)</a:t>
            </a:r>
            <a:endParaRPr lang="lt-LT" sz="2000" b="1" dirty="0" smtClean="0"/>
          </a:p>
        </p:txBody>
      </p:sp>
      <p:sp>
        <p:nvSpPr>
          <p:cNvPr id="3" name="Turinio vietos rezervavimo ženklas 2"/>
          <p:cNvSpPr>
            <a:spLocks noGrp="1"/>
          </p:cNvSpPr>
          <p:nvPr>
            <p:ph idx="1"/>
          </p:nvPr>
        </p:nvSpPr>
        <p:spPr>
          <a:xfrm>
            <a:off x="899592" y="1219200"/>
            <a:ext cx="7787208" cy="4937760"/>
          </a:xfrm>
        </p:spPr>
        <p:txBody>
          <a:bodyPr>
            <a:normAutofit fontScale="92500" lnSpcReduction="20000"/>
          </a:bodyPr>
          <a:lstStyle/>
          <a:p>
            <a:pPr>
              <a:lnSpc>
                <a:spcPct val="80000"/>
              </a:lnSpc>
            </a:pPr>
            <a:r>
              <a:rPr lang="en-US" sz="2500" b="1" u="sng" dirty="0" smtClean="0"/>
              <a:t>Differently from </a:t>
            </a:r>
            <a:r>
              <a:rPr lang="en-US" sz="2500" b="1" u="sng" dirty="0" err="1" smtClean="0"/>
              <a:t>csQCA</a:t>
            </a:r>
            <a:r>
              <a:rPr lang="en-US" sz="2500" b="1" u="sng" dirty="0" smtClean="0"/>
              <a:t> configuration table, in the </a:t>
            </a:r>
            <a:r>
              <a:rPr lang="en-US" sz="2500" b="1" u="sng" dirty="0" err="1" smtClean="0"/>
              <a:t>fsQCA</a:t>
            </a:r>
            <a:r>
              <a:rPr lang="en-US" sz="2500" b="1" u="sng" dirty="0" smtClean="0"/>
              <a:t> configuration table one finds consistency scores even in the </a:t>
            </a:r>
            <a:r>
              <a:rPr lang="en-US" sz="2500" b="1" u="sng" dirty="0" err="1" smtClean="0"/>
              <a:t>raws</a:t>
            </a:r>
            <a:r>
              <a:rPr lang="en-US" sz="2500" b="1" u="sng" dirty="0" smtClean="0"/>
              <a:t> which apparently lack instances (are empty) .</a:t>
            </a:r>
          </a:p>
          <a:p>
            <a:pPr>
              <a:lnSpc>
                <a:spcPct val="80000"/>
              </a:lnSpc>
            </a:pPr>
            <a:r>
              <a:rPr lang="en-US" sz="2500" b="1" u="sng" dirty="0" smtClean="0"/>
              <a:t>???? </a:t>
            </a:r>
          </a:p>
          <a:p>
            <a:pPr>
              <a:lnSpc>
                <a:spcPct val="80000"/>
              </a:lnSpc>
            </a:pPr>
            <a:r>
              <a:rPr lang="en-US" sz="2000" b="1" dirty="0" smtClean="0"/>
              <a:t>Strictly (or “fuzzily”)speaking, in the </a:t>
            </a:r>
            <a:r>
              <a:rPr lang="en-US" sz="2000" b="1" dirty="0" err="1" smtClean="0"/>
              <a:t>fsQCA</a:t>
            </a:r>
            <a:r>
              <a:rPr lang="en-US" sz="2000" b="1" dirty="0" smtClean="0"/>
              <a:t> there are no configurations without instances, because one case may be belong to several (and even all configurations). </a:t>
            </a:r>
          </a:p>
          <a:p>
            <a:pPr>
              <a:lnSpc>
                <a:spcPct val="80000"/>
              </a:lnSpc>
            </a:pPr>
            <a:r>
              <a:rPr lang="en-US" sz="2000" b="1" dirty="0" smtClean="0"/>
              <a:t>However, this does not mean that </a:t>
            </a:r>
            <a:r>
              <a:rPr lang="en-US" sz="2000" b="1" dirty="0" err="1" smtClean="0"/>
              <a:t>fsQCA</a:t>
            </a:r>
            <a:r>
              <a:rPr lang="en-US" sz="2000" b="1" dirty="0" smtClean="0"/>
              <a:t> is free from the empty rows (or “poverty of reality”) problem which plagues </a:t>
            </a:r>
            <a:r>
              <a:rPr lang="en-US" sz="2000" b="1" dirty="0" err="1" smtClean="0"/>
              <a:t>csQCA</a:t>
            </a:r>
            <a:r>
              <a:rPr lang="en-US" sz="2000" b="1" dirty="0" smtClean="0"/>
              <a:t>. The software considers as empty rows which have no instances with membership scores </a:t>
            </a:r>
            <a:r>
              <a:rPr lang="lt-LT" sz="2000" b="1" dirty="0" smtClean="0"/>
              <a:t>&gt;</a:t>
            </a:r>
            <a:r>
              <a:rPr lang="en-US" sz="2000" b="1" dirty="0" smtClean="0"/>
              <a:t> 0.5, although “fuzzily speaking” they are not empty. </a:t>
            </a:r>
          </a:p>
          <a:p>
            <a:pPr>
              <a:lnSpc>
                <a:spcPct val="80000"/>
              </a:lnSpc>
            </a:pPr>
            <a:r>
              <a:rPr lang="en-US" sz="2000" b="1" dirty="0" smtClean="0"/>
              <a:t>The membership of case in a configuration is calculated according to minimum rule for the fuzzy Boolean multiplication explained above </a:t>
            </a:r>
          </a:p>
          <a:p>
            <a:pPr>
              <a:lnSpc>
                <a:spcPct val="80000"/>
              </a:lnSpc>
            </a:pPr>
            <a:r>
              <a:rPr lang="en-US" sz="2000" b="1" dirty="0" smtClean="0"/>
              <a:t>The membership scores used in this calculation constitute a vector that defines the position of </a:t>
            </a:r>
            <a:r>
              <a:rPr lang="en-US" sz="2000" b="1" dirty="0"/>
              <a:t>a</a:t>
            </a:r>
            <a:r>
              <a:rPr lang="en-US" sz="2000" b="1" dirty="0" smtClean="0"/>
              <a:t> case in the k-dimensional space, where k is number of fuzzy sets, building antecedent configurations.  Speaking in terms of spatial model, they define the position a case with respect to </a:t>
            </a:r>
            <a:r>
              <a:rPr lang="lt-LT" sz="2200" dirty="0" smtClean="0"/>
              <a:t>2</a:t>
            </a:r>
            <a:r>
              <a:rPr lang="lt-LT" sz="2200" baseline="30000" dirty="0" smtClean="0"/>
              <a:t>k </a:t>
            </a:r>
            <a:r>
              <a:rPr lang="en-US" sz="2000" b="1" dirty="0" smtClean="0"/>
              <a:t>angles of k-dimensional polyhedron</a:t>
            </a:r>
          </a:p>
          <a:p>
            <a:pPr>
              <a:lnSpc>
                <a:spcPct val="80000"/>
              </a:lnSpc>
            </a:pPr>
            <a:endParaRPr lang="lt-LT" sz="2000" b="1" dirty="0" smtClean="0"/>
          </a:p>
        </p:txBody>
      </p:sp>
      <p:sp>
        <p:nvSpPr>
          <p:cNvPr id="4" name="Skaidrės numerio vietos rezervavimo ženklas 3"/>
          <p:cNvSpPr>
            <a:spLocks noGrp="1"/>
          </p:cNvSpPr>
          <p:nvPr>
            <p:ph type="sldNum" sz="quarter" idx="12"/>
          </p:nvPr>
        </p:nvSpPr>
        <p:spPr/>
        <p:txBody>
          <a:bodyPr/>
          <a:lstStyle/>
          <a:p>
            <a:pPr>
              <a:defRPr/>
            </a:pPr>
            <a:fld id="{46020C4D-922E-455B-B097-26F4DCF52441}" type="slidenum">
              <a:rPr lang="lt-LT"/>
              <a:pPr>
                <a:defRPr/>
              </a:pPr>
              <a:t>36</a:t>
            </a:fld>
            <a:endParaRPr lang="lt-LT"/>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Antraštė 1"/>
          <p:cNvSpPr>
            <a:spLocks noGrp="1"/>
          </p:cNvSpPr>
          <p:nvPr>
            <p:ph type="title"/>
          </p:nvPr>
        </p:nvSpPr>
        <p:spPr>
          <a:xfrm>
            <a:off x="899592" y="152400"/>
            <a:ext cx="7787208" cy="990600"/>
          </a:xfrm>
        </p:spPr>
        <p:txBody>
          <a:bodyPr/>
          <a:lstStyle/>
          <a:p>
            <a:r>
              <a:rPr lang="en-US" sz="2000" b="1" dirty="0" smtClean="0"/>
              <a:t>Spatial model of the logical relations between fuzzy sets: the idea</a:t>
            </a:r>
            <a:endParaRPr lang="lt-LT" sz="2000" b="1" dirty="0" smtClean="0"/>
          </a:p>
        </p:txBody>
      </p:sp>
      <p:sp>
        <p:nvSpPr>
          <p:cNvPr id="3" name="Turinio vietos rezervavimo ženklas 2"/>
          <p:cNvSpPr>
            <a:spLocks noGrp="1"/>
          </p:cNvSpPr>
          <p:nvPr>
            <p:ph idx="1"/>
          </p:nvPr>
        </p:nvSpPr>
        <p:spPr>
          <a:xfrm>
            <a:off x="971600" y="1219200"/>
            <a:ext cx="7715200" cy="4937760"/>
          </a:xfrm>
        </p:spPr>
        <p:txBody>
          <a:bodyPr>
            <a:normAutofit fontScale="92500" lnSpcReduction="10000"/>
          </a:bodyPr>
          <a:lstStyle/>
          <a:p>
            <a:pPr>
              <a:lnSpc>
                <a:spcPct val="90000"/>
              </a:lnSpc>
            </a:pPr>
            <a:r>
              <a:rPr lang="en-US" sz="2000" dirty="0" smtClean="0"/>
              <a:t>Fuzzy  sets jointly defining </a:t>
            </a:r>
            <a:r>
              <a:rPr lang="en-US" sz="2000" dirty="0" err="1" smtClean="0"/>
              <a:t>antecendent</a:t>
            </a:r>
            <a:r>
              <a:rPr lang="en-US" sz="2000" dirty="0" smtClean="0"/>
              <a:t> conditions of a specific outcome can be considered as the dimensions in the k-dimensional </a:t>
            </a:r>
            <a:r>
              <a:rPr lang="en-US" sz="2000" dirty="0" err="1" smtClean="0"/>
              <a:t>vectorial</a:t>
            </a:r>
            <a:r>
              <a:rPr lang="en-US" sz="2000" dirty="0" smtClean="0"/>
              <a:t> space (where k is number of </a:t>
            </a:r>
            <a:r>
              <a:rPr lang="en-US" sz="2000" dirty="0" err="1" smtClean="0"/>
              <a:t>antecendent</a:t>
            </a:r>
            <a:r>
              <a:rPr lang="en-US" sz="2000" dirty="0" smtClean="0"/>
              <a:t> conditions). </a:t>
            </a:r>
            <a:endParaRPr lang="lt-LT" sz="2000" dirty="0" smtClean="0"/>
          </a:p>
          <a:p>
            <a:pPr>
              <a:lnSpc>
                <a:spcPct val="90000"/>
              </a:lnSpc>
            </a:pPr>
            <a:r>
              <a:rPr lang="en-US" sz="2000" dirty="0" smtClean="0"/>
              <a:t>The spatial model of logical relations between two fuzzy sets is a square, between 3 – a cube etc. Each such figure has </a:t>
            </a:r>
            <a:r>
              <a:rPr lang="lt-LT" sz="2000" dirty="0" smtClean="0"/>
              <a:t>2</a:t>
            </a:r>
            <a:r>
              <a:rPr lang="lt-LT" sz="2000" baseline="30000" dirty="0" smtClean="0"/>
              <a:t>k</a:t>
            </a:r>
            <a:r>
              <a:rPr lang="en-US" sz="2000" dirty="0" smtClean="0"/>
              <a:t> angles (corners)</a:t>
            </a:r>
            <a:r>
              <a:rPr lang="lt-LT" sz="2000" dirty="0" smtClean="0"/>
              <a:t>. </a:t>
            </a:r>
          </a:p>
          <a:p>
            <a:pPr>
              <a:lnSpc>
                <a:spcPct val="90000"/>
              </a:lnSpc>
            </a:pPr>
            <a:r>
              <a:rPr lang="en-US" sz="2000" dirty="0" smtClean="0"/>
              <a:t>Each such corner is a “logical place” such that each case taking this place has maximal or minimal membership score in all k fuzzy sets.  Therefore, such corner is equivalent to a row in a binary truth table which is defined by a specific combination of the values </a:t>
            </a:r>
            <a:r>
              <a:rPr lang="lt-LT" sz="2000" dirty="0" smtClean="0"/>
              <a:t>0 </a:t>
            </a:r>
            <a:r>
              <a:rPr lang="en-US" sz="2000" dirty="0" smtClean="0"/>
              <a:t>and</a:t>
            </a:r>
            <a:r>
              <a:rPr lang="lt-LT" sz="2000" dirty="0" smtClean="0"/>
              <a:t> 1.</a:t>
            </a:r>
          </a:p>
          <a:p>
            <a:pPr>
              <a:lnSpc>
                <a:spcPct val="90000"/>
              </a:lnSpc>
            </a:pPr>
            <a:r>
              <a:rPr lang="en-US" sz="2000" dirty="0" smtClean="0"/>
              <a:t>A full scale spatial model for the explanatory problem under consideration is a polyhedron in the 5-dimensional space, which is not possible to visualize. Therefore, for didactic reasons we will limit ourselves to 3 fuzzy sets: </a:t>
            </a:r>
          </a:p>
          <a:p>
            <a:pPr>
              <a:lnSpc>
                <a:spcPct val="90000"/>
              </a:lnSpc>
            </a:pPr>
            <a:r>
              <a:rPr lang="lt-LT" sz="2000" dirty="0" smtClean="0"/>
              <a:t>(1) </a:t>
            </a:r>
            <a:r>
              <a:rPr lang="en-US" sz="2000" dirty="0" smtClean="0"/>
              <a:t>rich (“rich” is translated into Lithuanian as “</a:t>
            </a:r>
            <a:r>
              <a:rPr lang="en-US" sz="2000" dirty="0" err="1" smtClean="0"/>
              <a:t>turtingas</a:t>
            </a:r>
            <a:r>
              <a:rPr lang="en-US" sz="2000" dirty="0" smtClean="0"/>
              <a:t>” </a:t>
            </a:r>
            <a:r>
              <a:rPr lang="en-US" sz="2000" dirty="0" smtClean="0">
                <a:sym typeface="Wingdings" pitchFamily="2" charset="2"/>
              </a:rPr>
              <a:t> </a:t>
            </a:r>
            <a:r>
              <a:rPr lang="lt-LT" sz="2000" dirty="0" smtClean="0"/>
              <a:t>(T),</a:t>
            </a:r>
            <a:endParaRPr lang="en-US" sz="2000" dirty="0" smtClean="0"/>
          </a:p>
          <a:p>
            <a:pPr>
              <a:lnSpc>
                <a:spcPct val="90000"/>
              </a:lnSpc>
            </a:pPr>
            <a:r>
              <a:rPr lang="lt-LT" sz="2000" dirty="0" smtClean="0"/>
              <a:t> (2) </a:t>
            </a:r>
            <a:r>
              <a:rPr lang="lt-LT" sz="2000" dirty="0" err="1" smtClean="0"/>
              <a:t>urbaniz</a:t>
            </a:r>
            <a:r>
              <a:rPr lang="en-US" sz="2000" dirty="0" err="1" smtClean="0"/>
              <a:t>ed</a:t>
            </a:r>
            <a:r>
              <a:rPr lang="lt-LT" sz="2000" dirty="0" smtClean="0"/>
              <a:t> (U), </a:t>
            </a:r>
            <a:endParaRPr lang="en-US" sz="2000" dirty="0" smtClean="0"/>
          </a:p>
          <a:p>
            <a:pPr>
              <a:lnSpc>
                <a:spcPct val="90000"/>
              </a:lnSpc>
            </a:pPr>
            <a:r>
              <a:rPr lang="lt-LT" sz="2000" dirty="0" smtClean="0"/>
              <a:t>(3) </a:t>
            </a:r>
            <a:r>
              <a:rPr lang="lt-LT" sz="2000" dirty="0" err="1" smtClean="0"/>
              <a:t>industrializ</a:t>
            </a:r>
            <a:r>
              <a:rPr lang="en-US" sz="2000" dirty="0" err="1" smtClean="0"/>
              <a:t>ed</a:t>
            </a:r>
            <a:r>
              <a:rPr lang="lt-LT" sz="2000" dirty="0" smtClean="0"/>
              <a:t> (I) šalys. </a:t>
            </a:r>
            <a:endParaRPr lang="en-US" sz="2000" dirty="0" smtClean="0"/>
          </a:p>
          <a:p>
            <a:pPr>
              <a:lnSpc>
                <a:spcPct val="90000"/>
              </a:lnSpc>
            </a:pPr>
            <a:r>
              <a:rPr lang="en-US" sz="2000" dirty="0" smtClean="0"/>
              <a:t>Let horizontal axis </a:t>
            </a:r>
            <a:r>
              <a:rPr lang="lt-LT" sz="2000" dirty="0" smtClean="0"/>
              <a:t>(x), </a:t>
            </a:r>
            <a:r>
              <a:rPr lang="en-US" sz="2000" dirty="0" smtClean="0"/>
              <a:t>represent T,  the vertical </a:t>
            </a:r>
            <a:r>
              <a:rPr lang="lt-LT" sz="2000" dirty="0" smtClean="0"/>
              <a:t>(y)</a:t>
            </a:r>
            <a:r>
              <a:rPr lang="en-US" sz="2000" dirty="0" smtClean="0"/>
              <a:t> - U</a:t>
            </a:r>
            <a:r>
              <a:rPr lang="lt-LT" sz="2000" dirty="0" smtClean="0"/>
              <a:t>, </a:t>
            </a:r>
            <a:r>
              <a:rPr lang="en-US" sz="2000" dirty="0" smtClean="0"/>
              <a:t>and the axis </a:t>
            </a:r>
            <a:r>
              <a:rPr lang="lt-LT" sz="2000" dirty="0" smtClean="0"/>
              <a:t>z – </a:t>
            </a:r>
            <a:r>
              <a:rPr lang="en-US" sz="2000" dirty="0" smtClean="0"/>
              <a:t>(</a:t>
            </a:r>
            <a:r>
              <a:rPr lang="lt-LT" sz="2000" dirty="0" smtClean="0"/>
              <a:t>„</a:t>
            </a:r>
            <a:r>
              <a:rPr lang="en-US" sz="2000" dirty="0" smtClean="0"/>
              <a:t>in depth away</a:t>
            </a:r>
            <a:r>
              <a:rPr lang="lt-LT" sz="2000" dirty="0" smtClean="0"/>
              <a:t> “) </a:t>
            </a:r>
            <a:r>
              <a:rPr lang="en-US" sz="2000" dirty="0" smtClean="0"/>
              <a:t>I</a:t>
            </a:r>
            <a:r>
              <a:rPr lang="lt-LT" sz="2000" dirty="0" smtClean="0"/>
              <a:t>. </a:t>
            </a:r>
          </a:p>
          <a:p>
            <a:pPr>
              <a:lnSpc>
                <a:spcPct val="90000"/>
              </a:lnSpc>
            </a:pPr>
            <a:endParaRPr lang="lt-LT" sz="2400" dirty="0" smtClean="0"/>
          </a:p>
        </p:txBody>
      </p:sp>
      <p:sp>
        <p:nvSpPr>
          <p:cNvPr id="4" name="Skaidrės numerio vietos rezervavimo ženklas 3"/>
          <p:cNvSpPr>
            <a:spLocks noGrp="1"/>
          </p:cNvSpPr>
          <p:nvPr>
            <p:ph type="sldNum" sz="quarter" idx="12"/>
          </p:nvPr>
        </p:nvSpPr>
        <p:spPr/>
        <p:txBody>
          <a:bodyPr/>
          <a:lstStyle/>
          <a:p>
            <a:pPr>
              <a:defRPr/>
            </a:pPr>
            <a:fld id="{095C723C-D023-4CA2-8005-484C80D383D1}" type="slidenum">
              <a:rPr lang="lt-LT"/>
              <a:pPr>
                <a:defRPr/>
              </a:pPr>
              <a:t>37</a:t>
            </a:fld>
            <a:endParaRPr lang="lt-LT"/>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971600" y="188640"/>
            <a:ext cx="7787208" cy="2160984"/>
          </a:xfrm>
        </p:spPr>
        <p:txBody>
          <a:bodyPr rtlCol="0">
            <a:normAutofit fontScale="90000"/>
          </a:bodyPr>
          <a:lstStyle/>
          <a:p>
            <a:pPr fontAlgn="auto">
              <a:spcAft>
                <a:spcPts val="0"/>
              </a:spcAft>
              <a:defRPr/>
            </a:pPr>
            <a:r>
              <a:rPr lang="en-US" sz="1600" b="1" dirty="0" smtClean="0"/>
              <a:t>A Spatial Model of the Logical Relations Between Fuzzy Sets and their Relations to Crisp Sets as “Ideal Types” of “Fuzzy Sets”.</a:t>
            </a:r>
            <a:r>
              <a:rPr lang="lt-LT" sz="2400" b="1" dirty="0" smtClean="0"/>
              <a:t/>
            </a:r>
            <a:br>
              <a:rPr lang="lt-LT" sz="2400" b="1" dirty="0" smtClean="0"/>
            </a:br>
            <a:r>
              <a:rPr lang="en-US" sz="1400" b="1" dirty="0" smtClean="0"/>
              <a:t>(1) TUI: rich urbanized industrialized countries; (2) </a:t>
            </a:r>
            <a:r>
              <a:rPr lang="en-US" sz="1400" b="1" dirty="0" err="1" smtClean="0"/>
              <a:t>TUi</a:t>
            </a:r>
            <a:r>
              <a:rPr lang="en-US" sz="1400" b="1" dirty="0" smtClean="0"/>
              <a:t>: rich urbanized unindustrialized countries; (3) </a:t>
            </a:r>
            <a:r>
              <a:rPr lang="en-US" sz="1400" b="1" dirty="0" err="1" smtClean="0"/>
              <a:t>TuI</a:t>
            </a:r>
            <a:r>
              <a:rPr lang="en-US" sz="1400" b="1" dirty="0" smtClean="0"/>
              <a:t>: rich </a:t>
            </a:r>
            <a:r>
              <a:rPr lang="en-US" sz="1400" b="1" dirty="0" err="1" smtClean="0"/>
              <a:t>unurbanized</a:t>
            </a:r>
            <a:r>
              <a:rPr lang="en-US" sz="1400" b="1" dirty="0" smtClean="0"/>
              <a:t> industrialized countries; (4) </a:t>
            </a:r>
            <a:r>
              <a:rPr lang="en-US" sz="1400" b="1" dirty="0" err="1" smtClean="0"/>
              <a:t>Tui</a:t>
            </a:r>
            <a:r>
              <a:rPr lang="en-US" sz="1400" b="1" dirty="0" smtClean="0"/>
              <a:t>: rich </a:t>
            </a:r>
            <a:r>
              <a:rPr lang="en-US" sz="1400" b="1" dirty="0" err="1" smtClean="0"/>
              <a:t>unurbanized</a:t>
            </a:r>
            <a:r>
              <a:rPr lang="en-US" sz="1400" b="1" dirty="0" smtClean="0"/>
              <a:t> unindustrialized countries ; (5) </a:t>
            </a:r>
            <a:r>
              <a:rPr lang="en-US" sz="1400" b="1" dirty="0" err="1" smtClean="0"/>
              <a:t>tUI</a:t>
            </a:r>
            <a:r>
              <a:rPr lang="en-US" sz="1400" b="1" dirty="0" smtClean="0"/>
              <a:t>: poor urbanized industrialized countries; (6) </a:t>
            </a:r>
            <a:r>
              <a:rPr lang="en-US" sz="1400" b="1" dirty="0" err="1" smtClean="0"/>
              <a:t>tUi</a:t>
            </a:r>
            <a:r>
              <a:rPr lang="en-US" sz="1400" b="1" dirty="0" smtClean="0"/>
              <a:t>: poor urbanized unindustrialized countries; (7) </a:t>
            </a:r>
            <a:r>
              <a:rPr lang="en-US" sz="1400" b="1" dirty="0" err="1" smtClean="0"/>
              <a:t>tuI</a:t>
            </a:r>
            <a:r>
              <a:rPr lang="en-US" sz="1400" b="1" dirty="0" smtClean="0"/>
              <a:t>: poor </a:t>
            </a:r>
            <a:r>
              <a:rPr lang="en-US" sz="1400" b="1" dirty="0" err="1" smtClean="0"/>
              <a:t>unurbanized</a:t>
            </a:r>
            <a:r>
              <a:rPr lang="en-US" sz="1400" b="1" dirty="0" smtClean="0"/>
              <a:t> industrialized countries; (8) </a:t>
            </a:r>
            <a:r>
              <a:rPr lang="en-US" sz="1400" b="1" dirty="0" err="1" smtClean="0"/>
              <a:t>tui</a:t>
            </a:r>
            <a:r>
              <a:rPr lang="en-US" sz="1400" b="1" dirty="0" smtClean="0"/>
              <a:t>: poor </a:t>
            </a:r>
            <a:r>
              <a:rPr lang="en-US" sz="1400" b="1" dirty="0" err="1" smtClean="0"/>
              <a:t>unurbanized</a:t>
            </a:r>
            <a:r>
              <a:rPr lang="en-US" sz="1400" b="1" dirty="0" smtClean="0"/>
              <a:t> unindustrialized countries </a:t>
            </a:r>
            <a:r>
              <a:rPr lang="lt-LT" sz="1400" b="1" dirty="0" smtClean="0"/>
              <a:t/>
            </a:r>
            <a:br>
              <a:rPr lang="lt-LT" sz="1400" b="1" dirty="0" smtClean="0"/>
            </a:br>
            <a:r>
              <a:rPr lang="lt-LT" sz="2400" b="1" dirty="0" smtClean="0"/>
              <a:t/>
            </a:r>
            <a:br>
              <a:rPr lang="lt-LT" sz="2400" b="1" dirty="0" smtClean="0"/>
            </a:br>
            <a:endParaRPr lang="lt-LT" sz="2400" dirty="0"/>
          </a:p>
        </p:txBody>
      </p:sp>
      <p:graphicFrame>
        <p:nvGraphicFramePr>
          <p:cNvPr id="10242" name="Turinio vietos rezervavimo ženklas 3"/>
          <p:cNvGraphicFramePr>
            <a:graphicFrameLocks noGrp="1" noChangeAspect="1"/>
          </p:cNvGraphicFramePr>
          <p:nvPr>
            <p:ph idx="1"/>
          </p:nvPr>
        </p:nvGraphicFramePr>
        <p:xfrm>
          <a:off x="971600" y="2286000"/>
          <a:ext cx="7010350" cy="4422775"/>
        </p:xfrm>
        <a:graphic>
          <a:graphicData uri="http://schemas.openxmlformats.org/presentationml/2006/ole">
            <mc:AlternateContent xmlns:mc="http://schemas.openxmlformats.org/markup-compatibility/2006">
              <mc:Choice xmlns:v="urn:schemas-microsoft-com:vml" Requires="v">
                <p:oleObj spid="_x0000_s7213" name="Dokumentas" r:id="rId3" imgW="7530844" imgH="4608051" progId="Word.Document.12">
                  <p:embed/>
                </p:oleObj>
              </mc:Choice>
              <mc:Fallback>
                <p:oleObj name="Dokumentas" r:id="rId3" imgW="7530844" imgH="4608051" progId="Word.Document.12">
                  <p:embed/>
                  <p:pic>
                    <p:nvPicPr>
                      <p:cNvPr id="0" name="Picture 2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2286000"/>
                        <a:ext cx="7010350" cy="442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kaidrės numerio vietos rezervavimo ženklas 4"/>
          <p:cNvSpPr>
            <a:spLocks noGrp="1"/>
          </p:cNvSpPr>
          <p:nvPr>
            <p:ph type="sldNum" sz="quarter" idx="12"/>
          </p:nvPr>
        </p:nvSpPr>
        <p:spPr/>
        <p:txBody>
          <a:bodyPr/>
          <a:lstStyle/>
          <a:p>
            <a:pPr>
              <a:defRPr/>
            </a:pPr>
            <a:fld id="{BE367E73-860D-46CB-956D-2E990A040FDA}" type="slidenum">
              <a:rPr lang="lt-LT"/>
              <a:pPr>
                <a:defRPr/>
              </a:pPr>
              <a:t>38</a:t>
            </a:fld>
            <a:endParaRPr lang="lt-LT"/>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899592" y="188640"/>
            <a:ext cx="7787208" cy="1350640"/>
          </a:xfrm>
        </p:spPr>
        <p:txBody>
          <a:bodyPr rtlCol="0">
            <a:normAutofit fontScale="90000"/>
          </a:bodyPr>
          <a:lstStyle/>
          <a:p>
            <a:pPr fontAlgn="auto">
              <a:spcAft>
                <a:spcPts val="0"/>
              </a:spcAft>
              <a:defRPr/>
            </a:pPr>
            <a:r>
              <a:rPr lang="en-US" sz="1400" b="1" dirty="0" smtClean="0"/>
              <a:t>The membership scores of the interwar Europe countries in the 8 configurations of antecedent conditions (ideal types) </a:t>
            </a:r>
            <a:br>
              <a:rPr lang="en-US" sz="1400" b="1" dirty="0" smtClean="0"/>
            </a:br>
            <a:r>
              <a:rPr lang="en-US" sz="1400" b="1" dirty="0" smtClean="0"/>
              <a:t>NB: if no membership scores </a:t>
            </a:r>
            <a:r>
              <a:rPr lang="lt-LT" sz="1400" b="1" dirty="0" smtClean="0"/>
              <a:t>0,5</a:t>
            </a:r>
            <a:r>
              <a:rPr lang="en-US" sz="1400" b="1" dirty="0" smtClean="0"/>
              <a:t> occur</a:t>
            </a:r>
            <a:r>
              <a:rPr lang="lt-LT" sz="1400" b="1" dirty="0" smtClean="0"/>
              <a:t>, </a:t>
            </a:r>
            <a:r>
              <a:rPr lang="en-US" sz="1400" b="1" dirty="0" smtClean="0"/>
              <a:t>then for each case there exists a configuration of fuzzy sets such that the membership score in this configuration for the case in question is </a:t>
            </a:r>
            <a:r>
              <a:rPr lang="lt-LT" sz="1400" b="1" dirty="0" smtClean="0"/>
              <a:t>&gt;</a:t>
            </a:r>
            <a:r>
              <a:rPr lang="en-US" sz="1400" b="1" dirty="0" smtClean="0"/>
              <a:t> 0.5. This is why discrete fuzzy sets with membership scores 0.5 are not advised for use</a:t>
            </a:r>
            <a:endParaRPr lang="lt-LT" sz="1400" b="1" dirty="0"/>
          </a:p>
        </p:txBody>
      </p:sp>
      <p:graphicFrame>
        <p:nvGraphicFramePr>
          <p:cNvPr id="11266" name="Turinio vietos rezervavimo ženklas 3"/>
          <p:cNvGraphicFramePr>
            <a:graphicFrameLocks noGrp="1" noChangeAspect="1"/>
          </p:cNvGraphicFramePr>
          <p:nvPr>
            <p:ph idx="1"/>
          </p:nvPr>
        </p:nvGraphicFramePr>
        <p:xfrm>
          <a:off x="973138" y="1406525"/>
          <a:ext cx="7485062" cy="4406900"/>
        </p:xfrm>
        <a:graphic>
          <a:graphicData uri="http://schemas.openxmlformats.org/presentationml/2006/ole">
            <mc:AlternateContent xmlns:mc="http://schemas.openxmlformats.org/markup-compatibility/2006">
              <mc:Choice xmlns:v="urn:schemas-microsoft-com:vml" Requires="v">
                <p:oleObj spid="_x0000_s4142" name="Dokumentas" r:id="rId3" imgW="7141758" imgH="4205319" progId="Word.Document.12">
                  <p:embed/>
                </p:oleObj>
              </mc:Choice>
              <mc:Fallback>
                <p:oleObj name="Dokumentas" r:id="rId3" imgW="7141758" imgH="4205319" progId="Word.Document.12">
                  <p:embed/>
                  <p:pic>
                    <p:nvPicPr>
                      <p:cNvPr id="0" name="Picture 2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138" y="1406525"/>
                        <a:ext cx="7485062" cy="440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kaidrės numerio vietos rezervavimo ženklas 4"/>
          <p:cNvSpPr>
            <a:spLocks noGrp="1"/>
          </p:cNvSpPr>
          <p:nvPr>
            <p:ph type="sldNum" sz="quarter" idx="12"/>
          </p:nvPr>
        </p:nvSpPr>
        <p:spPr/>
        <p:txBody>
          <a:bodyPr/>
          <a:lstStyle/>
          <a:p>
            <a:pPr>
              <a:defRPr/>
            </a:pPr>
            <a:fld id="{90424B7F-5F35-4562-94A5-59B151C4DBAC}" type="slidenum">
              <a:rPr lang="lt-LT"/>
              <a:pPr>
                <a:defRPr/>
              </a:pPr>
              <a:t>39</a:t>
            </a:fld>
            <a:endParaRPr lang="lt-LT"/>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ntraštė 1"/>
          <p:cNvSpPr>
            <a:spLocks noGrp="1"/>
          </p:cNvSpPr>
          <p:nvPr>
            <p:ph type="title"/>
          </p:nvPr>
        </p:nvSpPr>
        <p:spPr>
          <a:xfrm>
            <a:off x="755576" y="115888"/>
            <a:ext cx="8388424" cy="1225550"/>
          </a:xfrm>
        </p:spPr>
        <p:txBody>
          <a:bodyPr/>
          <a:lstStyle/>
          <a:p>
            <a:r>
              <a:rPr lang="lt-LT" sz="1200" b="1" dirty="0" smtClean="0"/>
              <a:t>                  RESOURCES ON QCA IN </a:t>
            </a:r>
            <a:r>
              <a:rPr lang="lt-LT" sz="1200" b="1" dirty="0" err="1" smtClean="0"/>
              <a:t>LiDA</a:t>
            </a:r>
            <a:r>
              <a:rPr lang="lt-LT" sz="1200" b="1" dirty="0" smtClean="0"/>
              <a:t>:</a:t>
            </a:r>
            <a:br>
              <a:rPr lang="lt-LT" sz="1200" b="1" dirty="0" smtClean="0"/>
            </a:br>
            <a:r>
              <a:rPr lang="lt-LT" sz="1200" u="sng" dirty="0" smtClean="0">
                <a:hlinkClick r:id="rId2"/>
              </a:rPr>
              <a:t>http://www.lidata.eu/index.php?file=files/mokymai/qca/qca.html&amp;course_file=qca_turinys.html</a:t>
            </a:r>
            <a:r>
              <a:rPr lang="lt-LT" sz="1200" dirty="0" smtClean="0"/>
              <a:t/>
            </a:r>
            <a:br>
              <a:rPr lang="lt-LT" sz="1200" dirty="0" smtClean="0"/>
            </a:br>
            <a:r>
              <a:rPr lang="lt-LT" sz="1200" u="sng" dirty="0" smtClean="0">
                <a:hlinkClick r:id="rId3"/>
              </a:rPr>
              <a:t>http://www.lidata.eu/index.php?file=files/mokymai/QCA_2008/QCA_2008.html&amp;course_file=QCA_2008_turinys.html</a:t>
            </a:r>
            <a:r>
              <a:rPr lang="lt-LT" sz="1200" dirty="0" smtClean="0"/>
              <a:t/>
            </a:r>
            <a:br>
              <a:rPr lang="lt-LT" sz="1200" dirty="0" smtClean="0"/>
            </a:br>
            <a:r>
              <a:rPr lang="lt-LT" sz="1200" u="sng" dirty="0" smtClean="0">
                <a:hlinkClick r:id="rId4"/>
              </a:rPr>
              <a:t>http://www.lidata.eu/index.php?file=files/mokymai/kla/kla.html&amp;course_file=kla_turinys.html</a:t>
            </a:r>
            <a:r>
              <a:rPr lang="lt-LT" sz="1200" u="sng" dirty="0" smtClean="0"/>
              <a:t/>
            </a:r>
            <a:br>
              <a:rPr lang="lt-LT" sz="1200" u="sng" dirty="0" smtClean="0"/>
            </a:br>
            <a:r>
              <a:rPr lang="lt-LT" sz="1200" u="sng" dirty="0" smtClean="0"/>
              <a:t> </a:t>
            </a:r>
            <a:r>
              <a:rPr lang="lt-LT" sz="1200" u="sng" dirty="0" smtClean="0">
                <a:hlinkClick r:id="rId5"/>
              </a:rPr>
              <a:t>http://www.lidata.eu/index.php?file=files/mokymai/kla/kla.html&amp;course_file=kla_literatura.html</a:t>
            </a:r>
            <a:r>
              <a:rPr lang="lt-LT" sz="1200" u="sng" dirty="0" smtClean="0"/>
              <a:t> </a:t>
            </a:r>
            <a:endParaRPr lang="lt-LT" sz="1200" b="1" dirty="0" smtClean="0"/>
          </a:p>
        </p:txBody>
      </p:sp>
      <p:pic>
        <p:nvPicPr>
          <p:cNvPr id="12291" name="Turinio vietos rezervavimo ženklas 10" descr="Ekrano nukirtimas"/>
          <p:cNvPicPr>
            <a:picLocks noGrp="1" noChangeAspect="1"/>
          </p:cNvPicPr>
          <p:nvPr>
            <p:ph sz="quarter" idx="1"/>
          </p:nvPr>
        </p:nvPicPr>
        <p:blipFill>
          <a:blip r:embed="rId6"/>
          <a:srcRect/>
          <a:stretch>
            <a:fillRect/>
          </a:stretch>
        </p:blipFill>
        <p:spPr>
          <a:xfrm>
            <a:off x="4567238" y="3683000"/>
            <a:ext cx="9525" cy="9525"/>
          </a:xfrm>
        </p:spPr>
      </p:pic>
      <p:sp>
        <p:nvSpPr>
          <p:cNvPr id="12292" name="Skaidrės numerio vietos rezervavimo ženklas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857D5535-5EE3-41B2-B6D0-6FB9CD3E3910}" type="slidenum">
              <a:rPr lang="en-GB" smtClean="0"/>
              <a:pPr/>
              <a:t>4</a:t>
            </a:fld>
            <a:endParaRPr lang="it-IT" smtClean="0"/>
          </a:p>
        </p:txBody>
      </p:sp>
      <p:pic>
        <p:nvPicPr>
          <p:cNvPr id="12293" name="Paveikslėlis 11" descr="Ekrano nukirtimas"/>
          <p:cNvPicPr>
            <a:picLocks noChangeAspect="1"/>
          </p:cNvPicPr>
          <p:nvPr/>
        </p:nvPicPr>
        <p:blipFill>
          <a:blip r:embed="rId7"/>
          <a:srcRect/>
          <a:stretch>
            <a:fillRect/>
          </a:stretch>
        </p:blipFill>
        <p:spPr bwMode="auto">
          <a:xfrm>
            <a:off x="395288" y="1484313"/>
            <a:ext cx="8569325" cy="5040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115616" y="152400"/>
            <a:ext cx="7571184" cy="990600"/>
          </a:xfrm>
        </p:spPr>
        <p:txBody>
          <a:bodyPr rtlCol="0">
            <a:normAutofit/>
          </a:bodyPr>
          <a:lstStyle/>
          <a:p>
            <a:pPr fontAlgn="auto">
              <a:spcAft>
                <a:spcPts val="0"/>
              </a:spcAft>
              <a:defRPr/>
            </a:pPr>
            <a:r>
              <a:rPr lang="en-US" sz="2400" b="1" dirty="0" smtClean="0"/>
              <a:t>Differences Between the Configuration tables of </a:t>
            </a:r>
            <a:r>
              <a:rPr lang="en-US" sz="2400" b="1" dirty="0" err="1" smtClean="0"/>
              <a:t>fsQCA</a:t>
            </a:r>
            <a:r>
              <a:rPr lang="en-US" sz="2400" b="1" dirty="0" smtClean="0"/>
              <a:t> and </a:t>
            </a:r>
            <a:r>
              <a:rPr lang="en-US" sz="2400" b="1" dirty="0" err="1" smtClean="0"/>
              <a:t>csQCA</a:t>
            </a:r>
            <a:r>
              <a:rPr lang="en-US" sz="2400" b="1" dirty="0" smtClean="0"/>
              <a:t> (II)</a:t>
            </a:r>
            <a:endParaRPr lang="lt-LT" sz="2400" dirty="0"/>
          </a:p>
        </p:txBody>
      </p:sp>
      <p:sp>
        <p:nvSpPr>
          <p:cNvPr id="3" name="Turinio vietos rezervavimo ženklas 2"/>
          <p:cNvSpPr>
            <a:spLocks noGrp="1"/>
          </p:cNvSpPr>
          <p:nvPr>
            <p:ph idx="1"/>
          </p:nvPr>
        </p:nvSpPr>
        <p:spPr>
          <a:xfrm>
            <a:off x="1043608" y="1219200"/>
            <a:ext cx="7643192" cy="4937760"/>
          </a:xfrm>
        </p:spPr>
        <p:txBody>
          <a:bodyPr rtlCol="0">
            <a:normAutofit fontScale="25000" lnSpcReduction="20000"/>
          </a:bodyPr>
          <a:lstStyle/>
          <a:p>
            <a:pPr fontAlgn="auto">
              <a:spcAft>
                <a:spcPts val="0"/>
              </a:spcAft>
              <a:buFont typeface="Arial" pitchFamily="34" charset="0"/>
              <a:buChar char="•"/>
              <a:defRPr/>
            </a:pPr>
            <a:r>
              <a:rPr lang="en-US" sz="8000" b="1" u="sng" dirty="0" smtClean="0"/>
              <a:t>Differently from </a:t>
            </a:r>
            <a:r>
              <a:rPr lang="en-US" sz="8000" b="1" u="sng" dirty="0" err="1" smtClean="0"/>
              <a:t>csQCA</a:t>
            </a:r>
            <a:r>
              <a:rPr lang="en-US" sz="8000" b="1" u="sng" dirty="0" smtClean="0"/>
              <a:t> truth table, in the </a:t>
            </a:r>
            <a:r>
              <a:rPr lang="en-US" sz="8000" b="1" u="sng" dirty="0" err="1" smtClean="0"/>
              <a:t>fsQCA</a:t>
            </a:r>
            <a:r>
              <a:rPr lang="en-US" sz="8000" b="1" u="sng" dirty="0" smtClean="0"/>
              <a:t> truth table only seldom finds </a:t>
            </a:r>
            <a:r>
              <a:rPr lang="en-US" sz="8000" b="1" u="sng" dirty="0" err="1" smtClean="0"/>
              <a:t>raws</a:t>
            </a:r>
            <a:r>
              <a:rPr lang="en-US" sz="8000" b="1" u="sng" dirty="0" smtClean="0"/>
              <a:t> with the consistency score 1.</a:t>
            </a:r>
          </a:p>
          <a:p>
            <a:pPr fontAlgn="auto">
              <a:spcAft>
                <a:spcPts val="0"/>
              </a:spcAft>
              <a:buFont typeface="Arial" pitchFamily="34" charset="0"/>
              <a:buChar char="•"/>
              <a:defRPr/>
            </a:pPr>
            <a:r>
              <a:rPr lang="en-US" sz="5600" b="1" dirty="0" smtClean="0"/>
              <a:t>The reason is the application of somewhat different concept of consistency and </a:t>
            </a:r>
            <a:r>
              <a:rPr lang="en-US" sz="5600" b="1" dirty="0" err="1" smtClean="0"/>
              <a:t>and</a:t>
            </a:r>
            <a:r>
              <a:rPr lang="en-US" sz="5600" b="1" dirty="0" smtClean="0"/>
              <a:t> different calculation  formulas. </a:t>
            </a:r>
          </a:p>
          <a:p>
            <a:pPr fontAlgn="auto">
              <a:spcAft>
                <a:spcPts val="0"/>
              </a:spcAft>
              <a:buFont typeface="Arial" pitchFamily="34" charset="0"/>
              <a:buChar char="•"/>
              <a:defRPr/>
            </a:pPr>
            <a:r>
              <a:rPr lang="en-US" sz="5600" b="1" dirty="0" smtClean="0"/>
              <a:t>To remind, in the crisp set QCA, X is not a consistent sufficient condition, if there happen cases which are X (are members in the antecedent condition set), but not Y (are not members of the outcome set). </a:t>
            </a:r>
          </a:p>
          <a:p>
            <a:pPr fontAlgn="auto">
              <a:spcAft>
                <a:spcPts val="0"/>
              </a:spcAft>
              <a:buFont typeface="Arial" pitchFamily="34" charset="0"/>
              <a:buChar char="•"/>
              <a:defRPr/>
            </a:pPr>
            <a:r>
              <a:rPr lang="en-US" sz="5600" b="1" dirty="0" smtClean="0"/>
              <a:t>Remember: consistency of sufficient condition </a:t>
            </a:r>
            <a:r>
              <a:rPr lang="lt-LT" sz="5600" b="1" dirty="0" smtClean="0"/>
              <a:t>X = </a:t>
            </a:r>
            <a:r>
              <a:rPr lang="en-US" sz="5600" b="1" dirty="0" smtClean="0"/>
              <a:t>Number of cases for which both </a:t>
            </a:r>
            <a:r>
              <a:rPr lang="lt-LT" sz="5600" b="1" dirty="0" smtClean="0"/>
              <a:t>X </a:t>
            </a:r>
            <a:r>
              <a:rPr lang="en-US" sz="5600" b="1" dirty="0" smtClean="0"/>
              <a:t>and</a:t>
            </a:r>
            <a:r>
              <a:rPr lang="lt-LT" sz="5600" b="1" dirty="0" smtClean="0"/>
              <a:t> </a:t>
            </a:r>
            <a:r>
              <a:rPr lang="en-US" sz="5600" b="1" dirty="0" smtClean="0"/>
              <a:t> </a:t>
            </a:r>
            <a:r>
              <a:rPr lang="lt-LT" sz="5600" b="1" dirty="0" smtClean="0"/>
              <a:t>Y </a:t>
            </a:r>
            <a:r>
              <a:rPr lang="en-US" sz="5600" b="1" dirty="0" smtClean="0"/>
              <a:t> have value</a:t>
            </a:r>
            <a:r>
              <a:rPr lang="lt-LT" sz="5600" b="1" dirty="0" smtClean="0"/>
              <a:t>1 / </a:t>
            </a:r>
            <a:r>
              <a:rPr lang="en-US" sz="5600" b="1" dirty="0" smtClean="0"/>
              <a:t>Number of cases for which </a:t>
            </a:r>
            <a:r>
              <a:rPr lang="lt-LT" sz="5600" b="1" dirty="0" smtClean="0"/>
              <a:t>X </a:t>
            </a:r>
            <a:r>
              <a:rPr lang="en-US" sz="5600" b="1" dirty="0" smtClean="0"/>
              <a:t>has value </a:t>
            </a:r>
            <a:r>
              <a:rPr lang="lt-LT" sz="5600" b="1" dirty="0" smtClean="0"/>
              <a:t>1</a:t>
            </a:r>
            <a:endParaRPr lang="en-US" sz="5600" b="1" dirty="0" smtClean="0"/>
          </a:p>
          <a:p>
            <a:pPr fontAlgn="auto">
              <a:spcAft>
                <a:spcPts val="0"/>
              </a:spcAft>
              <a:buFont typeface="Arial" pitchFamily="34" charset="0"/>
              <a:buChar char="•"/>
              <a:defRPr/>
            </a:pPr>
            <a:r>
              <a:rPr lang="en-US" sz="5600" b="1" dirty="0" smtClean="0"/>
              <a:t>In the fuzzy set QCA, the consistency of the sufficient condition relation between X and Y is  “impaired” by those cases with membership score in the antecedent fuzzy set X </a:t>
            </a:r>
            <a:r>
              <a:rPr lang="lt-LT" sz="5600" b="1" dirty="0" smtClean="0"/>
              <a:t>&gt;</a:t>
            </a:r>
            <a:r>
              <a:rPr lang="en-US" sz="5600" b="1" dirty="0" smtClean="0"/>
              <a:t> membership score in the outcome fuzzy set Y. </a:t>
            </a:r>
          </a:p>
          <a:p>
            <a:pPr fontAlgn="auto">
              <a:spcAft>
                <a:spcPts val="0"/>
              </a:spcAft>
              <a:buFont typeface="Arial" pitchFamily="34" charset="0"/>
              <a:buChar char="•"/>
              <a:defRPr/>
            </a:pPr>
            <a:r>
              <a:rPr lang="en-US" sz="5600" b="1" dirty="0" smtClean="0"/>
              <a:t>So the consistency for configuration is calculated according to the formula:  </a:t>
            </a:r>
          </a:p>
          <a:p>
            <a:pPr fontAlgn="auto">
              <a:spcAft>
                <a:spcPts val="0"/>
              </a:spcAft>
              <a:buFont typeface="Arial" pitchFamily="34" charset="0"/>
              <a:buChar char="•"/>
              <a:defRPr/>
            </a:pPr>
            <a:r>
              <a:rPr lang="en-US" sz="8000" b="1" dirty="0" err="1" smtClean="0"/>
              <a:t>ConsistencySC</a:t>
            </a:r>
            <a:r>
              <a:rPr lang="en-US" sz="8000" b="1" dirty="0" smtClean="0"/>
              <a:t> (X</a:t>
            </a:r>
            <a:r>
              <a:rPr lang="en-US" sz="8000" b="1" baseline="-25000" dirty="0" smtClean="0"/>
              <a:t>i</a:t>
            </a:r>
            <a:r>
              <a:rPr lang="en-US" sz="8000" b="1" dirty="0" smtClean="0"/>
              <a:t> ≤Y</a:t>
            </a:r>
            <a:r>
              <a:rPr lang="en-US" sz="8000" b="1" baseline="-25000" dirty="0" smtClean="0"/>
              <a:t>i</a:t>
            </a:r>
            <a:r>
              <a:rPr lang="en-US" sz="8000" b="1" dirty="0" smtClean="0"/>
              <a:t>)= ∑ (min (X</a:t>
            </a:r>
            <a:r>
              <a:rPr lang="en-US" sz="8000" b="1" baseline="-25000" dirty="0" smtClean="0"/>
              <a:t>i</a:t>
            </a:r>
            <a:r>
              <a:rPr lang="en-US" sz="8000" b="1" dirty="0" smtClean="0"/>
              <a:t>, Y</a:t>
            </a:r>
            <a:r>
              <a:rPr lang="en-US" sz="8000" b="1" baseline="-25000" dirty="0" smtClean="0"/>
              <a:t>i</a:t>
            </a:r>
            <a:r>
              <a:rPr lang="en-US" sz="8000" b="1" dirty="0" smtClean="0"/>
              <a:t>)/ ∑ (X</a:t>
            </a:r>
            <a:r>
              <a:rPr lang="en-US" sz="8000" b="1" baseline="-25000" dirty="0" smtClean="0"/>
              <a:t>i</a:t>
            </a:r>
            <a:r>
              <a:rPr lang="en-US" sz="8000" b="1" dirty="0" smtClean="0"/>
              <a:t>)</a:t>
            </a:r>
            <a:endParaRPr lang="lt-LT" sz="8000" dirty="0" smtClean="0"/>
          </a:p>
          <a:p>
            <a:pPr fontAlgn="auto">
              <a:spcAft>
                <a:spcPts val="0"/>
              </a:spcAft>
              <a:buFont typeface="Arial" pitchFamily="34" charset="0"/>
              <a:buChar char="•"/>
              <a:defRPr/>
            </a:pPr>
            <a:r>
              <a:rPr lang="en-US" sz="6400" b="1" dirty="0" smtClean="0"/>
              <a:t>If the membership scores of all cases in the antecedent fuzzy set are smaller than their membership scores in the outcome fuzzy set, then the consistency score is 1 (you divide the sum of x-</a:t>
            </a:r>
            <a:r>
              <a:rPr lang="en-US" sz="6400" b="1" dirty="0" err="1" smtClean="0"/>
              <a:t>es</a:t>
            </a:r>
            <a:r>
              <a:rPr lang="en-US" sz="6400" b="1" dirty="0" smtClean="0"/>
              <a:t> by the sum of x-</a:t>
            </a:r>
            <a:r>
              <a:rPr lang="en-US" sz="6400" b="1" dirty="0" err="1" smtClean="0"/>
              <a:t>es</a:t>
            </a:r>
            <a:r>
              <a:rPr lang="en-US" sz="6400" b="1" dirty="0" smtClean="0"/>
              <a:t>).  But just one case with membership score in the antecedent condition greater than in the outcome can “spoil” the consistency,  because in this case Y (smaller) value will be used in the calculation of numerator sum while (greater) X is used in the denominator sum, which finally gives the number </a:t>
            </a:r>
            <a:r>
              <a:rPr lang="en-US" sz="5600" b="1" dirty="0" smtClean="0"/>
              <a:t>&lt; 1. </a:t>
            </a:r>
            <a:endParaRPr lang="lt-LT" sz="6400" b="1" dirty="0"/>
          </a:p>
        </p:txBody>
      </p:sp>
      <p:sp>
        <p:nvSpPr>
          <p:cNvPr id="5" name="Skaidrės numerio vietos rezervavimo ženklas 4"/>
          <p:cNvSpPr>
            <a:spLocks noGrp="1"/>
          </p:cNvSpPr>
          <p:nvPr>
            <p:ph type="sldNum" sz="quarter" idx="12"/>
          </p:nvPr>
        </p:nvSpPr>
        <p:spPr/>
        <p:txBody>
          <a:bodyPr/>
          <a:lstStyle/>
          <a:p>
            <a:pPr>
              <a:defRPr/>
            </a:pPr>
            <a:fld id="{BFB9B726-B02A-468F-ABC2-828CC32AB53A}" type="slidenum">
              <a:rPr lang="lt-LT"/>
              <a:pPr>
                <a:defRPr/>
              </a:pPr>
              <a:t>40</a:t>
            </a:fld>
            <a:endParaRPr lang="lt-LT"/>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Antraštė 1"/>
          <p:cNvSpPr>
            <a:spLocks noGrp="1"/>
          </p:cNvSpPr>
          <p:nvPr>
            <p:ph type="title"/>
          </p:nvPr>
        </p:nvSpPr>
        <p:spPr>
          <a:xfrm>
            <a:off x="899592" y="152400"/>
            <a:ext cx="7787208" cy="990600"/>
          </a:xfrm>
        </p:spPr>
        <p:txBody>
          <a:bodyPr/>
          <a:lstStyle/>
          <a:p>
            <a:r>
              <a:rPr lang="en-US" sz="2000" b="1" dirty="0" smtClean="0"/>
              <a:t>HANDLING INCONSISTENCY</a:t>
            </a:r>
            <a:endParaRPr lang="lt-LT" sz="2000" b="1" dirty="0" smtClean="0"/>
          </a:p>
        </p:txBody>
      </p:sp>
      <p:sp>
        <p:nvSpPr>
          <p:cNvPr id="3" name="Turinio vietos rezervavimo ženklas 2"/>
          <p:cNvSpPr>
            <a:spLocks noGrp="1"/>
          </p:cNvSpPr>
          <p:nvPr>
            <p:ph idx="1"/>
          </p:nvPr>
        </p:nvSpPr>
        <p:spPr>
          <a:xfrm>
            <a:off x="1115616" y="1219200"/>
            <a:ext cx="7571184" cy="4937760"/>
          </a:xfrm>
        </p:spPr>
        <p:txBody>
          <a:bodyPr rtlCol="0">
            <a:normAutofit fontScale="55000" lnSpcReduction="20000"/>
          </a:bodyPr>
          <a:lstStyle/>
          <a:p>
            <a:pPr algn="just" fontAlgn="auto">
              <a:spcAft>
                <a:spcPts val="0"/>
              </a:spcAft>
              <a:buFont typeface="Arial" pitchFamily="34" charset="0"/>
              <a:buChar char="•"/>
              <a:defRPr/>
            </a:pPr>
            <a:r>
              <a:rPr lang="en-US" b="1" dirty="0"/>
              <a:t>NB: Differently from the crisp set QCA, the value 1 in the truth table of the </a:t>
            </a:r>
            <a:r>
              <a:rPr lang="en-US" b="1" dirty="0" err="1"/>
              <a:t>fsQCA</a:t>
            </a:r>
            <a:r>
              <a:rPr lang="en-US" b="1" dirty="0"/>
              <a:t> means not “outcome is present”, but “this combination of the antecedent conditions is sufficiently consistent for the outcome Y”.  How much consistency is sufficient, is up to the researchers decision. </a:t>
            </a:r>
            <a:endParaRPr lang="lt-LT" b="1" dirty="0"/>
          </a:p>
          <a:p>
            <a:pPr algn="just" fontAlgn="auto">
              <a:spcAft>
                <a:spcPts val="0"/>
              </a:spcAft>
              <a:buFont typeface="Arial" pitchFamily="34" charset="0"/>
              <a:buChar char="•"/>
              <a:defRPr/>
            </a:pPr>
            <a:r>
              <a:rPr lang="en-US" dirty="0" smtClean="0"/>
              <a:t>Experts recommend to set attribute the value 1 to the outcomes in the configurations (</a:t>
            </a:r>
            <a:r>
              <a:rPr lang="en-US" dirty="0" err="1" smtClean="0"/>
              <a:t>raws</a:t>
            </a:r>
            <a:r>
              <a:rPr lang="en-US" dirty="0" smtClean="0"/>
              <a:t>) with the consistency score </a:t>
            </a:r>
            <a:r>
              <a:rPr lang="lt-LT" sz="1800" dirty="0" smtClean="0"/>
              <a:t>&gt; </a:t>
            </a:r>
            <a:r>
              <a:rPr lang="en-US" sz="2800" b="1" dirty="0" smtClean="0"/>
              <a:t> </a:t>
            </a:r>
            <a:r>
              <a:rPr lang="lt-LT" dirty="0" smtClean="0"/>
              <a:t>0,75</a:t>
            </a:r>
            <a:r>
              <a:rPr lang="en-US" dirty="0" smtClean="0"/>
              <a:t>, and the default option in </a:t>
            </a:r>
            <a:r>
              <a:rPr lang="en-US" dirty="0" err="1" smtClean="0"/>
              <a:t>fs</a:t>
            </a:r>
            <a:r>
              <a:rPr lang="en-US" dirty="0" smtClean="0"/>
              <a:t>/QCA 2.0 software is 0.8.</a:t>
            </a:r>
          </a:p>
          <a:p>
            <a:pPr algn="just" fontAlgn="auto">
              <a:spcAft>
                <a:spcPts val="0"/>
              </a:spcAft>
              <a:buFont typeface="Arial" pitchFamily="34" charset="0"/>
              <a:buChar char="•"/>
              <a:defRPr/>
            </a:pPr>
            <a:r>
              <a:rPr lang="en-US" dirty="0" smtClean="0"/>
              <a:t>However, these thresholds cannot be applied mechanically,  without exploration how cases are distributed.  Instead, one should chooses on the case-by-case basis, sometimes choosing very strict (near to 1), sometimes very lenient (about 0.6) consistency cut-off points.</a:t>
            </a:r>
          </a:p>
          <a:p>
            <a:pPr algn="just" fontAlgn="auto">
              <a:spcAft>
                <a:spcPts val="0"/>
              </a:spcAft>
              <a:buFont typeface="Arial" pitchFamily="34" charset="0"/>
              <a:buChar char="•"/>
              <a:defRPr/>
            </a:pPr>
            <a:r>
              <a:rPr lang="en-US" dirty="0" smtClean="0"/>
              <a:t>A good practice is to repeat analysis with different consistency thresholds, looking whether the findings are robust. </a:t>
            </a:r>
          </a:p>
          <a:p>
            <a:pPr algn="just" fontAlgn="auto">
              <a:spcAft>
                <a:spcPts val="0"/>
              </a:spcAft>
              <a:buFont typeface="Arial" pitchFamily="34" charset="0"/>
              <a:buChar char="•"/>
              <a:defRPr/>
            </a:pPr>
            <a:r>
              <a:rPr lang="en-US" dirty="0" smtClean="0"/>
              <a:t>The “culprit” or deviant cases are to paid special attention, looking for possible mistakes in the measurement and coding. </a:t>
            </a:r>
          </a:p>
          <a:p>
            <a:pPr algn="just" fontAlgn="auto">
              <a:spcAft>
                <a:spcPts val="0"/>
              </a:spcAft>
              <a:buFont typeface="Arial" pitchFamily="34" charset="0"/>
              <a:buChar char="•"/>
              <a:defRPr/>
            </a:pPr>
            <a:r>
              <a:rPr lang="en-US" dirty="0" smtClean="0"/>
              <a:t>One should also use the option for taking in consideration of the possible measurement mistakes in the initial data and in the calibration, by re-doing analysis with quasi-sufficient and quasi-necessary conditions. </a:t>
            </a:r>
          </a:p>
          <a:p>
            <a:pPr algn="just" fontAlgn="auto">
              <a:spcAft>
                <a:spcPts val="0"/>
              </a:spcAft>
              <a:buFont typeface="Arial" pitchFamily="34" charset="0"/>
              <a:buChar char="•"/>
              <a:defRPr/>
            </a:pPr>
            <a:r>
              <a:rPr lang="en-US" dirty="0" smtClean="0"/>
              <a:t>All these recommendations derive from the case orientation, which is the hallmark of QCA. </a:t>
            </a:r>
            <a:endParaRPr lang="lt-LT" b="1" dirty="0" smtClean="0"/>
          </a:p>
          <a:p>
            <a:pPr algn="just" fontAlgn="auto">
              <a:spcAft>
                <a:spcPts val="0"/>
              </a:spcAft>
              <a:buFont typeface="Arial" pitchFamily="34" charset="0"/>
              <a:buChar char="•"/>
              <a:defRPr/>
            </a:pPr>
            <a:r>
              <a:rPr lang="en-US" dirty="0" smtClean="0"/>
              <a:t>Only if overall case number is very large, one is free to use the option to eliminate the configurations which have only one instance with membership score </a:t>
            </a:r>
            <a:r>
              <a:rPr lang="lt-LT" dirty="0" smtClean="0"/>
              <a:t>&gt;0,5</a:t>
            </a:r>
            <a:r>
              <a:rPr lang="en-US" dirty="0" smtClean="0"/>
              <a:t>.</a:t>
            </a:r>
            <a:endParaRPr lang="lt-LT" dirty="0"/>
          </a:p>
        </p:txBody>
      </p:sp>
      <p:sp>
        <p:nvSpPr>
          <p:cNvPr id="4" name="Skaidrės numerio vietos rezervavimo ženklas 3"/>
          <p:cNvSpPr>
            <a:spLocks noGrp="1"/>
          </p:cNvSpPr>
          <p:nvPr>
            <p:ph type="sldNum" sz="quarter" idx="12"/>
          </p:nvPr>
        </p:nvSpPr>
        <p:spPr/>
        <p:txBody>
          <a:bodyPr/>
          <a:lstStyle/>
          <a:p>
            <a:pPr>
              <a:defRPr/>
            </a:pPr>
            <a:fld id="{680411E6-DB87-455D-B529-A61DAE88C8E8}" type="slidenum">
              <a:rPr lang="lt-LT"/>
              <a:pPr>
                <a:defRPr/>
              </a:pPr>
              <a:t>41</a:t>
            </a:fld>
            <a:endParaRPr lang="lt-LT"/>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043608" y="116632"/>
            <a:ext cx="7725544" cy="1638672"/>
          </a:xfrm>
        </p:spPr>
        <p:txBody>
          <a:bodyPr rtlCol="0">
            <a:normAutofit/>
          </a:bodyPr>
          <a:lstStyle/>
          <a:p>
            <a:pPr fontAlgn="auto">
              <a:spcAft>
                <a:spcPts val="0"/>
              </a:spcAft>
              <a:defRPr/>
            </a:pPr>
            <a:r>
              <a:rPr lang="en-US" sz="1600" b="1" dirty="0" smtClean="0"/>
              <a:t>BINARY TRUTH TABLE AFTER ELIMINATION OF INCONSTENT CONFIGURATIONS</a:t>
            </a:r>
            <a:r>
              <a:rPr lang="lt-LT" sz="1600" b="1" dirty="0" smtClean="0"/>
              <a:t> </a:t>
            </a:r>
            <a:r>
              <a:rPr lang="en-US" sz="1600" b="1" dirty="0" smtClean="0"/>
              <a:t> (CONSISTENCY THRESHOLD 0.66 USED). INCLUDES ONLY CONFIGURATIONS HAVING INSTANCES WITH MEMBERSHIP SCORE </a:t>
            </a:r>
            <a:r>
              <a:rPr lang="lt-LT" sz="1800" dirty="0" smtClean="0"/>
              <a:t>&gt;</a:t>
            </a:r>
            <a:r>
              <a:rPr lang="en-US" sz="1800" dirty="0" smtClean="0"/>
              <a:t> 0.5</a:t>
            </a:r>
            <a:r>
              <a:rPr lang="lt-LT" sz="1800" dirty="0" smtClean="0"/>
              <a:t> </a:t>
            </a:r>
            <a:br>
              <a:rPr lang="lt-LT" sz="1800" dirty="0" smtClean="0"/>
            </a:br>
            <a:endParaRPr lang="lt-LT" sz="1800" dirty="0"/>
          </a:p>
        </p:txBody>
      </p:sp>
      <p:pic>
        <p:nvPicPr>
          <p:cNvPr id="83971" name="Picture 2"/>
          <p:cNvPicPr>
            <a:picLocks noGrp="1" noChangeAspect="1" noChangeArrowheads="1"/>
          </p:cNvPicPr>
          <p:nvPr>
            <p:ph idx="1"/>
          </p:nvPr>
        </p:nvPicPr>
        <p:blipFill>
          <a:blip r:embed="rId2"/>
          <a:srcRect r="36842" b="72049"/>
          <a:stretch>
            <a:fillRect/>
          </a:stretch>
        </p:blipFill>
        <p:spPr>
          <a:xfrm>
            <a:off x="1187624" y="1556792"/>
            <a:ext cx="7560642" cy="4176713"/>
          </a:xfrm>
        </p:spPr>
      </p:pic>
      <p:sp>
        <p:nvSpPr>
          <p:cNvPr id="4" name="Skaidrės numerio vietos rezervavimo ženklas 3"/>
          <p:cNvSpPr>
            <a:spLocks noGrp="1"/>
          </p:cNvSpPr>
          <p:nvPr>
            <p:ph type="sldNum" sz="quarter" idx="12"/>
          </p:nvPr>
        </p:nvSpPr>
        <p:spPr/>
        <p:txBody>
          <a:bodyPr/>
          <a:lstStyle/>
          <a:p>
            <a:pPr>
              <a:defRPr/>
            </a:pPr>
            <a:fld id="{6928D74E-6777-487F-94A7-358AB0E0DD5A}" type="slidenum">
              <a:rPr lang="lt-LT"/>
              <a:pPr>
                <a:defRPr/>
              </a:pPr>
              <a:t>42</a:t>
            </a:fld>
            <a:endParaRPr lang="lt-LT"/>
          </a:p>
        </p:txBody>
      </p:sp>
      <p:pic>
        <p:nvPicPr>
          <p:cNvPr id="3" name="Paveikslėlis 2" descr="Edit Truth Tab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67662"/>
            <a:ext cx="9144000" cy="5890338"/>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971600" y="44624"/>
            <a:ext cx="7715200" cy="486544"/>
          </a:xfrm>
        </p:spPr>
        <p:txBody>
          <a:bodyPr/>
          <a:lstStyle/>
          <a:p>
            <a:r>
              <a:rPr lang="en-US" sz="1800" b="1" dirty="0" smtClean="0"/>
              <a:t>Boolean minimization and interpretation of output</a:t>
            </a:r>
            <a:endParaRPr lang="lt-LT" sz="1800" b="1" dirty="0"/>
          </a:p>
        </p:txBody>
      </p:sp>
      <p:sp>
        <p:nvSpPr>
          <p:cNvPr id="3" name="Turinio vietos rezervavimo ženklas 2"/>
          <p:cNvSpPr>
            <a:spLocks noGrp="1"/>
          </p:cNvSpPr>
          <p:nvPr>
            <p:ph sz="quarter" idx="1"/>
          </p:nvPr>
        </p:nvSpPr>
        <p:spPr>
          <a:xfrm>
            <a:off x="764208" y="548680"/>
            <a:ext cx="8388424" cy="6093296"/>
          </a:xfrm>
        </p:spPr>
        <p:txBody>
          <a:bodyPr/>
          <a:lstStyle/>
          <a:p>
            <a:pPr fontAlgn="auto">
              <a:spcAft>
                <a:spcPts val="0"/>
              </a:spcAft>
              <a:buFont typeface="Arial" pitchFamily="34" charset="0"/>
              <a:buChar char="•"/>
              <a:defRPr/>
            </a:pPr>
            <a:r>
              <a:rPr lang="en-US" sz="1200" b="1" dirty="0" smtClean="0"/>
              <a:t>After the editing the configuration table and producing truth table,  there are no differences in the analytical procedures.</a:t>
            </a:r>
          </a:p>
          <a:p>
            <a:pPr fontAlgn="auto">
              <a:spcAft>
                <a:spcPts val="0"/>
              </a:spcAft>
              <a:buFont typeface="Arial" pitchFamily="34" charset="0"/>
              <a:buChar char="•"/>
              <a:defRPr/>
            </a:pPr>
            <a:r>
              <a:rPr lang="en-US" sz="1200" b="1" dirty="0" smtClean="0"/>
              <a:t>The Boolean minimization is performed four times: </a:t>
            </a:r>
            <a:r>
              <a:rPr lang="lt-LT" sz="1200" b="1" dirty="0" smtClean="0"/>
              <a:t>(1) </a:t>
            </a:r>
            <a:r>
              <a:rPr lang="en-US" sz="1200" b="1" dirty="0" smtClean="0"/>
              <a:t>for positive outcomes without including logically possible but unobserved cases and (2) including them; (3) then the minimization for negative outcomes follows without including and (4) including unobserved cases. </a:t>
            </a:r>
            <a:endParaRPr lang="lt-LT" sz="1200" b="1" dirty="0" smtClean="0"/>
          </a:p>
          <a:p>
            <a:pPr fontAlgn="auto">
              <a:spcAft>
                <a:spcPts val="0"/>
              </a:spcAft>
              <a:buFont typeface="Arial" pitchFamily="34" charset="0"/>
              <a:buChar char="•"/>
              <a:defRPr/>
            </a:pPr>
            <a:r>
              <a:rPr lang="en-US" sz="1200" b="1" dirty="0" smtClean="0"/>
              <a:t>Eventually,  software can invite to select from the prime </a:t>
            </a:r>
            <a:r>
              <a:rPr lang="en-US" sz="1200" b="1" dirty="0" err="1" smtClean="0"/>
              <a:t>implicants</a:t>
            </a:r>
            <a:r>
              <a:rPr lang="en-US" sz="1200" b="1" dirty="0" smtClean="0"/>
              <a:t> logically essentially ones (If default instruction </a:t>
            </a:r>
            <a:r>
              <a:rPr lang="lt-LT" sz="1200" b="1" dirty="0" smtClean="0"/>
              <a:t> “</a:t>
            </a:r>
            <a:r>
              <a:rPr lang="lt-LT" sz="1200" b="1" dirty="0" err="1" smtClean="0"/>
              <a:t>select</a:t>
            </a:r>
            <a:r>
              <a:rPr lang="lt-LT" sz="1200" b="1" dirty="0" smtClean="0"/>
              <a:t> </a:t>
            </a:r>
            <a:r>
              <a:rPr lang="lt-LT" sz="1200" b="1" dirty="0" err="1" smtClean="0"/>
              <a:t>implicants</a:t>
            </a:r>
            <a:r>
              <a:rPr lang="lt-LT" sz="1200" b="1" dirty="0" smtClean="0"/>
              <a:t> </a:t>
            </a:r>
            <a:r>
              <a:rPr lang="lt-LT" sz="1200" b="1" dirty="0" err="1" smtClean="0"/>
              <a:t>by</a:t>
            </a:r>
            <a:r>
              <a:rPr lang="lt-LT" sz="1200" b="1" dirty="0" smtClean="0"/>
              <a:t> </a:t>
            </a:r>
            <a:r>
              <a:rPr lang="lt-LT" sz="1200" b="1" dirty="0" err="1" smtClean="0"/>
              <a:t>hand</a:t>
            </a:r>
            <a:r>
              <a:rPr lang="lt-LT" sz="1200" b="1" dirty="0" smtClean="0"/>
              <a:t>”</a:t>
            </a:r>
            <a:r>
              <a:rPr lang="en-US" sz="1200" b="1" dirty="0" smtClean="0"/>
              <a:t> was left</a:t>
            </a:r>
            <a:r>
              <a:rPr lang="lt-LT" sz="1200" b="1" dirty="0" smtClean="0"/>
              <a:t>)</a:t>
            </a:r>
            <a:endParaRPr lang="en-US" sz="1200" b="1" dirty="0" smtClean="0"/>
          </a:p>
          <a:p>
            <a:pPr fontAlgn="auto">
              <a:spcAft>
                <a:spcPts val="0"/>
              </a:spcAft>
              <a:buFont typeface="Arial" pitchFamily="34" charset="0"/>
              <a:buChar char="•"/>
              <a:defRPr/>
            </a:pPr>
            <a:r>
              <a:rPr lang="en-US" sz="1200" b="1" dirty="0" smtClean="0"/>
              <a:t>Differences between the output of </a:t>
            </a:r>
            <a:r>
              <a:rPr lang="en-US" sz="1200" b="1" dirty="0" err="1" smtClean="0"/>
              <a:t>csCQA</a:t>
            </a:r>
            <a:r>
              <a:rPr lang="en-US" sz="1200" b="1" dirty="0" smtClean="0"/>
              <a:t> and that of </a:t>
            </a:r>
            <a:r>
              <a:rPr lang="en-US" sz="1200" b="1" dirty="0" err="1" smtClean="0"/>
              <a:t>fsQCA</a:t>
            </a:r>
            <a:r>
              <a:rPr lang="en-US" sz="1200" b="1" dirty="0" smtClean="0"/>
              <a:t> are related to interpretation of the output formula and derive from the somewhat different definition of the basic concepts of QCA in the fuzzy sets contexts: </a:t>
            </a:r>
            <a:endParaRPr lang="lt-LT" sz="1200" b="1" dirty="0" smtClean="0"/>
          </a:p>
          <a:p>
            <a:r>
              <a:rPr lang="lt-LT" sz="1200" b="1" dirty="0" smtClean="0"/>
              <a:t>X</a:t>
            </a:r>
            <a:r>
              <a:rPr lang="en-US" sz="1200" b="1" dirty="0" err="1" smtClean="0"/>
              <a:t>i</a:t>
            </a:r>
            <a:r>
              <a:rPr lang="lt-LT" sz="1200" b="1" dirty="0" smtClean="0"/>
              <a:t> </a:t>
            </a:r>
            <a:r>
              <a:rPr lang="en-US" sz="1200" b="1" dirty="0" smtClean="0"/>
              <a:t>sufficient condition of  Yi, if  membership scores of cases in Xi are smaller than their membership score in Yi </a:t>
            </a:r>
            <a:r>
              <a:rPr lang="lt-LT" sz="1200" b="1" dirty="0" smtClean="0"/>
              <a:t>: X</a:t>
            </a:r>
            <a:r>
              <a:rPr lang="en-US" sz="1200" b="1" dirty="0" err="1" smtClean="0"/>
              <a:t>i</a:t>
            </a:r>
            <a:r>
              <a:rPr lang="lt-LT" sz="1200" b="1" dirty="0" smtClean="0"/>
              <a:t> ≤ Y</a:t>
            </a:r>
            <a:r>
              <a:rPr lang="en-US" sz="1200" b="1" dirty="0" err="1" smtClean="0"/>
              <a:t>i</a:t>
            </a:r>
            <a:r>
              <a:rPr lang="lt-LT" sz="1200" b="1" dirty="0" smtClean="0"/>
              <a:t>; </a:t>
            </a:r>
          </a:p>
          <a:p>
            <a:r>
              <a:rPr lang="lt-LT" sz="1200" b="1" dirty="0" smtClean="0"/>
              <a:t>X</a:t>
            </a:r>
            <a:r>
              <a:rPr lang="en-US" sz="1200" b="1" dirty="0" err="1" smtClean="0"/>
              <a:t>i</a:t>
            </a:r>
            <a:r>
              <a:rPr lang="lt-LT" sz="1200" b="1" dirty="0" smtClean="0"/>
              <a:t> </a:t>
            </a:r>
            <a:r>
              <a:rPr lang="en-US" sz="1200" b="1" dirty="0" smtClean="0"/>
              <a:t>is necessary condition of  Yi, if membership scores of cases in Xi is larger than their membership score in Yi </a:t>
            </a:r>
            <a:r>
              <a:rPr lang="lt-LT" sz="1200" b="1" dirty="0" smtClean="0"/>
              <a:t>: </a:t>
            </a:r>
            <a:r>
              <a:rPr lang="lt-LT" sz="1200" b="1" dirty="0" err="1" smtClean="0"/>
              <a:t>Xi</a:t>
            </a:r>
            <a:r>
              <a:rPr lang="lt-LT" sz="1200" b="1" dirty="0" smtClean="0"/>
              <a:t> ≥ </a:t>
            </a:r>
            <a:r>
              <a:rPr lang="lt-LT" sz="1200" b="1" dirty="0" err="1" smtClean="0"/>
              <a:t>Yi</a:t>
            </a:r>
            <a:r>
              <a:rPr lang="lt-LT" sz="1200" b="1" dirty="0" smtClean="0"/>
              <a:t>. </a:t>
            </a:r>
          </a:p>
          <a:p>
            <a:r>
              <a:rPr lang="lt-LT" sz="1200" b="1" dirty="0" err="1" smtClean="0"/>
              <a:t>Xi</a:t>
            </a:r>
            <a:r>
              <a:rPr lang="lt-LT" sz="1200" b="1" dirty="0" smtClean="0"/>
              <a:t> </a:t>
            </a:r>
            <a:r>
              <a:rPr lang="en-US" sz="1200" b="1" dirty="0" smtClean="0"/>
              <a:t> is necessary and sufficient condition,  if  membership scores of cases in Xi are equal to their membership cases in Yi: </a:t>
            </a:r>
            <a:r>
              <a:rPr lang="lt-LT" sz="1200" b="1" dirty="0" err="1" smtClean="0"/>
              <a:t>Xi</a:t>
            </a:r>
            <a:r>
              <a:rPr lang="lt-LT" sz="1200" b="1" dirty="0" smtClean="0"/>
              <a:t> </a:t>
            </a:r>
            <a:r>
              <a:rPr lang="en-US" sz="1200" b="1" dirty="0" smtClean="0"/>
              <a:t>=</a:t>
            </a:r>
            <a:r>
              <a:rPr lang="lt-LT" sz="1200" b="1" dirty="0" smtClean="0"/>
              <a:t> </a:t>
            </a:r>
            <a:r>
              <a:rPr lang="lt-LT" sz="1200" b="1" dirty="0" err="1" smtClean="0"/>
              <a:t>Yi</a:t>
            </a:r>
            <a:r>
              <a:rPr lang="lt-LT" sz="1200" b="1" dirty="0" smtClean="0"/>
              <a:t>. </a:t>
            </a:r>
            <a:endParaRPr lang="en-US" sz="1200" b="1" dirty="0" smtClean="0"/>
          </a:p>
          <a:p>
            <a:r>
              <a:rPr lang="en-US" sz="1200" b="1" dirty="0" smtClean="0"/>
              <a:t>The formula for the calculation of the consistency of sufficient condition were already explained: </a:t>
            </a:r>
            <a:endParaRPr lang="lt-LT" sz="1200" b="1" dirty="0" smtClean="0"/>
          </a:p>
          <a:p>
            <a:r>
              <a:rPr lang="lt-LT" sz="1200" b="1" dirty="0" err="1" smtClean="0"/>
              <a:t>ConsistencySC</a:t>
            </a:r>
            <a:r>
              <a:rPr lang="lt-LT" sz="1200" b="1" dirty="0" smtClean="0"/>
              <a:t> (</a:t>
            </a:r>
            <a:r>
              <a:rPr lang="lt-LT" sz="1200" b="1" dirty="0" err="1" smtClean="0"/>
              <a:t>Xi</a:t>
            </a:r>
            <a:r>
              <a:rPr lang="lt-LT" sz="1200" b="1" dirty="0" smtClean="0"/>
              <a:t> ≤</a:t>
            </a:r>
            <a:r>
              <a:rPr lang="lt-LT" sz="1200" b="1" dirty="0" err="1" smtClean="0"/>
              <a:t>Yi</a:t>
            </a:r>
            <a:r>
              <a:rPr lang="lt-LT" sz="1200" b="1" dirty="0" smtClean="0"/>
              <a:t>)= ∑ (min (</a:t>
            </a:r>
            <a:r>
              <a:rPr lang="lt-LT" sz="1200" b="1" dirty="0" err="1" smtClean="0"/>
              <a:t>Xi</a:t>
            </a:r>
            <a:r>
              <a:rPr lang="lt-LT" sz="1200" b="1" dirty="0" smtClean="0"/>
              <a:t>, </a:t>
            </a:r>
            <a:r>
              <a:rPr lang="lt-LT" sz="1200" b="1" dirty="0" err="1" smtClean="0"/>
              <a:t>Yi</a:t>
            </a:r>
            <a:r>
              <a:rPr lang="lt-LT" sz="1200" b="1" dirty="0" smtClean="0"/>
              <a:t>)/ ∑ (</a:t>
            </a:r>
            <a:r>
              <a:rPr lang="lt-LT" sz="1200" b="1" dirty="0" err="1" smtClean="0"/>
              <a:t>Xi</a:t>
            </a:r>
            <a:r>
              <a:rPr lang="lt-LT" sz="1200" b="1" dirty="0" smtClean="0"/>
              <a:t>)</a:t>
            </a:r>
            <a:r>
              <a:rPr lang="en-US" sz="1200" b="1" dirty="0" smtClean="0"/>
              <a:t>. (The same formula applies to the raw coverage of necessary condition NC (</a:t>
            </a:r>
            <a:r>
              <a:rPr lang="lt-LT" sz="1200" b="1" dirty="0"/>
              <a:t>(</a:t>
            </a:r>
            <a:r>
              <a:rPr lang="lt-LT" sz="1200" b="1" dirty="0" err="1"/>
              <a:t>Xi</a:t>
            </a:r>
            <a:r>
              <a:rPr lang="lt-LT" sz="1200" b="1" dirty="0"/>
              <a:t> </a:t>
            </a:r>
            <a:r>
              <a:rPr lang="en-US" sz="1200" b="1" dirty="0" smtClean="0"/>
              <a:t>≥</a:t>
            </a:r>
            <a:r>
              <a:rPr lang="lt-LT" sz="1200" b="1" dirty="0" err="1" smtClean="0"/>
              <a:t>Yi</a:t>
            </a:r>
            <a:r>
              <a:rPr lang="lt-LT" sz="1200" b="1" dirty="0"/>
              <a:t>)</a:t>
            </a:r>
            <a:r>
              <a:rPr lang="en-US" sz="1200" b="1" dirty="0" smtClean="0"/>
              <a:t>)</a:t>
            </a:r>
          </a:p>
          <a:p>
            <a:r>
              <a:rPr lang="en-US" sz="1200" b="1" dirty="0" smtClean="0"/>
              <a:t>It has a pendant – the formula for calculation of coverage: </a:t>
            </a:r>
          </a:p>
          <a:p>
            <a:r>
              <a:rPr lang="lt-LT" sz="1200" b="1" dirty="0" smtClean="0"/>
              <a:t>C</a:t>
            </a:r>
            <a:r>
              <a:rPr lang="en-US" sz="1200" b="1" dirty="0" smtClean="0"/>
              <a:t>overage</a:t>
            </a:r>
            <a:r>
              <a:rPr lang="lt-LT" sz="1200" b="1" dirty="0" smtClean="0"/>
              <a:t>SC (</a:t>
            </a:r>
            <a:r>
              <a:rPr lang="lt-LT" sz="1200" b="1" dirty="0" err="1" smtClean="0"/>
              <a:t>Xi</a:t>
            </a:r>
            <a:r>
              <a:rPr lang="lt-LT" sz="1200" b="1" dirty="0" smtClean="0"/>
              <a:t> ≤</a:t>
            </a:r>
            <a:r>
              <a:rPr lang="lt-LT" sz="1200" b="1" dirty="0" err="1" smtClean="0"/>
              <a:t>Yi</a:t>
            </a:r>
            <a:r>
              <a:rPr lang="lt-LT" sz="1200" b="1" dirty="0" smtClean="0"/>
              <a:t>)= ∑ (min (</a:t>
            </a:r>
            <a:r>
              <a:rPr lang="lt-LT" sz="1200" b="1" dirty="0" err="1" smtClean="0"/>
              <a:t>Xi</a:t>
            </a:r>
            <a:r>
              <a:rPr lang="lt-LT" sz="1200" b="1" dirty="0" smtClean="0"/>
              <a:t>, </a:t>
            </a:r>
            <a:r>
              <a:rPr lang="lt-LT" sz="1200" b="1" dirty="0" err="1" smtClean="0"/>
              <a:t>Yi</a:t>
            </a:r>
            <a:r>
              <a:rPr lang="lt-LT" sz="1200" b="1" dirty="0" smtClean="0"/>
              <a:t>)/ ∑ (</a:t>
            </a:r>
            <a:r>
              <a:rPr lang="en-US" sz="1200" b="1" dirty="0" err="1" smtClean="0"/>
              <a:t>Y</a:t>
            </a:r>
            <a:r>
              <a:rPr lang="lt-LT" sz="1200" b="1" dirty="0" smtClean="0"/>
              <a:t>i)</a:t>
            </a:r>
            <a:r>
              <a:rPr lang="en-US" sz="1200" b="1" dirty="0" smtClean="0"/>
              <a:t>. (The same formula applies to consistency of necessary </a:t>
            </a:r>
            <a:r>
              <a:rPr lang="en-US" sz="1200" b="1" dirty="0"/>
              <a:t>condition NC (</a:t>
            </a:r>
            <a:r>
              <a:rPr lang="lt-LT" sz="1200" b="1" dirty="0"/>
              <a:t>(</a:t>
            </a:r>
            <a:r>
              <a:rPr lang="lt-LT" sz="1200" b="1" dirty="0" err="1"/>
              <a:t>Xi</a:t>
            </a:r>
            <a:r>
              <a:rPr lang="lt-LT" sz="1200" b="1" dirty="0"/>
              <a:t> </a:t>
            </a:r>
            <a:r>
              <a:rPr lang="en-US" sz="1200" b="1" dirty="0"/>
              <a:t>≥</a:t>
            </a:r>
            <a:r>
              <a:rPr lang="lt-LT" sz="1200" b="1" dirty="0" err="1"/>
              <a:t>Yi</a:t>
            </a:r>
            <a:r>
              <a:rPr lang="lt-LT" sz="1200" b="1" dirty="0"/>
              <a:t>)</a:t>
            </a:r>
            <a:r>
              <a:rPr lang="en-US" sz="1200" b="1" dirty="0" smtClean="0"/>
              <a:t>).</a:t>
            </a:r>
          </a:p>
          <a:p>
            <a:r>
              <a:rPr lang="en-US" sz="1200" b="1" dirty="0" smtClean="0"/>
              <a:t>There is no difference between </a:t>
            </a:r>
            <a:r>
              <a:rPr lang="en-US" sz="1200" b="1" dirty="0" err="1" smtClean="0"/>
              <a:t>csQCA</a:t>
            </a:r>
            <a:r>
              <a:rPr lang="en-US" sz="1200" b="1" dirty="0" smtClean="0"/>
              <a:t> and </a:t>
            </a:r>
            <a:r>
              <a:rPr lang="en-US" sz="1200" b="1" dirty="0" err="1" smtClean="0"/>
              <a:t>fsQCA</a:t>
            </a:r>
            <a:r>
              <a:rPr lang="en-US" sz="1200" b="1" dirty="0" smtClean="0"/>
              <a:t> how raw coverage differs from unique coverage and how to calculate unique coverage</a:t>
            </a:r>
          </a:p>
          <a:p>
            <a:r>
              <a:rPr lang="en-US" sz="1200" b="1" dirty="0" smtClean="0"/>
              <a:t> Importantly,  high consistency is compatible with low coverage and vice versa.  Consistency has primacy: high coverage without </a:t>
            </a:r>
            <a:r>
              <a:rPr lang="en-US" sz="1200" b="1" dirty="0" err="1" smtClean="0"/>
              <a:t>consitency</a:t>
            </a:r>
            <a:r>
              <a:rPr lang="en-US" sz="1200" b="1" dirty="0" smtClean="0"/>
              <a:t> makes no sense (like high correlation with no statistical significance).</a:t>
            </a:r>
          </a:p>
          <a:p>
            <a:endParaRPr lang="lt-LT" sz="1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Antraštė 3"/>
          <p:cNvSpPr>
            <a:spLocks noGrp="1"/>
          </p:cNvSpPr>
          <p:nvPr>
            <p:ph type="title"/>
          </p:nvPr>
        </p:nvSpPr>
        <p:spPr>
          <a:xfrm>
            <a:off x="899592" y="116632"/>
            <a:ext cx="7787208" cy="1080120"/>
          </a:xfrm>
        </p:spPr>
        <p:txBody>
          <a:bodyPr/>
          <a:lstStyle/>
          <a:p>
            <a:r>
              <a:rPr lang="en-US" sz="1200" dirty="0"/>
              <a:t>INTRIGUINGLY,  </a:t>
            </a:r>
            <a:r>
              <a:rPr lang="en-US" sz="1200" dirty="0" err="1"/>
              <a:t>fsQCA</a:t>
            </a:r>
            <a:r>
              <a:rPr lang="en-US" sz="1200" dirty="0"/>
              <a:t> 2.0 software provides the possibility to visualize the sufficiency and necessity relations of between outcome  single conditions, and their combinations. </a:t>
            </a:r>
            <a:br>
              <a:rPr lang="en-US" sz="1200" dirty="0"/>
            </a:br>
            <a:r>
              <a:rPr lang="en-US" sz="1200" dirty="0"/>
              <a:t>Graphs → Fuzzy → XY Plot </a:t>
            </a:r>
            <a:br>
              <a:rPr lang="en-US" sz="1200" dirty="0"/>
            </a:br>
            <a:r>
              <a:rPr lang="en-US" sz="1800" b="1" dirty="0" smtClean="0"/>
              <a:t>Graphs of the fuzzy sets sufficient and necessary conditions </a:t>
            </a:r>
            <a:r>
              <a:rPr lang="lt-LT" sz="1800" b="1" dirty="0" smtClean="0"/>
              <a:t/>
            </a:r>
            <a:br>
              <a:rPr lang="lt-LT" sz="1800" b="1" dirty="0" smtClean="0"/>
            </a:br>
            <a:r>
              <a:rPr lang="lt-LT" sz="1800" i="1" dirty="0" smtClean="0"/>
              <a:t> </a:t>
            </a:r>
            <a:r>
              <a:rPr lang="lt-LT" sz="1800" i="1" dirty="0" err="1" smtClean="0"/>
              <a:t>Graphs</a:t>
            </a:r>
            <a:r>
              <a:rPr lang="lt-LT" sz="1800" i="1" dirty="0" smtClean="0"/>
              <a:t> </a:t>
            </a:r>
            <a:r>
              <a:rPr lang="lt-LT" sz="1800" i="1" dirty="0" smtClean="0">
                <a:sym typeface="Wingdings" pitchFamily="2" charset="2"/>
              </a:rPr>
              <a:t></a:t>
            </a:r>
            <a:r>
              <a:rPr lang="lt-LT" sz="1800" i="1" dirty="0" smtClean="0"/>
              <a:t> </a:t>
            </a:r>
            <a:r>
              <a:rPr lang="lt-LT" sz="1800" i="1" dirty="0" err="1" smtClean="0"/>
              <a:t>Fuzzy</a:t>
            </a:r>
            <a:r>
              <a:rPr lang="lt-LT" sz="1800" i="1" dirty="0" smtClean="0"/>
              <a:t> </a:t>
            </a:r>
            <a:r>
              <a:rPr lang="lt-LT" sz="1800" i="1" dirty="0" smtClean="0">
                <a:sym typeface="Wingdings" pitchFamily="2" charset="2"/>
              </a:rPr>
              <a:t></a:t>
            </a:r>
            <a:r>
              <a:rPr lang="lt-LT" sz="1800" i="1" dirty="0" smtClean="0"/>
              <a:t> XY Plot</a:t>
            </a:r>
            <a:r>
              <a:rPr lang="lt-LT" sz="1800" dirty="0" smtClean="0"/>
              <a:t> </a:t>
            </a:r>
            <a:endParaRPr lang="lt-LT" sz="1800" b="1" dirty="0" smtClean="0"/>
          </a:p>
        </p:txBody>
      </p:sp>
      <p:sp>
        <p:nvSpPr>
          <p:cNvPr id="5" name="Teksto vietos rezervavimo ženklas 4"/>
          <p:cNvSpPr>
            <a:spLocks noGrp="1"/>
          </p:cNvSpPr>
          <p:nvPr>
            <p:ph type="body" idx="1"/>
          </p:nvPr>
        </p:nvSpPr>
        <p:spPr>
          <a:xfrm>
            <a:off x="827584" y="1285875"/>
            <a:ext cx="3669804" cy="685800"/>
          </a:xfrm>
        </p:spPr>
        <p:txBody>
          <a:bodyPr rtlCol="0">
            <a:normAutofit fontScale="92500" lnSpcReduction="20000"/>
          </a:bodyPr>
          <a:lstStyle/>
          <a:p>
            <a:pPr fontAlgn="auto">
              <a:spcAft>
                <a:spcPts val="0"/>
              </a:spcAft>
              <a:buFont typeface="Arial" pitchFamily="34" charset="0"/>
              <a:buNone/>
              <a:defRPr/>
            </a:pPr>
            <a:r>
              <a:rPr lang="en-US" dirty="0" smtClean="0">
                <a:solidFill>
                  <a:schemeClr val="tx1"/>
                </a:solidFill>
              </a:rPr>
              <a:t>The graph of the sufficient condition</a:t>
            </a:r>
            <a:endParaRPr lang="lt-LT" dirty="0">
              <a:solidFill>
                <a:schemeClr val="tx1"/>
              </a:solidFill>
            </a:endParaRPr>
          </a:p>
        </p:txBody>
      </p:sp>
      <p:sp>
        <p:nvSpPr>
          <p:cNvPr id="12293" name="Turinio vietos rezervavimo ženklas 5"/>
          <p:cNvSpPr>
            <a:spLocks noGrp="1"/>
          </p:cNvSpPr>
          <p:nvPr>
            <p:ph sz="half" idx="2"/>
          </p:nvPr>
        </p:nvSpPr>
        <p:spPr/>
        <p:txBody>
          <a:bodyPr/>
          <a:lstStyle/>
          <a:p>
            <a:r>
              <a:rPr lang="lt-LT" smtClean="0"/>
              <a:t/>
            </a:r>
            <a:br>
              <a:rPr lang="lt-LT" smtClean="0"/>
            </a:br>
            <a:r>
              <a:rPr lang="lt-LT" smtClean="0"/>
              <a:t> </a:t>
            </a:r>
            <a:br>
              <a:rPr lang="lt-LT" smtClean="0"/>
            </a:br>
            <a:r>
              <a:rPr lang="lt-LT" smtClean="0"/>
              <a:t> </a:t>
            </a:r>
            <a:br>
              <a:rPr lang="lt-LT" smtClean="0"/>
            </a:br>
            <a:endParaRPr lang="lt-LT" smtClean="0"/>
          </a:p>
        </p:txBody>
      </p:sp>
      <p:sp>
        <p:nvSpPr>
          <p:cNvPr id="7" name="Teksto vietos rezervavimo ženklas 6"/>
          <p:cNvSpPr>
            <a:spLocks noGrp="1"/>
          </p:cNvSpPr>
          <p:nvPr>
            <p:ph type="body" sz="quarter" idx="3"/>
          </p:nvPr>
        </p:nvSpPr>
        <p:spPr>
          <a:xfrm>
            <a:off x="4932040" y="1295400"/>
            <a:ext cx="3757935" cy="685800"/>
          </a:xfrm>
        </p:spPr>
        <p:txBody>
          <a:bodyPr rtlCol="0">
            <a:normAutofit fontScale="70000" lnSpcReduction="20000"/>
          </a:bodyPr>
          <a:lstStyle/>
          <a:p>
            <a:pPr fontAlgn="auto">
              <a:spcAft>
                <a:spcPts val="0"/>
              </a:spcAft>
              <a:buFont typeface="Arial" pitchFamily="34" charset="0"/>
              <a:buNone/>
              <a:defRPr/>
            </a:pPr>
            <a:r>
              <a:rPr lang="en-US" dirty="0" smtClean="0">
                <a:solidFill>
                  <a:schemeClr val="tx1"/>
                </a:solidFill>
              </a:rPr>
              <a:t>The graph of the not completely consistent necessary condition</a:t>
            </a:r>
            <a:endParaRPr lang="lt-LT" dirty="0">
              <a:solidFill>
                <a:schemeClr val="tx1"/>
              </a:solidFill>
            </a:endParaRPr>
          </a:p>
        </p:txBody>
      </p:sp>
      <p:sp>
        <p:nvSpPr>
          <p:cNvPr id="12295" name="Turinio vietos rezervavimo ženklas 7"/>
          <p:cNvSpPr>
            <a:spLocks noGrp="1"/>
          </p:cNvSpPr>
          <p:nvPr>
            <p:ph sz="quarter" idx="4"/>
          </p:nvPr>
        </p:nvSpPr>
        <p:spPr/>
        <p:txBody>
          <a:bodyPr/>
          <a:lstStyle/>
          <a:p>
            <a:r>
              <a:rPr lang="lt-LT" smtClean="0"/>
              <a:t/>
            </a:r>
            <a:br>
              <a:rPr lang="lt-LT" smtClean="0"/>
            </a:br>
            <a:r>
              <a:rPr lang="lt-LT" smtClean="0"/>
              <a:t> </a:t>
            </a:r>
            <a:br>
              <a:rPr lang="lt-LT" smtClean="0"/>
            </a:br>
            <a:endParaRPr lang="lt-LT" smtClean="0"/>
          </a:p>
        </p:txBody>
      </p:sp>
      <p:pic>
        <p:nvPicPr>
          <p:cNvPr id="12296" name="Paveikslėlis 8"/>
          <p:cNvPicPr>
            <a:picLocks noChangeAspect="1" noChangeArrowheads="1"/>
          </p:cNvPicPr>
          <p:nvPr/>
        </p:nvPicPr>
        <p:blipFill>
          <a:blip r:embed="rId3"/>
          <a:srcRect/>
          <a:stretch>
            <a:fillRect/>
          </a:stretch>
        </p:blipFill>
        <p:spPr bwMode="auto">
          <a:xfrm>
            <a:off x="827584" y="2564904"/>
            <a:ext cx="3808412" cy="2838450"/>
          </a:xfrm>
          <a:prstGeom prst="rect">
            <a:avLst/>
          </a:prstGeom>
          <a:solidFill>
            <a:srgbClr val="FFFFFF"/>
          </a:solidFill>
          <a:ln w="9525">
            <a:noFill/>
            <a:miter lim="800000"/>
            <a:headEnd/>
            <a:tailEnd/>
          </a:ln>
        </p:spPr>
      </p:pic>
      <p:graphicFrame>
        <p:nvGraphicFramePr>
          <p:cNvPr id="12290" name="Object 3"/>
          <p:cNvGraphicFramePr>
            <a:graphicFrameLocks noChangeAspect="1"/>
          </p:cNvGraphicFramePr>
          <p:nvPr/>
        </p:nvGraphicFramePr>
        <p:xfrm>
          <a:off x="4716463" y="2492375"/>
          <a:ext cx="3743325" cy="3529013"/>
        </p:xfrm>
        <a:graphic>
          <a:graphicData uri="http://schemas.openxmlformats.org/presentationml/2006/ole">
            <mc:AlternateContent xmlns:mc="http://schemas.openxmlformats.org/markup-compatibility/2006">
              <mc:Choice xmlns:v="urn:schemas-microsoft-com:vml" Requires="v">
                <p:oleObj spid="_x0000_s5165" name="Dokumentas" r:id="rId4" imgW="4468330" imgH="4450480" progId="Word.Document.12">
                  <p:embed/>
                </p:oleObj>
              </mc:Choice>
              <mc:Fallback>
                <p:oleObj name="Dokumentas" r:id="rId4" imgW="4468330" imgH="4450480" progId="Word.Document.12">
                  <p:embed/>
                  <p:pic>
                    <p:nvPicPr>
                      <p:cNvPr id="0"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463" y="2492375"/>
                        <a:ext cx="3743325" cy="3529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Skaidrės numerio vietos rezervavimo ženklas 9"/>
          <p:cNvSpPr>
            <a:spLocks noGrp="1"/>
          </p:cNvSpPr>
          <p:nvPr>
            <p:ph type="sldNum" sz="quarter" idx="12"/>
          </p:nvPr>
        </p:nvSpPr>
        <p:spPr/>
        <p:txBody>
          <a:bodyPr/>
          <a:lstStyle/>
          <a:p>
            <a:pPr>
              <a:defRPr/>
            </a:pPr>
            <a:fld id="{85A39C03-2BDA-4C64-BE77-00FC16458F0E}" type="slidenum">
              <a:rPr lang="lt-LT"/>
              <a:pPr>
                <a:defRPr/>
              </a:pPr>
              <a:t>44</a:t>
            </a:fld>
            <a:endParaRPr lang="lt-LT"/>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899592" y="228600"/>
            <a:ext cx="7787208" cy="914400"/>
          </a:xfrm>
        </p:spPr>
        <p:txBody>
          <a:bodyPr/>
          <a:lstStyle/>
          <a:p>
            <a:r>
              <a:rPr lang="en-US" sz="2000" b="1" dirty="0" smtClean="0"/>
              <a:t>Visualization of the fuzzy set relations using </a:t>
            </a:r>
            <a:r>
              <a:rPr lang="en-US" sz="2000" b="1" dirty="0" err="1" smtClean="0"/>
              <a:t>fsQCA</a:t>
            </a:r>
            <a:r>
              <a:rPr lang="en-US" sz="2000" b="1" dirty="0" smtClean="0"/>
              <a:t> 2.0</a:t>
            </a:r>
            <a:endParaRPr lang="lt-LT" sz="2000" b="1" dirty="0"/>
          </a:p>
        </p:txBody>
      </p:sp>
      <p:sp>
        <p:nvSpPr>
          <p:cNvPr id="3" name="Teksto vietos rezervavimo ženklas 2"/>
          <p:cNvSpPr>
            <a:spLocks noGrp="1"/>
          </p:cNvSpPr>
          <p:nvPr>
            <p:ph type="body" idx="1"/>
          </p:nvPr>
        </p:nvSpPr>
        <p:spPr>
          <a:xfrm>
            <a:off x="899592" y="1196752"/>
            <a:ext cx="3597796" cy="774923"/>
          </a:xfrm>
        </p:spPr>
        <p:txBody>
          <a:bodyPr/>
          <a:lstStyle/>
          <a:p>
            <a:r>
              <a:rPr lang="en-US" sz="1600" dirty="0" smtClean="0">
                <a:solidFill>
                  <a:schemeClr val="tx1"/>
                </a:solidFill>
              </a:rPr>
              <a:t>The graph of the necessary and </a:t>
            </a:r>
            <a:r>
              <a:rPr lang="en-US" sz="1600" dirty="0" err="1" smtClean="0">
                <a:solidFill>
                  <a:schemeClr val="tx1"/>
                </a:solidFill>
              </a:rPr>
              <a:t>suffcient</a:t>
            </a:r>
            <a:r>
              <a:rPr lang="en-US" sz="1600" dirty="0" smtClean="0">
                <a:solidFill>
                  <a:schemeClr val="tx1"/>
                </a:solidFill>
              </a:rPr>
              <a:t> condition</a:t>
            </a:r>
            <a:endParaRPr lang="lt-LT" sz="1600" dirty="0">
              <a:solidFill>
                <a:schemeClr val="tx1"/>
              </a:solidFill>
            </a:endParaRPr>
          </a:p>
        </p:txBody>
      </p:sp>
      <p:sp>
        <p:nvSpPr>
          <p:cNvPr id="6" name="Turinio vietos rezervavimo ženklas 5"/>
          <p:cNvSpPr>
            <a:spLocks noGrp="1"/>
          </p:cNvSpPr>
          <p:nvPr>
            <p:ph sz="quarter" idx="4"/>
          </p:nvPr>
        </p:nvSpPr>
        <p:spPr>
          <a:xfrm>
            <a:off x="4644008" y="1268760"/>
            <a:ext cx="4038600" cy="4038600"/>
          </a:xfrm>
        </p:spPr>
        <p:txBody>
          <a:bodyPr/>
          <a:lstStyle/>
          <a:p>
            <a:r>
              <a:rPr lang="en-US" sz="1600" b="1" dirty="0" smtClean="0"/>
              <a:t>The number in the box above </a:t>
            </a:r>
            <a:r>
              <a:rPr lang="lt-LT" sz="1600" b="1" dirty="0" smtClean="0"/>
              <a:t>Y </a:t>
            </a:r>
            <a:r>
              <a:rPr lang="en-US" sz="1600" b="1" dirty="0" smtClean="0"/>
              <a:t>axis shows the degree of consistency of X as sufficient condition, while the number below in the right means its coverage</a:t>
            </a:r>
            <a:r>
              <a:rPr lang="lt-LT" sz="1600" b="1" dirty="0" smtClean="0"/>
              <a:t>. </a:t>
            </a:r>
          </a:p>
          <a:p>
            <a:r>
              <a:rPr lang="en-US" sz="1600" b="1" dirty="0" smtClean="0"/>
              <a:t>If most points are below the diagonal, then the number above should be read as indicator of the coverage of X as necessary condition for Y, while the number on the right below means the its consistency (lets recall that formula for calculation of the consistency of sufficient condition is formally identical to that for the calculation of the coverage of necessary condition and vice versa). </a:t>
            </a:r>
            <a:endParaRPr lang="lt-LT" sz="1600" b="1" dirty="0"/>
          </a:p>
        </p:txBody>
      </p:sp>
      <p:sp>
        <p:nvSpPr>
          <p:cNvPr id="7" name="Skaidrės numerio vietos rezervavimo ženklas 6"/>
          <p:cNvSpPr>
            <a:spLocks noGrp="1"/>
          </p:cNvSpPr>
          <p:nvPr>
            <p:ph type="sldNum" sz="quarter" idx="12"/>
          </p:nvPr>
        </p:nvSpPr>
        <p:spPr/>
        <p:txBody>
          <a:bodyPr/>
          <a:lstStyle/>
          <a:p>
            <a:pPr>
              <a:defRPr/>
            </a:pPr>
            <a:fld id="{1579C6E8-3AED-4C94-989D-F93EA25D5C34}" type="slidenum">
              <a:rPr lang="en-GB" smtClean="0"/>
              <a:pPr>
                <a:defRPr/>
              </a:pPr>
              <a:t>45</a:t>
            </a:fld>
            <a:endParaRPr lang="it-IT"/>
          </a:p>
        </p:txBody>
      </p:sp>
      <p:pic>
        <p:nvPicPr>
          <p:cNvPr id="8" name="Paveikslėlis 9"/>
          <p:cNvPicPr>
            <a:picLocks noGrp="1" noChangeAspect="1" noChangeArrowheads="1"/>
          </p:cNvPicPr>
          <p:nvPr>
            <p:ph sz="quarter" idx="2"/>
          </p:nvPr>
        </p:nvPicPr>
        <p:blipFill>
          <a:blip r:embed="rId2"/>
          <a:srcRect/>
          <a:stretch>
            <a:fillRect/>
          </a:stretch>
        </p:blipFill>
        <p:spPr bwMode="auto">
          <a:xfrm>
            <a:off x="457200" y="2646502"/>
            <a:ext cx="4038600" cy="3012796"/>
          </a:xfrm>
          <a:prstGeom prst="rect">
            <a:avLst/>
          </a:prstGeom>
          <a:solidFill>
            <a:srgbClr val="FFFFFF"/>
          </a:solid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ntraštė 7"/>
          <p:cNvSpPr>
            <a:spLocks noGrp="1"/>
          </p:cNvSpPr>
          <p:nvPr>
            <p:ph type="title"/>
          </p:nvPr>
        </p:nvSpPr>
        <p:spPr/>
        <p:txBody>
          <a:bodyPr/>
          <a:lstStyle/>
          <a:p>
            <a:pPr algn="ctr"/>
            <a:r>
              <a:rPr lang="lt-LT" sz="1600" b="1" dirty="0" err="1" smtClean="0"/>
              <a:t>Adjusting</a:t>
            </a:r>
            <a:r>
              <a:rPr lang="lt-LT" sz="1600" b="1" dirty="0" smtClean="0"/>
              <a:t> </a:t>
            </a:r>
            <a:r>
              <a:rPr lang="lt-LT" sz="1600" b="1" dirty="0" err="1" smtClean="0"/>
              <a:t>tests</a:t>
            </a:r>
            <a:r>
              <a:rPr lang="lt-LT" sz="1600" b="1" dirty="0" smtClean="0"/>
              <a:t> of </a:t>
            </a:r>
            <a:r>
              <a:rPr lang="lt-LT" sz="1600" b="1" dirty="0" err="1" smtClean="0"/>
              <a:t>sufficiency</a:t>
            </a:r>
            <a:r>
              <a:rPr lang="lt-LT" sz="1600" b="1" dirty="0" smtClean="0"/>
              <a:t> </a:t>
            </a:r>
            <a:r>
              <a:rPr lang="lt-LT" sz="1600" b="1" dirty="0" err="1" smtClean="0"/>
              <a:t>and</a:t>
            </a:r>
            <a:r>
              <a:rPr lang="lt-LT" sz="1600" b="1" dirty="0" smtClean="0"/>
              <a:t> </a:t>
            </a:r>
            <a:r>
              <a:rPr lang="lt-LT" sz="1600" b="1" dirty="0" err="1" smtClean="0"/>
              <a:t>necessity</a:t>
            </a:r>
            <a:r>
              <a:rPr lang="lt-LT" sz="1600" b="1" dirty="0" smtClean="0"/>
              <a:t> </a:t>
            </a:r>
            <a:r>
              <a:rPr lang="lt-LT" sz="1600" b="1" dirty="0" err="1" smtClean="0"/>
              <a:t>for</a:t>
            </a:r>
            <a:r>
              <a:rPr lang="lt-LT" sz="1600" b="1" dirty="0" smtClean="0"/>
              <a:t> </a:t>
            </a:r>
            <a:r>
              <a:rPr lang="lt-LT" sz="1600" b="1" dirty="0" err="1" smtClean="0"/>
              <a:t>measurement</a:t>
            </a:r>
            <a:r>
              <a:rPr lang="lt-LT" sz="1600" b="1" dirty="0" smtClean="0"/>
              <a:t> </a:t>
            </a:r>
            <a:r>
              <a:rPr lang="lt-LT" sz="1600" b="1" dirty="0" err="1" smtClean="0"/>
              <a:t>and</a:t>
            </a:r>
            <a:r>
              <a:rPr lang="lt-LT" sz="1600" b="1" dirty="0" smtClean="0"/>
              <a:t> </a:t>
            </a:r>
            <a:r>
              <a:rPr lang="lt-LT" sz="1600" b="1" dirty="0" err="1" smtClean="0"/>
              <a:t>translation</a:t>
            </a:r>
            <a:r>
              <a:rPr lang="lt-LT" sz="1600" b="1" dirty="0" smtClean="0"/>
              <a:t> </a:t>
            </a:r>
            <a:r>
              <a:rPr lang="lt-LT" sz="1600" b="1" dirty="0" err="1" smtClean="0"/>
              <a:t>imprecisions</a:t>
            </a:r>
            <a:endParaRPr lang="lt-LT" sz="1600" b="1" dirty="0"/>
          </a:p>
        </p:txBody>
      </p:sp>
      <p:sp>
        <p:nvSpPr>
          <p:cNvPr id="9" name="Turinio vietos rezervavimo ženklas 8"/>
          <p:cNvSpPr>
            <a:spLocks noGrp="1"/>
          </p:cNvSpPr>
          <p:nvPr>
            <p:ph sz="quarter" idx="1"/>
          </p:nvPr>
        </p:nvSpPr>
        <p:spPr>
          <a:xfrm>
            <a:off x="899592" y="1219200"/>
            <a:ext cx="7787208" cy="5450160"/>
          </a:xfrm>
        </p:spPr>
        <p:txBody>
          <a:bodyPr/>
          <a:lstStyle/>
          <a:p>
            <a:pPr algn="just">
              <a:buNone/>
            </a:pPr>
            <a:r>
              <a:rPr lang="lt-LT" sz="2800" dirty="0" smtClean="0"/>
              <a:t> </a:t>
            </a:r>
            <a:r>
              <a:rPr lang="lt-LT" sz="2800" dirty="0" err="1" smtClean="0"/>
              <a:t>in</a:t>
            </a:r>
            <a:r>
              <a:rPr lang="lt-LT" sz="2800" dirty="0" smtClean="0"/>
              <a:t> </a:t>
            </a:r>
            <a:r>
              <a:rPr lang="lt-LT" sz="2000" dirty="0" err="1" smtClean="0"/>
              <a:t>Ragin</a:t>
            </a:r>
            <a:r>
              <a:rPr lang="lt-LT" sz="2000" dirty="0" smtClean="0"/>
              <a:t>, Charles C. (2000) </a:t>
            </a:r>
            <a:r>
              <a:rPr lang="lt-LT" sz="2000" i="1" dirty="0" err="1" smtClean="0"/>
              <a:t>Fuzzy-set</a:t>
            </a:r>
            <a:r>
              <a:rPr lang="lt-LT" sz="2000" i="1" dirty="0" smtClean="0"/>
              <a:t> </a:t>
            </a:r>
            <a:r>
              <a:rPr lang="lt-LT" sz="2000" i="1" dirty="0" err="1" smtClean="0"/>
              <a:t>Social</a:t>
            </a:r>
            <a:r>
              <a:rPr lang="lt-LT" sz="2000" i="1" dirty="0" smtClean="0"/>
              <a:t> </a:t>
            </a:r>
            <a:r>
              <a:rPr lang="lt-LT" sz="2000" i="1" dirty="0" err="1" smtClean="0"/>
              <a:t>Science</a:t>
            </a:r>
            <a:r>
              <a:rPr lang="lt-LT" sz="2000" i="1" dirty="0" smtClean="0"/>
              <a:t>. </a:t>
            </a:r>
            <a:r>
              <a:rPr lang="lt-LT" sz="2000" dirty="0" err="1" smtClean="0"/>
              <a:t>Chicago</a:t>
            </a:r>
            <a:r>
              <a:rPr lang="lt-LT" sz="2000" dirty="0" smtClean="0"/>
              <a:t> UP </a:t>
            </a:r>
            <a:r>
              <a:rPr lang="lt-LT" sz="2000" dirty="0" err="1" smtClean="0"/>
              <a:t>the</a:t>
            </a:r>
            <a:r>
              <a:rPr lang="lt-LT" sz="2000" dirty="0" smtClean="0"/>
              <a:t> </a:t>
            </a:r>
            <a:r>
              <a:rPr lang="lt-LT" sz="2000" dirty="0" err="1" smtClean="0"/>
              <a:t>author</a:t>
            </a:r>
            <a:r>
              <a:rPr lang="lt-LT" sz="2000" dirty="0" smtClean="0"/>
              <a:t> </a:t>
            </a:r>
            <a:r>
              <a:rPr lang="lt-LT" sz="2000" dirty="0" err="1" smtClean="0"/>
              <a:t>advices</a:t>
            </a:r>
            <a:r>
              <a:rPr lang="lt-LT" sz="2000" dirty="0" smtClean="0"/>
              <a:t> to </a:t>
            </a:r>
            <a:r>
              <a:rPr lang="lt-LT" sz="2000" dirty="0" err="1" smtClean="0"/>
              <a:t>use</a:t>
            </a:r>
            <a:r>
              <a:rPr lang="lt-LT" sz="2000" dirty="0" smtClean="0"/>
              <a:t> </a:t>
            </a:r>
            <a:r>
              <a:rPr lang="lt-LT" sz="2000" dirty="0" err="1" smtClean="0"/>
              <a:t>more</a:t>
            </a:r>
            <a:r>
              <a:rPr lang="lt-LT" sz="2000" dirty="0" smtClean="0"/>
              <a:t> </a:t>
            </a:r>
            <a:r>
              <a:rPr lang="lt-LT" sz="2000" dirty="0" err="1" smtClean="0"/>
              <a:t>lenient</a:t>
            </a:r>
            <a:r>
              <a:rPr lang="lt-LT" sz="2000" dirty="0" smtClean="0"/>
              <a:t> </a:t>
            </a:r>
            <a:r>
              <a:rPr lang="lt-LT" sz="2000" dirty="0" err="1" smtClean="0"/>
              <a:t>definitions</a:t>
            </a:r>
            <a:r>
              <a:rPr lang="lt-LT" sz="2000" dirty="0" smtClean="0"/>
              <a:t> of </a:t>
            </a:r>
            <a:r>
              <a:rPr lang="lt-LT" sz="2000" dirty="0" err="1" smtClean="0"/>
              <a:t>sufficiency</a:t>
            </a:r>
            <a:r>
              <a:rPr lang="lt-LT" sz="2000" dirty="0" smtClean="0"/>
              <a:t> </a:t>
            </a:r>
            <a:r>
              <a:rPr lang="lt-LT" sz="2000" dirty="0" err="1" smtClean="0"/>
              <a:t>and</a:t>
            </a:r>
            <a:r>
              <a:rPr lang="lt-LT" sz="2000" dirty="0" smtClean="0"/>
              <a:t> </a:t>
            </a:r>
            <a:r>
              <a:rPr lang="lt-LT" sz="2000" dirty="0" err="1" smtClean="0"/>
              <a:t>necessity</a:t>
            </a:r>
            <a:r>
              <a:rPr lang="lt-LT" sz="2000" dirty="0" smtClean="0"/>
              <a:t> to </a:t>
            </a:r>
            <a:r>
              <a:rPr lang="lt-LT" sz="2000" dirty="0" err="1" smtClean="0"/>
              <a:t>adjust</a:t>
            </a:r>
            <a:r>
              <a:rPr lang="lt-LT" sz="2000" dirty="0" smtClean="0"/>
              <a:t> </a:t>
            </a:r>
            <a:r>
              <a:rPr lang="lt-LT" sz="2000" dirty="0" err="1" smtClean="0"/>
              <a:t>tests</a:t>
            </a:r>
            <a:r>
              <a:rPr lang="lt-LT" sz="2000" dirty="0" smtClean="0"/>
              <a:t> </a:t>
            </a:r>
            <a:r>
              <a:rPr lang="lt-LT" sz="2000" dirty="0" err="1" smtClean="0"/>
              <a:t>for</a:t>
            </a:r>
            <a:r>
              <a:rPr lang="lt-LT" sz="2000" dirty="0" smtClean="0"/>
              <a:t> </a:t>
            </a:r>
            <a:r>
              <a:rPr lang="lt-LT" sz="2000" dirty="0" err="1" smtClean="0"/>
              <a:t>possible</a:t>
            </a:r>
            <a:r>
              <a:rPr lang="lt-LT" sz="2000" dirty="0" smtClean="0"/>
              <a:t> </a:t>
            </a:r>
            <a:r>
              <a:rPr lang="lt-LT" sz="2000" dirty="0" err="1" smtClean="0"/>
              <a:t>errors</a:t>
            </a:r>
            <a:r>
              <a:rPr lang="lt-LT" sz="2000" dirty="0" smtClean="0"/>
              <a:t> </a:t>
            </a:r>
            <a:r>
              <a:rPr lang="lt-LT" sz="2000" dirty="0" err="1" smtClean="0"/>
              <a:t>in</a:t>
            </a:r>
            <a:r>
              <a:rPr lang="lt-LT" sz="2000" dirty="0" smtClean="0"/>
              <a:t> </a:t>
            </a:r>
            <a:r>
              <a:rPr lang="lt-LT" sz="2000" dirty="0" err="1" smtClean="0"/>
              <a:t>measurement</a:t>
            </a:r>
            <a:r>
              <a:rPr lang="lt-LT" sz="2000" dirty="0" smtClean="0"/>
              <a:t> </a:t>
            </a:r>
            <a:r>
              <a:rPr lang="lt-LT" sz="2000" dirty="0" err="1" smtClean="0"/>
              <a:t>and</a:t>
            </a:r>
            <a:r>
              <a:rPr lang="lt-LT" sz="2000" dirty="0" smtClean="0"/>
              <a:t> </a:t>
            </a:r>
            <a:r>
              <a:rPr lang="lt-LT" sz="2000" dirty="0" err="1" smtClean="0"/>
              <a:t>transformation</a:t>
            </a:r>
            <a:r>
              <a:rPr lang="lt-LT" sz="2000" dirty="0" smtClean="0"/>
              <a:t> of </a:t>
            </a:r>
            <a:r>
              <a:rPr lang="lt-LT" sz="2000" dirty="0" err="1" smtClean="0"/>
              <a:t>original</a:t>
            </a:r>
            <a:r>
              <a:rPr lang="lt-LT" sz="2000" dirty="0" smtClean="0"/>
              <a:t> </a:t>
            </a:r>
            <a:r>
              <a:rPr lang="lt-LT" sz="2000" dirty="0" err="1" smtClean="0"/>
              <a:t>variables</a:t>
            </a:r>
            <a:r>
              <a:rPr lang="lt-LT" sz="2000" dirty="0" smtClean="0"/>
              <a:t> </a:t>
            </a:r>
            <a:r>
              <a:rPr lang="lt-LT" sz="2000" dirty="0" err="1" smtClean="0"/>
              <a:t>into</a:t>
            </a:r>
            <a:r>
              <a:rPr lang="lt-LT" sz="2000" dirty="0" smtClean="0"/>
              <a:t> </a:t>
            </a:r>
            <a:r>
              <a:rPr lang="lt-LT" sz="2000" dirty="0" err="1" smtClean="0"/>
              <a:t>fuzzy</a:t>
            </a:r>
            <a:r>
              <a:rPr lang="lt-LT" sz="2000" dirty="0" smtClean="0"/>
              <a:t> </a:t>
            </a:r>
            <a:r>
              <a:rPr lang="lt-LT" sz="2000" dirty="0" err="1" smtClean="0"/>
              <a:t>sets</a:t>
            </a:r>
            <a:r>
              <a:rPr lang="lt-LT" sz="2000" dirty="0" smtClean="0"/>
              <a:t> </a:t>
            </a:r>
            <a:r>
              <a:rPr lang="lt-LT" sz="2000" dirty="0" err="1" smtClean="0"/>
              <a:t>membership</a:t>
            </a:r>
            <a:r>
              <a:rPr lang="lt-LT" sz="2000" dirty="0" smtClean="0"/>
              <a:t> </a:t>
            </a:r>
            <a:r>
              <a:rPr lang="lt-LT" sz="2000" dirty="0" err="1" smtClean="0"/>
              <a:t>scores</a:t>
            </a:r>
            <a:r>
              <a:rPr lang="lt-LT" sz="2000" dirty="0" smtClean="0"/>
              <a:t>, </a:t>
            </a:r>
            <a:r>
              <a:rPr lang="lt-LT" sz="2000" dirty="0" err="1" smtClean="0"/>
              <a:t>by</a:t>
            </a:r>
            <a:r>
              <a:rPr lang="lt-LT" sz="2000" dirty="0" smtClean="0"/>
              <a:t> </a:t>
            </a:r>
            <a:r>
              <a:rPr lang="lt-LT" sz="2000" dirty="0" err="1" smtClean="0"/>
              <a:t>subtracting</a:t>
            </a:r>
            <a:r>
              <a:rPr lang="lt-LT" sz="2000" dirty="0" smtClean="0"/>
              <a:t> </a:t>
            </a:r>
            <a:r>
              <a:rPr lang="lt-LT" sz="2000" dirty="0" err="1" smtClean="0"/>
              <a:t>or</a:t>
            </a:r>
            <a:r>
              <a:rPr lang="lt-LT" sz="2000" dirty="0" smtClean="0"/>
              <a:t> </a:t>
            </a:r>
            <a:r>
              <a:rPr lang="lt-LT" sz="2000" dirty="0" err="1" smtClean="0"/>
              <a:t>adding</a:t>
            </a:r>
            <a:r>
              <a:rPr lang="lt-LT" sz="2000" dirty="0" smtClean="0"/>
              <a:t> </a:t>
            </a:r>
            <a:r>
              <a:rPr lang="lt-LT" sz="2000" dirty="0" err="1" smtClean="0"/>
              <a:t>adjustment</a:t>
            </a:r>
            <a:r>
              <a:rPr lang="lt-LT" sz="2000" dirty="0" smtClean="0"/>
              <a:t> </a:t>
            </a:r>
            <a:r>
              <a:rPr lang="lt-LT" sz="2000" dirty="0" err="1" smtClean="0"/>
              <a:t>score</a:t>
            </a:r>
            <a:r>
              <a:rPr lang="lt-LT" sz="2000" dirty="0" smtClean="0"/>
              <a:t> (0.1 </a:t>
            </a:r>
            <a:r>
              <a:rPr lang="lt-LT" sz="2000" dirty="0" err="1" smtClean="0"/>
              <a:t>adviced</a:t>
            </a:r>
            <a:r>
              <a:rPr lang="lt-LT" sz="2000" dirty="0" smtClean="0"/>
              <a:t> </a:t>
            </a:r>
            <a:r>
              <a:rPr lang="lt-LT" sz="2000" dirty="0" err="1" smtClean="0"/>
              <a:t>for</a:t>
            </a:r>
            <a:r>
              <a:rPr lang="lt-LT" sz="2000" dirty="0" smtClean="0"/>
              <a:t> </a:t>
            </a:r>
            <a:r>
              <a:rPr lang="lt-LT" sz="2000" dirty="0" err="1" smtClean="0"/>
              <a:t>continuous</a:t>
            </a:r>
            <a:r>
              <a:rPr lang="lt-LT" sz="2000" dirty="0" smtClean="0"/>
              <a:t> </a:t>
            </a:r>
            <a:r>
              <a:rPr lang="lt-LT" sz="2000" dirty="0" err="1" smtClean="0"/>
              <a:t>fuzzy</a:t>
            </a:r>
            <a:r>
              <a:rPr lang="lt-LT" sz="2000" dirty="0" smtClean="0"/>
              <a:t> </a:t>
            </a:r>
            <a:r>
              <a:rPr lang="lt-LT" sz="2000" dirty="0" err="1" smtClean="0"/>
              <a:t>sets</a:t>
            </a:r>
            <a:r>
              <a:rPr lang="en-US" sz="2000" dirty="0" smtClean="0"/>
              <a:t>; for discrete on it can be by + - one membership score</a:t>
            </a:r>
            <a:r>
              <a:rPr lang="lt-LT" sz="2000" dirty="0" smtClean="0"/>
              <a:t>)</a:t>
            </a:r>
          </a:p>
          <a:p>
            <a:r>
              <a:rPr lang="lt-LT" sz="1200" b="1" dirty="0" err="1" smtClean="0"/>
              <a:t>Strict</a:t>
            </a:r>
            <a:r>
              <a:rPr lang="lt-LT" sz="1200" b="1" dirty="0" smtClean="0"/>
              <a:t> </a:t>
            </a:r>
            <a:r>
              <a:rPr lang="lt-LT" sz="1200" b="1" dirty="0" err="1" smtClean="0"/>
              <a:t>definition</a:t>
            </a:r>
            <a:r>
              <a:rPr lang="lt-LT" sz="1200" b="1" dirty="0" smtClean="0"/>
              <a:t> of </a:t>
            </a:r>
            <a:r>
              <a:rPr lang="lt-LT" sz="1200" b="1" dirty="0" err="1" smtClean="0"/>
              <a:t>sufficency</a:t>
            </a:r>
            <a:r>
              <a:rPr lang="lt-LT" sz="1200" b="1" dirty="0" smtClean="0"/>
              <a:t>: X</a:t>
            </a:r>
            <a:r>
              <a:rPr lang="en-US" sz="1200" b="1" dirty="0" err="1" smtClean="0"/>
              <a:t>i</a:t>
            </a:r>
            <a:r>
              <a:rPr lang="lt-LT" sz="1200" b="1" dirty="0" smtClean="0"/>
              <a:t> </a:t>
            </a:r>
            <a:r>
              <a:rPr lang="en-US" sz="1200" b="1" dirty="0" smtClean="0"/>
              <a:t>sufficient condition of  Yi, if  membership scores of cases in Xi are smaller than their membership score in Yi </a:t>
            </a:r>
            <a:r>
              <a:rPr lang="lt-LT" sz="1200" b="1" dirty="0" smtClean="0"/>
              <a:t>: X</a:t>
            </a:r>
            <a:r>
              <a:rPr lang="en-US" sz="1200" b="1" dirty="0" err="1" smtClean="0"/>
              <a:t>i</a:t>
            </a:r>
            <a:r>
              <a:rPr lang="lt-LT" sz="1200" b="1" dirty="0" smtClean="0"/>
              <a:t> ≤ Y</a:t>
            </a:r>
            <a:r>
              <a:rPr lang="en-US" sz="1200" b="1" dirty="0" err="1" smtClean="0"/>
              <a:t>i</a:t>
            </a:r>
            <a:endParaRPr lang="lt-LT" sz="1200" b="1" dirty="0" smtClean="0"/>
          </a:p>
          <a:p>
            <a:r>
              <a:rPr lang="lt-LT" sz="1200" b="1" dirty="0" err="1" smtClean="0"/>
              <a:t>Lenient</a:t>
            </a:r>
            <a:r>
              <a:rPr lang="lt-LT" sz="1200" b="1" dirty="0" smtClean="0"/>
              <a:t> </a:t>
            </a:r>
            <a:r>
              <a:rPr lang="lt-LT" sz="1200" b="1" dirty="0" err="1" smtClean="0"/>
              <a:t>definition</a:t>
            </a:r>
            <a:r>
              <a:rPr lang="lt-LT" sz="1200" b="1" dirty="0" smtClean="0"/>
              <a:t> of </a:t>
            </a:r>
            <a:r>
              <a:rPr lang="lt-LT" sz="1200" b="1" dirty="0" err="1" smtClean="0"/>
              <a:t>sufficiency</a:t>
            </a:r>
            <a:r>
              <a:rPr lang="lt-LT" sz="1200" b="1" dirty="0" smtClean="0"/>
              <a:t>: </a:t>
            </a:r>
          </a:p>
          <a:p>
            <a:r>
              <a:rPr lang="lt-LT" sz="1200" b="1" dirty="0" smtClean="0"/>
              <a:t>X</a:t>
            </a:r>
            <a:r>
              <a:rPr lang="en-US" sz="1200" b="1" dirty="0" err="1" smtClean="0"/>
              <a:t>i</a:t>
            </a:r>
            <a:r>
              <a:rPr lang="lt-LT" sz="1200" b="1" dirty="0" smtClean="0"/>
              <a:t> (</a:t>
            </a:r>
            <a:r>
              <a:rPr lang="lt-LT" sz="1200" b="1" dirty="0" err="1" smtClean="0"/>
              <a:t>nearly</a:t>
            </a:r>
            <a:r>
              <a:rPr lang="lt-LT" sz="1200" b="1" dirty="0" smtClean="0"/>
              <a:t>) </a:t>
            </a:r>
            <a:r>
              <a:rPr lang="en-US" sz="1200" b="1" dirty="0" smtClean="0"/>
              <a:t>sufficient condition of  Yi, if  membership scores of cases in Xi are smaller than their membership score in Yi </a:t>
            </a:r>
            <a:r>
              <a:rPr lang="lt-LT" sz="1200" b="1" dirty="0" smtClean="0"/>
              <a:t>: X</a:t>
            </a:r>
            <a:r>
              <a:rPr lang="en-US" sz="1200" b="1" dirty="0" err="1" smtClean="0"/>
              <a:t>i</a:t>
            </a:r>
            <a:r>
              <a:rPr lang="lt-LT" sz="1200" b="1" dirty="0" smtClean="0"/>
              <a:t> – 0.1 ≤ Y</a:t>
            </a:r>
            <a:r>
              <a:rPr lang="en-US" sz="1200" b="1" dirty="0" err="1" smtClean="0"/>
              <a:t>i</a:t>
            </a:r>
            <a:endParaRPr lang="lt-LT" sz="1200" b="1" dirty="0" smtClean="0"/>
          </a:p>
          <a:p>
            <a:r>
              <a:rPr lang="lt-LT" sz="1200" b="1" dirty="0" err="1" smtClean="0"/>
              <a:t>Strict</a:t>
            </a:r>
            <a:r>
              <a:rPr lang="lt-LT" sz="1200" b="1" dirty="0" smtClean="0"/>
              <a:t> </a:t>
            </a:r>
            <a:r>
              <a:rPr lang="lt-LT" sz="1200" b="1" dirty="0" err="1" smtClean="0"/>
              <a:t>definition</a:t>
            </a:r>
            <a:r>
              <a:rPr lang="lt-LT" sz="1200" b="1" dirty="0" smtClean="0"/>
              <a:t> of </a:t>
            </a:r>
            <a:r>
              <a:rPr lang="lt-LT" sz="1200" b="1" dirty="0" err="1" smtClean="0"/>
              <a:t>necessity</a:t>
            </a:r>
            <a:r>
              <a:rPr lang="lt-LT" sz="1200" b="1" dirty="0" smtClean="0"/>
              <a:t>: X</a:t>
            </a:r>
            <a:r>
              <a:rPr lang="en-US" sz="1200" b="1" dirty="0" err="1" smtClean="0"/>
              <a:t>i</a:t>
            </a:r>
            <a:r>
              <a:rPr lang="lt-LT" sz="1200" b="1" dirty="0" smtClean="0"/>
              <a:t> </a:t>
            </a:r>
            <a:r>
              <a:rPr lang="en-US" sz="1200" b="1" dirty="0" smtClean="0"/>
              <a:t>is necessary condition of  Yi, if membership scores of cases in Xi is larger than their membership score in Yi </a:t>
            </a:r>
            <a:r>
              <a:rPr lang="lt-LT" sz="1200" b="1" dirty="0" smtClean="0"/>
              <a:t>: </a:t>
            </a:r>
            <a:r>
              <a:rPr lang="lt-LT" sz="1200" b="1" dirty="0" err="1" smtClean="0"/>
              <a:t>Xi</a:t>
            </a:r>
            <a:r>
              <a:rPr lang="lt-LT" sz="1200" b="1" dirty="0" smtClean="0"/>
              <a:t> ≥ </a:t>
            </a:r>
            <a:r>
              <a:rPr lang="lt-LT" sz="1200" b="1" dirty="0" err="1" smtClean="0"/>
              <a:t>Yi</a:t>
            </a:r>
            <a:r>
              <a:rPr lang="lt-LT" sz="1200" b="1" dirty="0" smtClean="0"/>
              <a:t>. </a:t>
            </a:r>
          </a:p>
          <a:p>
            <a:r>
              <a:rPr lang="lt-LT" sz="1200" b="1" dirty="0" err="1" smtClean="0"/>
              <a:t>Lenient</a:t>
            </a:r>
            <a:r>
              <a:rPr lang="lt-LT" sz="1200" b="1" dirty="0" smtClean="0"/>
              <a:t> </a:t>
            </a:r>
            <a:r>
              <a:rPr lang="lt-LT" sz="1200" b="1" dirty="0" err="1" smtClean="0"/>
              <a:t>definition</a:t>
            </a:r>
            <a:r>
              <a:rPr lang="lt-LT" sz="1200" b="1" dirty="0" smtClean="0"/>
              <a:t> of  </a:t>
            </a:r>
            <a:r>
              <a:rPr lang="lt-LT" sz="1200" b="1" dirty="0" err="1" smtClean="0"/>
              <a:t>necessity</a:t>
            </a:r>
            <a:r>
              <a:rPr lang="lt-LT" sz="1200" b="1" dirty="0" smtClean="0"/>
              <a:t>:  X</a:t>
            </a:r>
            <a:r>
              <a:rPr lang="en-US" sz="1200" b="1" dirty="0" err="1" smtClean="0"/>
              <a:t>i</a:t>
            </a:r>
            <a:r>
              <a:rPr lang="lt-LT" sz="1200" b="1" dirty="0" smtClean="0"/>
              <a:t> </a:t>
            </a:r>
            <a:r>
              <a:rPr lang="en-US" sz="1200" b="1" dirty="0" smtClean="0"/>
              <a:t>is </a:t>
            </a:r>
            <a:r>
              <a:rPr lang="lt-LT" sz="1200" b="1" dirty="0" smtClean="0"/>
              <a:t>(</a:t>
            </a:r>
            <a:r>
              <a:rPr lang="lt-LT" sz="1200" b="1" dirty="0" err="1" smtClean="0"/>
              <a:t>nearly</a:t>
            </a:r>
            <a:r>
              <a:rPr lang="lt-LT" sz="1200" b="1" dirty="0" smtClean="0"/>
              <a:t>) </a:t>
            </a:r>
            <a:r>
              <a:rPr lang="en-US" sz="1200" b="1" dirty="0" smtClean="0"/>
              <a:t>necessary condition of  Yi, if membership scores of cases in Xi is larger than their membership score in Yi </a:t>
            </a:r>
            <a:r>
              <a:rPr lang="lt-LT" sz="1200" b="1" dirty="0" smtClean="0"/>
              <a:t>: </a:t>
            </a:r>
            <a:r>
              <a:rPr lang="lt-LT" sz="1200" b="1" dirty="0" err="1" smtClean="0"/>
              <a:t>Xi</a:t>
            </a:r>
            <a:r>
              <a:rPr lang="lt-LT" sz="1200" b="1" dirty="0" smtClean="0"/>
              <a:t> +0.1 ≥ </a:t>
            </a:r>
            <a:r>
              <a:rPr lang="lt-LT" sz="1200" b="1" dirty="0" err="1" smtClean="0"/>
              <a:t>Yi</a:t>
            </a:r>
            <a:r>
              <a:rPr lang="lt-LT" sz="1200" b="1" dirty="0" smtClean="0"/>
              <a:t>. </a:t>
            </a:r>
          </a:p>
          <a:p>
            <a:r>
              <a:rPr lang="lt-LT" sz="1200" b="1" dirty="0" smtClean="0"/>
              <a:t>To </a:t>
            </a:r>
            <a:r>
              <a:rPr lang="lt-LT" sz="1200" b="1" dirty="0" err="1" smtClean="0"/>
              <a:t>apply</a:t>
            </a:r>
            <a:r>
              <a:rPr lang="lt-LT" sz="1200" b="1" dirty="0" smtClean="0"/>
              <a:t> </a:t>
            </a:r>
            <a:r>
              <a:rPr lang="lt-LT" sz="1200" b="1" dirty="0" err="1" smtClean="0"/>
              <a:t>these</a:t>
            </a:r>
            <a:r>
              <a:rPr lang="lt-LT" sz="1200" b="1" dirty="0" smtClean="0"/>
              <a:t> </a:t>
            </a:r>
            <a:r>
              <a:rPr lang="lt-LT" sz="1200" b="1" dirty="0" err="1" smtClean="0"/>
              <a:t>procedures</a:t>
            </a:r>
            <a:r>
              <a:rPr lang="lt-LT" sz="1200" b="1" dirty="0" smtClean="0"/>
              <a:t> </a:t>
            </a:r>
            <a:r>
              <a:rPr lang="lt-LT" sz="1200" b="1" dirty="0" err="1" smtClean="0"/>
              <a:t>one</a:t>
            </a:r>
            <a:r>
              <a:rPr lang="lt-LT" sz="1200" b="1" dirty="0" smtClean="0"/>
              <a:t>  </a:t>
            </a:r>
            <a:r>
              <a:rPr lang="lt-LT" sz="1200" b="1" dirty="0" err="1" smtClean="0"/>
              <a:t>must</a:t>
            </a:r>
            <a:r>
              <a:rPr lang="lt-LT" sz="1200" b="1" dirty="0" smtClean="0"/>
              <a:t> </a:t>
            </a:r>
            <a:r>
              <a:rPr lang="lt-LT" sz="1200" b="1" dirty="0" err="1" smtClean="0"/>
              <a:t>create</a:t>
            </a:r>
            <a:r>
              <a:rPr lang="lt-LT" sz="1200" b="1" dirty="0" smtClean="0"/>
              <a:t> </a:t>
            </a:r>
            <a:r>
              <a:rPr lang="lt-LT" sz="1200" b="1" dirty="0" err="1" smtClean="0"/>
              <a:t>new</a:t>
            </a:r>
            <a:r>
              <a:rPr lang="lt-LT" sz="1200" b="1" dirty="0" smtClean="0"/>
              <a:t> </a:t>
            </a:r>
            <a:r>
              <a:rPr lang="lt-LT" sz="1200" b="1" dirty="0" err="1" smtClean="0"/>
              <a:t>variables</a:t>
            </a:r>
            <a:r>
              <a:rPr lang="lt-LT" sz="1200" b="1" dirty="0" smtClean="0"/>
              <a:t> </a:t>
            </a:r>
            <a:r>
              <a:rPr lang="lt-LT" sz="1200" b="1" dirty="0" err="1" smtClean="0"/>
              <a:t>using</a:t>
            </a:r>
            <a:r>
              <a:rPr lang="lt-LT" sz="1200" b="1" dirty="0" smtClean="0"/>
              <a:t>  </a:t>
            </a:r>
            <a:r>
              <a:rPr lang="lt-LT" sz="1200" b="1" dirty="0" err="1" smtClean="0"/>
              <a:t>Variables</a:t>
            </a:r>
            <a:r>
              <a:rPr lang="lt-LT" sz="1200" b="1" dirty="0" smtClean="0"/>
              <a:t> </a:t>
            </a:r>
            <a:r>
              <a:rPr lang="en-US" sz="1200" dirty="0" smtClean="0"/>
              <a:t>→</a:t>
            </a:r>
            <a:r>
              <a:rPr lang="lt-LT" sz="1200" dirty="0" smtClean="0"/>
              <a:t> </a:t>
            </a:r>
            <a:r>
              <a:rPr lang="lt-LT" sz="1200" dirty="0" err="1" smtClean="0"/>
              <a:t>Compute</a:t>
            </a:r>
            <a:r>
              <a:rPr lang="lt-LT" sz="1200" dirty="0" smtClean="0"/>
              <a:t> (</a:t>
            </a:r>
            <a:r>
              <a:rPr lang="lt-LT" sz="1200" dirty="0" err="1" smtClean="0"/>
              <a:t>if</a:t>
            </a:r>
            <a:r>
              <a:rPr lang="lt-LT" sz="1200" dirty="0" smtClean="0"/>
              <a:t> </a:t>
            </a:r>
            <a:r>
              <a:rPr lang="lt-LT" sz="1200" dirty="0" err="1" smtClean="0"/>
              <a:t>one</a:t>
            </a:r>
            <a:r>
              <a:rPr lang="lt-LT" sz="1200" dirty="0" smtClean="0"/>
              <a:t> </a:t>
            </a:r>
            <a:r>
              <a:rPr lang="lt-LT" sz="1200" dirty="0" err="1" smtClean="0"/>
              <a:t>gets</a:t>
            </a:r>
            <a:r>
              <a:rPr lang="lt-LT" sz="1200" dirty="0" smtClean="0"/>
              <a:t> </a:t>
            </a:r>
            <a:r>
              <a:rPr lang="lt-LT" sz="1200" dirty="0" err="1" smtClean="0"/>
              <a:t>membership</a:t>
            </a:r>
            <a:r>
              <a:rPr lang="lt-LT" sz="1200" dirty="0" smtClean="0"/>
              <a:t> </a:t>
            </a:r>
            <a:r>
              <a:rPr lang="lt-LT" sz="1200" dirty="0" err="1" smtClean="0"/>
              <a:t>scores</a:t>
            </a:r>
            <a:r>
              <a:rPr lang="lt-LT" sz="1200" dirty="0" smtClean="0"/>
              <a:t> </a:t>
            </a:r>
            <a:r>
              <a:rPr lang="lt-LT" sz="1200" dirty="0" err="1" smtClean="0"/>
              <a:t>with</a:t>
            </a:r>
            <a:r>
              <a:rPr lang="lt-LT" sz="1200" dirty="0" smtClean="0"/>
              <a:t> minus </a:t>
            </a:r>
            <a:r>
              <a:rPr lang="lt-LT" sz="1200" dirty="0" err="1" smtClean="0"/>
              <a:t>siggn</a:t>
            </a:r>
            <a:r>
              <a:rPr lang="lt-LT" sz="1200" dirty="0" smtClean="0"/>
              <a:t>, </a:t>
            </a:r>
            <a:r>
              <a:rPr lang="lt-LT" sz="1200" dirty="0" err="1" smtClean="0"/>
              <a:t>they</a:t>
            </a:r>
            <a:r>
              <a:rPr lang="lt-LT" sz="1200" dirty="0" smtClean="0"/>
              <a:t> </a:t>
            </a:r>
            <a:r>
              <a:rPr lang="lt-LT" sz="1200" dirty="0" err="1" smtClean="0"/>
              <a:t>should</a:t>
            </a:r>
            <a:r>
              <a:rPr lang="lt-LT" sz="1200" dirty="0" smtClean="0"/>
              <a:t> be </a:t>
            </a:r>
            <a:r>
              <a:rPr lang="lt-LT" sz="1200" dirty="0" err="1" smtClean="0"/>
              <a:t>corrected</a:t>
            </a:r>
            <a:r>
              <a:rPr lang="lt-LT" sz="1200" dirty="0" smtClean="0"/>
              <a:t> </a:t>
            </a:r>
            <a:r>
              <a:rPr lang="lt-LT" sz="1200" dirty="0" err="1" smtClean="0"/>
              <a:t>manually</a:t>
            </a:r>
            <a:r>
              <a:rPr lang="lt-LT" sz="1200" dirty="0" smtClean="0"/>
              <a:t> to 0)</a:t>
            </a:r>
          </a:p>
          <a:p>
            <a:endParaRPr lang="en-US" sz="1200" b="1" dirty="0" smtClean="0"/>
          </a:p>
          <a:p>
            <a:r>
              <a:rPr lang="en-US" sz="1800" b="1" dirty="0" smtClean="0"/>
              <a:t>NB: before running Boolean minimization in search for parsimonious solution one must conduct necessary conditions analysis</a:t>
            </a:r>
            <a:endParaRPr lang="lt-LT" sz="1800" b="1" dirty="0" smtClean="0"/>
          </a:p>
          <a:p>
            <a:endParaRPr lang="lt-LT" sz="1800" b="1" dirty="0" smtClean="0"/>
          </a:p>
          <a:p>
            <a:pPr algn="just">
              <a:buNone/>
            </a:pPr>
            <a:endParaRPr lang="lt-LT" sz="2000" dirty="0" smtClean="0"/>
          </a:p>
          <a:p>
            <a:pPr>
              <a:buNone/>
            </a:pPr>
            <a:endParaRPr lang="lt-LT" sz="2000" dirty="0" smtClean="0"/>
          </a:p>
          <a:p>
            <a:endParaRPr lang="lt-LT" dirty="0"/>
          </a:p>
        </p:txBody>
      </p:sp>
      <p:sp>
        <p:nvSpPr>
          <p:cNvPr id="7" name="Skaidrės numerio vietos rezervavimo ženklas 6"/>
          <p:cNvSpPr>
            <a:spLocks noGrp="1"/>
          </p:cNvSpPr>
          <p:nvPr>
            <p:ph type="sldNum" sz="quarter" idx="12"/>
          </p:nvPr>
        </p:nvSpPr>
        <p:spPr/>
        <p:txBody>
          <a:bodyPr/>
          <a:lstStyle/>
          <a:p>
            <a:pPr>
              <a:defRPr/>
            </a:pPr>
            <a:fld id="{1579C6E8-3AED-4C94-989D-F93EA25D5C34}" type="slidenum">
              <a:rPr lang="en-GB" smtClean="0"/>
              <a:pPr>
                <a:defRPr/>
              </a:pPr>
              <a:t>46</a:t>
            </a:fld>
            <a:endParaRPr lang="it-IT"/>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Antraštė 1"/>
          <p:cNvSpPr>
            <a:spLocks noGrp="1"/>
          </p:cNvSpPr>
          <p:nvPr>
            <p:ph type="title"/>
          </p:nvPr>
        </p:nvSpPr>
        <p:spPr>
          <a:xfrm>
            <a:off x="971600" y="274638"/>
            <a:ext cx="7715200" cy="850900"/>
          </a:xfrm>
        </p:spPr>
        <p:txBody>
          <a:bodyPr/>
          <a:lstStyle/>
          <a:p>
            <a:r>
              <a:rPr lang="en-US" sz="2000" b="1" dirty="0" smtClean="0"/>
              <a:t>What to do if highly consistent</a:t>
            </a:r>
            <a:r>
              <a:rPr lang="lt-LT" sz="2000" b="1" dirty="0" smtClean="0"/>
              <a:t> (</a:t>
            </a:r>
            <a:r>
              <a:rPr lang="en-US" sz="2000" dirty="0" smtClean="0"/>
              <a:t>&gt; </a:t>
            </a:r>
            <a:r>
              <a:rPr lang="lt-LT" sz="2000" b="1" dirty="0" smtClean="0"/>
              <a:t>0.95) </a:t>
            </a:r>
            <a:r>
              <a:rPr lang="en-US" sz="2000" b="1" dirty="0" smtClean="0"/>
              <a:t> necessary conditions was detected</a:t>
            </a:r>
            <a:r>
              <a:rPr lang="lt-LT" sz="2000" b="1" dirty="0" smtClean="0"/>
              <a:t>?</a:t>
            </a:r>
          </a:p>
        </p:txBody>
      </p:sp>
      <p:sp>
        <p:nvSpPr>
          <p:cNvPr id="4" name="Turinio vietos rezervavimo ženklas 3"/>
          <p:cNvSpPr>
            <a:spLocks noGrp="1"/>
          </p:cNvSpPr>
          <p:nvPr>
            <p:ph sz="half" idx="1"/>
          </p:nvPr>
        </p:nvSpPr>
        <p:spPr>
          <a:xfrm>
            <a:off x="827584" y="1268760"/>
            <a:ext cx="2170633" cy="4525962"/>
          </a:xfrm>
        </p:spPr>
        <p:txBody>
          <a:bodyPr rtlCol="0">
            <a:normAutofit fontScale="92500"/>
          </a:bodyPr>
          <a:lstStyle/>
          <a:p>
            <a:pPr algn="just" fontAlgn="auto">
              <a:spcAft>
                <a:spcPts val="0"/>
              </a:spcAft>
              <a:buFont typeface="Arial" pitchFamily="34" charset="0"/>
              <a:buNone/>
              <a:defRPr/>
            </a:pPr>
            <a:r>
              <a:rPr lang="lt-LT" sz="1400" dirty="0" smtClean="0"/>
              <a:t>	</a:t>
            </a:r>
            <a:r>
              <a:rPr lang="en-US" sz="1400" dirty="0" smtClean="0"/>
              <a:t>One should restrict </a:t>
            </a:r>
            <a:r>
              <a:rPr lang="en-US" sz="1400" dirty="0" err="1" smtClean="0"/>
              <a:t>programme’s</a:t>
            </a:r>
            <a:r>
              <a:rPr lang="en-US" sz="1400" dirty="0" smtClean="0"/>
              <a:t> “freedom” to experiment with counterfactual assumptions in search of the most parsimonious solution. In the exercise under consideration, literacy (</a:t>
            </a:r>
            <a:r>
              <a:rPr lang="en-US" sz="1400" dirty="0" err="1" smtClean="0"/>
              <a:t>fliterate</a:t>
            </a:r>
            <a:r>
              <a:rPr lang="en-US" sz="1400" dirty="0" smtClean="0"/>
              <a:t>) is consistent necessary (although rather trivial necessary condition. </a:t>
            </a:r>
            <a:br>
              <a:rPr lang="en-US" sz="1400" dirty="0" smtClean="0"/>
            </a:br>
            <a:r>
              <a:rPr lang="en-US" sz="1400" dirty="0" smtClean="0"/>
              <a:t>So one is prompted to use the function </a:t>
            </a:r>
            <a:r>
              <a:rPr lang="lt-LT" sz="1500" b="1" i="1" dirty="0" smtClean="0"/>
              <a:t>Standard </a:t>
            </a:r>
            <a:r>
              <a:rPr lang="lt-LT" sz="1500" b="1" i="1" dirty="0" err="1" smtClean="0"/>
              <a:t>Analyses</a:t>
            </a:r>
            <a:r>
              <a:rPr lang="en-US" sz="1500" b="1" i="1" dirty="0" smtClean="0"/>
              <a:t> </a:t>
            </a:r>
            <a:r>
              <a:rPr lang="lt-LT" sz="1500" b="1" i="1" dirty="0" smtClean="0"/>
              <a:t>→</a:t>
            </a:r>
            <a:r>
              <a:rPr lang="en-US" sz="1500" b="1" i="1" dirty="0" smtClean="0"/>
              <a:t>  In</a:t>
            </a:r>
            <a:r>
              <a:rPr lang="lt-LT" sz="1500" b="1" i="1" dirty="0" err="1" smtClean="0"/>
              <a:t>termediate</a:t>
            </a:r>
            <a:r>
              <a:rPr lang="lt-LT" sz="1500" b="1" i="1" dirty="0" smtClean="0"/>
              <a:t> </a:t>
            </a:r>
            <a:r>
              <a:rPr lang="lt-LT" sz="1500" b="1" i="1" dirty="0" err="1" smtClean="0"/>
              <a:t>Solution</a:t>
            </a:r>
            <a:r>
              <a:rPr lang="lt-LT" sz="1500" b="1" i="1" dirty="0" smtClean="0"/>
              <a:t>, </a:t>
            </a:r>
            <a:r>
              <a:rPr lang="en-US" sz="1500" dirty="0" smtClean="0"/>
              <a:t>setting the mark in the column Present for </a:t>
            </a:r>
            <a:r>
              <a:rPr lang="en-US" sz="1500" dirty="0" err="1" smtClean="0"/>
              <a:t>frastin</a:t>
            </a:r>
            <a:r>
              <a:rPr lang="en-US" sz="1500" dirty="0" smtClean="0"/>
              <a:t> (literacy). </a:t>
            </a:r>
            <a:endParaRPr lang="lt-LT" sz="1500" b="1" i="1" dirty="0" smtClean="0"/>
          </a:p>
          <a:p>
            <a:pPr algn="just" fontAlgn="auto">
              <a:spcAft>
                <a:spcPts val="0"/>
              </a:spcAft>
              <a:buFont typeface="Arial" pitchFamily="34" charset="0"/>
              <a:buNone/>
              <a:defRPr/>
            </a:pPr>
            <a:r>
              <a:rPr lang="lt-LT" sz="1500" b="1" dirty="0" smtClean="0"/>
              <a:t>	</a:t>
            </a:r>
          </a:p>
        </p:txBody>
      </p:sp>
      <p:sp>
        <p:nvSpPr>
          <p:cNvPr id="5" name="Skaidrės numerio vietos rezervavimo ženklas 4"/>
          <p:cNvSpPr>
            <a:spLocks noGrp="1"/>
          </p:cNvSpPr>
          <p:nvPr>
            <p:ph type="sldNum" sz="quarter" idx="12"/>
          </p:nvPr>
        </p:nvSpPr>
        <p:spPr/>
        <p:txBody>
          <a:bodyPr/>
          <a:lstStyle/>
          <a:p>
            <a:pPr>
              <a:defRPr/>
            </a:pPr>
            <a:fld id="{183D38CC-8F9C-4F9A-978C-6A0FA41FE2EF}" type="slidenum">
              <a:rPr lang="lt-LT"/>
              <a:pPr>
                <a:defRPr/>
              </a:pPr>
              <a:t>47</a:t>
            </a:fld>
            <a:endParaRPr lang="lt-LT"/>
          </a:p>
        </p:txBody>
      </p:sp>
      <p:pic>
        <p:nvPicPr>
          <p:cNvPr id="6" name="Turinio vietos rezervavimo ženklas 5" descr="Ekrano nukirtimas"/>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3131840" y="1124744"/>
            <a:ext cx="5832647" cy="5472609"/>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ntraštė 4"/>
          <p:cNvSpPr>
            <a:spLocks noGrp="1"/>
          </p:cNvSpPr>
          <p:nvPr>
            <p:ph type="title"/>
          </p:nvPr>
        </p:nvSpPr>
        <p:spPr>
          <a:xfrm>
            <a:off x="971600" y="116632"/>
            <a:ext cx="7715200" cy="1224136"/>
          </a:xfrm>
        </p:spPr>
        <p:txBody>
          <a:bodyPr rtlCol="0">
            <a:normAutofit fontScale="90000"/>
          </a:bodyPr>
          <a:lstStyle/>
          <a:p>
            <a:pPr fontAlgn="auto">
              <a:spcAft>
                <a:spcPts val="0"/>
              </a:spcAft>
              <a:defRPr/>
            </a:pPr>
            <a:r>
              <a:rPr lang="en-US" sz="2000" b="1" dirty="0" smtClean="0"/>
              <a:t/>
            </a:r>
            <a:br>
              <a:rPr lang="en-US" sz="2000" b="1" dirty="0" smtClean="0"/>
            </a:br>
            <a:r>
              <a:rPr lang="en-US" sz="2000" b="1" dirty="0" smtClean="0"/>
              <a:t/>
            </a:r>
            <a:br>
              <a:rPr lang="en-US" sz="2000" b="1" dirty="0" smtClean="0"/>
            </a:br>
            <a:r>
              <a:rPr lang="en-US" sz="1300" b="1" dirty="0" smtClean="0"/>
              <a:t>How and When to Perform Analysis of Necessary Conditions </a:t>
            </a:r>
            <a:r>
              <a:rPr lang="lt-LT" sz="1300" b="1" dirty="0" smtClean="0"/>
              <a:t/>
            </a:r>
            <a:br>
              <a:rPr lang="lt-LT" sz="1300" b="1" dirty="0" smtClean="0"/>
            </a:br>
            <a:r>
              <a:rPr lang="lt-LT" sz="1300" b="1" dirty="0" smtClean="0"/>
              <a:t> </a:t>
            </a:r>
            <a:r>
              <a:rPr lang="lt-LT" sz="1300" b="1" dirty="0" smtClean="0">
                <a:hlinkClick r:id="rId2"/>
              </a:rPr>
              <a:t>http://www.fsf.vu.lt/users/zennor/download/Summer_School_in_Nova_Gorica_2012/LipsetGovstabFuzzy3.csv</a:t>
            </a:r>
            <a:r>
              <a:rPr lang="en-US" sz="1300" b="1" dirty="0" smtClean="0"/>
              <a:t> </a:t>
            </a:r>
            <a:r>
              <a:rPr lang="lt-LT" sz="1300" b="1" dirty="0" smtClean="0"/>
              <a:t> </a:t>
            </a:r>
            <a:r>
              <a:rPr lang="lt-LT" sz="1300" dirty="0" smtClean="0"/>
              <a:t/>
            </a:r>
            <a:br>
              <a:rPr lang="lt-LT" sz="1300" dirty="0" smtClean="0"/>
            </a:br>
            <a:endParaRPr lang="lt-LT" sz="1300" b="1" dirty="0"/>
          </a:p>
        </p:txBody>
      </p:sp>
      <p:sp>
        <p:nvSpPr>
          <p:cNvPr id="6" name="Turinio vietos rezervavimo ženklas 5"/>
          <p:cNvSpPr>
            <a:spLocks noGrp="1"/>
          </p:cNvSpPr>
          <p:nvPr>
            <p:ph sz="quarter" idx="1"/>
          </p:nvPr>
        </p:nvSpPr>
        <p:spPr>
          <a:xfrm>
            <a:off x="899592" y="1628800"/>
            <a:ext cx="3599256" cy="4528160"/>
          </a:xfrm>
        </p:spPr>
        <p:txBody>
          <a:bodyPr rtlCol="0">
            <a:normAutofit fontScale="70000" lnSpcReduction="20000"/>
          </a:bodyPr>
          <a:lstStyle/>
          <a:p>
            <a:pPr fontAlgn="auto">
              <a:spcAft>
                <a:spcPts val="0"/>
              </a:spcAft>
              <a:buFont typeface="Arial" pitchFamily="34" charset="0"/>
              <a:buChar char="•"/>
              <a:defRPr/>
            </a:pPr>
            <a:endParaRPr lang="en-US" sz="2000" dirty="0" smtClean="0"/>
          </a:p>
          <a:p>
            <a:pPr fontAlgn="auto">
              <a:spcAft>
                <a:spcPts val="0"/>
              </a:spcAft>
              <a:buFont typeface="Arial" pitchFamily="34" charset="0"/>
              <a:buChar char="•"/>
              <a:defRPr/>
            </a:pPr>
            <a:r>
              <a:rPr lang="en-US" sz="2000" dirty="0" smtClean="0"/>
              <a:t>The necessity analysis of the single conditions should be performed before searching for parsimonious solution.  Otherwise, it can happen that software will not include them into the parsimonious solution.  </a:t>
            </a:r>
          </a:p>
          <a:p>
            <a:pPr fontAlgn="auto">
              <a:spcAft>
                <a:spcPts val="0"/>
              </a:spcAft>
              <a:buFont typeface="Arial" pitchFamily="34" charset="0"/>
              <a:buChar char="•"/>
              <a:defRPr/>
            </a:pPr>
            <a:r>
              <a:rPr lang="en-US" sz="2000" dirty="0" smtClean="0"/>
              <a:t>There are two ways to perform the analysis of the single </a:t>
            </a:r>
            <a:r>
              <a:rPr lang="en-US" sz="2000" dirty="0" err="1" smtClean="0"/>
              <a:t>neccessity</a:t>
            </a:r>
            <a:r>
              <a:rPr lang="en-US" sz="2000" dirty="0" smtClean="0"/>
              <a:t> conditions: </a:t>
            </a:r>
          </a:p>
          <a:p>
            <a:pPr fontAlgn="auto">
              <a:spcAft>
                <a:spcPts val="0"/>
              </a:spcAft>
              <a:buFont typeface="Arial" pitchFamily="34" charset="0"/>
              <a:buChar char="•"/>
              <a:defRPr/>
            </a:pPr>
            <a:r>
              <a:rPr lang="en-US" sz="2000" dirty="0" smtClean="0"/>
              <a:t>(1) Using function </a:t>
            </a:r>
            <a:r>
              <a:rPr lang="lt-LT" sz="2000" i="1" dirty="0" err="1" smtClean="0"/>
              <a:t>Analyze</a:t>
            </a:r>
            <a:r>
              <a:rPr lang="lt-LT" sz="2000" dirty="0" err="1" smtClean="0"/>
              <a:t>→</a:t>
            </a:r>
            <a:r>
              <a:rPr lang="lt-LT" sz="2000" i="1" dirty="0" err="1" smtClean="0"/>
              <a:t>Necessary</a:t>
            </a:r>
            <a:r>
              <a:rPr lang="lt-LT" sz="2000" i="1" dirty="0" smtClean="0"/>
              <a:t> </a:t>
            </a:r>
            <a:r>
              <a:rPr lang="lt-LT" sz="2000" i="1" dirty="0" err="1" smtClean="0"/>
              <a:t>Conditions</a:t>
            </a:r>
            <a:endParaRPr lang="en-US" sz="2000" i="1" dirty="0" smtClean="0"/>
          </a:p>
          <a:p>
            <a:pPr fontAlgn="auto">
              <a:spcAft>
                <a:spcPts val="0"/>
              </a:spcAft>
              <a:buFont typeface="Arial" pitchFamily="34" charset="0"/>
              <a:buChar char="•"/>
              <a:defRPr/>
            </a:pPr>
            <a:r>
              <a:rPr lang="en-US" sz="2000" dirty="0" smtClean="0"/>
              <a:t>(</a:t>
            </a:r>
            <a:r>
              <a:rPr lang="en-US" sz="2000" i="1" dirty="0" smtClean="0"/>
              <a:t>2) </a:t>
            </a:r>
            <a:r>
              <a:rPr lang="en-US" sz="2000" dirty="0" smtClean="0"/>
              <a:t>Optically using </a:t>
            </a:r>
            <a:r>
              <a:rPr lang="lt-LT" sz="2000" i="1" dirty="0" err="1" smtClean="0"/>
              <a:t>Graphs</a:t>
            </a:r>
            <a:r>
              <a:rPr lang="lt-LT" sz="2000" i="1" dirty="0" smtClean="0"/>
              <a:t> </a:t>
            </a:r>
            <a:r>
              <a:rPr lang="lt-LT" sz="2000" i="1" dirty="0" smtClean="0">
                <a:sym typeface="Wingdings"/>
              </a:rPr>
              <a:t></a:t>
            </a:r>
            <a:r>
              <a:rPr lang="lt-LT" sz="2000" i="1" dirty="0" smtClean="0"/>
              <a:t> </a:t>
            </a:r>
            <a:r>
              <a:rPr lang="lt-LT" sz="2000" i="1" dirty="0" err="1" smtClean="0"/>
              <a:t>Fuzzy</a:t>
            </a:r>
            <a:r>
              <a:rPr lang="lt-LT" sz="2000" i="1" dirty="0" smtClean="0"/>
              <a:t> </a:t>
            </a:r>
            <a:r>
              <a:rPr lang="lt-LT" sz="2000" i="1" dirty="0" smtClean="0">
                <a:sym typeface="Wingdings"/>
              </a:rPr>
              <a:t></a:t>
            </a:r>
            <a:r>
              <a:rPr lang="lt-LT" sz="2000" i="1" dirty="0" smtClean="0"/>
              <a:t> XY Plot</a:t>
            </a:r>
            <a:endParaRPr lang="en-US" sz="2000" dirty="0" smtClean="0"/>
          </a:p>
          <a:p>
            <a:pPr fontAlgn="auto">
              <a:spcAft>
                <a:spcPts val="0"/>
              </a:spcAft>
              <a:buFont typeface="Arial" pitchFamily="34" charset="0"/>
              <a:buChar char="•"/>
              <a:defRPr/>
            </a:pPr>
            <a:r>
              <a:rPr lang="en-US" sz="2000" dirty="0" smtClean="0"/>
              <a:t> To use the  fu</a:t>
            </a:r>
            <a:r>
              <a:rPr lang="lt-LT" sz="2000" dirty="0" smtClean="0"/>
              <a:t>n</a:t>
            </a:r>
            <a:r>
              <a:rPr lang="en-US" sz="2000" dirty="0" err="1" smtClean="0"/>
              <a:t>ction</a:t>
            </a:r>
            <a:r>
              <a:rPr lang="en-US" sz="2000" dirty="0" smtClean="0"/>
              <a:t> </a:t>
            </a:r>
            <a:r>
              <a:rPr lang="lt-LT" sz="2000" i="1" dirty="0" err="1" smtClean="0"/>
              <a:t>Graphs</a:t>
            </a:r>
            <a:r>
              <a:rPr lang="lt-LT" sz="2000" i="1" dirty="0" smtClean="0"/>
              <a:t> </a:t>
            </a:r>
            <a:r>
              <a:rPr lang="lt-LT" sz="2000" i="1" dirty="0" smtClean="0">
                <a:sym typeface="Wingdings"/>
              </a:rPr>
              <a:t></a:t>
            </a:r>
            <a:r>
              <a:rPr lang="lt-LT" sz="2000" i="1" dirty="0" smtClean="0"/>
              <a:t> </a:t>
            </a:r>
            <a:r>
              <a:rPr lang="lt-LT" sz="2000" i="1" dirty="0" err="1" smtClean="0"/>
              <a:t>Fuzzy</a:t>
            </a:r>
            <a:r>
              <a:rPr lang="lt-LT" sz="2000" i="1" dirty="0" smtClean="0"/>
              <a:t> </a:t>
            </a:r>
            <a:r>
              <a:rPr lang="lt-LT" sz="2000" i="1" dirty="0" smtClean="0">
                <a:sym typeface="Wingdings"/>
              </a:rPr>
              <a:t></a:t>
            </a:r>
            <a:r>
              <a:rPr lang="lt-LT" sz="2000" i="1" dirty="0" smtClean="0"/>
              <a:t> XY Plot</a:t>
            </a:r>
            <a:r>
              <a:rPr lang="en-US" sz="2000" i="1" dirty="0" smtClean="0"/>
              <a:t> </a:t>
            </a:r>
            <a:r>
              <a:rPr lang="en-US" sz="2000" dirty="0" smtClean="0"/>
              <a:t>for investigation of the sufficiency/necessity of the complex conditions one must construct new variables using </a:t>
            </a:r>
            <a:r>
              <a:rPr lang="lt-LT" sz="2000" dirty="0" err="1" smtClean="0"/>
              <a:t>fs</a:t>
            </a:r>
            <a:r>
              <a:rPr lang="lt-LT" sz="2000" dirty="0" smtClean="0"/>
              <a:t>/QCA 2.0 </a:t>
            </a:r>
            <a:r>
              <a:rPr lang="lt-LT" sz="2000" i="1" dirty="0" err="1" smtClean="0"/>
              <a:t>Compute</a:t>
            </a:r>
            <a:r>
              <a:rPr lang="lt-LT" sz="2000" i="1" dirty="0" smtClean="0"/>
              <a:t> </a:t>
            </a:r>
            <a:r>
              <a:rPr lang="lt-LT" sz="2000" i="1" dirty="0" err="1" smtClean="0"/>
              <a:t>Variables</a:t>
            </a:r>
            <a:r>
              <a:rPr lang="lt-LT" sz="2000" dirty="0" smtClean="0"/>
              <a:t> </a:t>
            </a:r>
            <a:r>
              <a:rPr lang="en-US" sz="2000" dirty="0" smtClean="0"/>
              <a:t>function </a:t>
            </a:r>
            <a:r>
              <a:rPr lang="lt-LT" sz="2000" i="1" dirty="0" err="1" smtClean="0"/>
              <a:t>fuzzyand</a:t>
            </a:r>
            <a:r>
              <a:rPr lang="lt-LT" sz="2000" i="1" dirty="0" smtClean="0"/>
              <a:t>(x,...,)</a:t>
            </a:r>
            <a:r>
              <a:rPr lang="lt-LT" sz="2000" dirty="0" smtClean="0"/>
              <a:t>, </a:t>
            </a:r>
            <a:r>
              <a:rPr lang="lt-LT" sz="2000" i="1" dirty="0" err="1" smtClean="0"/>
              <a:t>fuzzyor</a:t>
            </a:r>
            <a:r>
              <a:rPr lang="lt-LT" sz="2000" i="1" dirty="0" smtClean="0"/>
              <a:t>(x,...,)</a:t>
            </a:r>
            <a:r>
              <a:rPr lang="lt-LT" sz="2000" dirty="0" smtClean="0"/>
              <a:t>, </a:t>
            </a:r>
            <a:r>
              <a:rPr lang="lt-LT" sz="2000" i="1" dirty="0" err="1" smtClean="0"/>
              <a:t>fuzzynot</a:t>
            </a:r>
            <a:r>
              <a:rPr lang="lt-LT" sz="2000" i="1" dirty="0" smtClean="0"/>
              <a:t>(x) </a:t>
            </a:r>
            <a:r>
              <a:rPr lang="en-US" sz="2000" i="1" dirty="0" smtClean="0"/>
              <a:t>. </a:t>
            </a:r>
            <a:r>
              <a:rPr lang="en-US" sz="2000" dirty="0" smtClean="0"/>
              <a:t> For calculation results see data set</a:t>
            </a:r>
          </a:p>
          <a:p>
            <a:pPr fontAlgn="auto">
              <a:spcAft>
                <a:spcPts val="0"/>
              </a:spcAft>
              <a:buFont typeface="Arial" pitchFamily="34" charset="0"/>
              <a:buChar char="•"/>
              <a:defRPr/>
            </a:pPr>
            <a:r>
              <a:rPr lang="lt-LT" sz="2000" b="1" dirty="0" smtClean="0">
                <a:hlinkClick r:id="rId2"/>
              </a:rPr>
              <a:t>LipsetGovstabFuzzy3.csv</a:t>
            </a:r>
            <a:endParaRPr lang="lt-LT" sz="2000" dirty="0" smtClean="0"/>
          </a:p>
        </p:txBody>
      </p:sp>
      <p:sp>
        <p:nvSpPr>
          <p:cNvPr id="4" name="Skaidrės numerio vietos rezervavimo ženklas 3"/>
          <p:cNvSpPr>
            <a:spLocks noGrp="1"/>
          </p:cNvSpPr>
          <p:nvPr>
            <p:ph type="sldNum" sz="quarter" idx="12"/>
          </p:nvPr>
        </p:nvSpPr>
        <p:spPr/>
        <p:txBody>
          <a:bodyPr/>
          <a:lstStyle/>
          <a:p>
            <a:pPr>
              <a:defRPr/>
            </a:pPr>
            <a:fld id="{AF7727E4-0871-4B2D-8FDE-95B1FEE53786}" type="slidenum">
              <a:rPr lang="lt-LT"/>
              <a:pPr>
                <a:defRPr/>
              </a:pPr>
              <a:t>48</a:t>
            </a:fld>
            <a:endParaRPr lang="lt-LT"/>
          </a:p>
        </p:txBody>
      </p:sp>
      <p:pic>
        <p:nvPicPr>
          <p:cNvPr id="8" name="Turinio vietos rezervavimo ženklas 7" descr="Ekrano nukirtimas"/>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4427984" y="1844824"/>
            <a:ext cx="4536503" cy="4248472"/>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ntraštė 6"/>
          <p:cNvSpPr>
            <a:spLocks noGrp="1"/>
          </p:cNvSpPr>
          <p:nvPr>
            <p:ph type="title"/>
          </p:nvPr>
        </p:nvSpPr>
        <p:spPr>
          <a:xfrm>
            <a:off x="755576" y="116632"/>
            <a:ext cx="8075240" cy="450304"/>
          </a:xfrm>
        </p:spPr>
        <p:txBody>
          <a:bodyPr/>
          <a:lstStyle/>
          <a:p>
            <a:r>
              <a:rPr lang="lt-LT" sz="1600" b="1" dirty="0" err="1" smtClean="0"/>
              <a:t>Output</a:t>
            </a:r>
            <a:r>
              <a:rPr lang="lt-LT" sz="1600" b="1" dirty="0" smtClean="0"/>
              <a:t> </a:t>
            </a:r>
            <a:r>
              <a:rPr lang="lt-LT" sz="1600" b="1" dirty="0" err="1" smtClean="0"/>
              <a:t>of</a:t>
            </a:r>
            <a:r>
              <a:rPr lang="lt-LT" sz="1600" b="1" dirty="0" smtClean="0"/>
              <a:t> </a:t>
            </a:r>
            <a:r>
              <a:rPr lang="lt-LT" sz="1600" b="1" dirty="0" err="1" smtClean="0"/>
              <a:t>the</a:t>
            </a:r>
            <a:r>
              <a:rPr lang="lt-LT" sz="1600" b="1" dirty="0" smtClean="0"/>
              <a:t> </a:t>
            </a:r>
            <a:r>
              <a:rPr lang="lt-LT" sz="1600" b="1" dirty="0" err="1" smtClean="0"/>
              <a:t>fsQCA</a:t>
            </a:r>
            <a:r>
              <a:rPr lang="lt-LT" sz="1600" b="1" dirty="0" smtClean="0"/>
              <a:t> </a:t>
            </a:r>
            <a:r>
              <a:rPr lang="lt-LT" sz="1600" b="1" dirty="0" err="1" smtClean="0"/>
              <a:t>analysis</a:t>
            </a:r>
            <a:r>
              <a:rPr lang="lt-LT" sz="1600" b="1" dirty="0" smtClean="0"/>
              <a:t> </a:t>
            </a:r>
            <a:r>
              <a:rPr lang="lt-LT" sz="1600" b="1" dirty="0" err="1" smtClean="0"/>
              <a:t>of</a:t>
            </a:r>
            <a:r>
              <a:rPr lang="lt-LT" sz="1600" b="1" dirty="0" smtClean="0"/>
              <a:t> </a:t>
            </a:r>
            <a:r>
              <a:rPr lang="lt-LT" sz="1600" b="1" dirty="0" err="1" smtClean="0"/>
              <a:t>the</a:t>
            </a:r>
            <a:r>
              <a:rPr lang="lt-LT" sz="1600" b="1" dirty="0" smtClean="0"/>
              <a:t> </a:t>
            </a:r>
            <a:r>
              <a:rPr lang="lt-LT" sz="1600" b="1" dirty="0" err="1" smtClean="0"/>
              <a:t>fate</a:t>
            </a:r>
            <a:r>
              <a:rPr lang="lt-LT" sz="1600" b="1" dirty="0" smtClean="0"/>
              <a:t> </a:t>
            </a:r>
            <a:r>
              <a:rPr lang="lt-LT" sz="1600" b="1" dirty="0" err="1" smtClean="0"/>
              <a:t>of</a:t>
            </a:r>
            <a:r>
              <a:rPr lang="lt-LT" sz="1600" b="1" dirty="0" smtClean="0"/>
              <a:t> </a:t>
            </a:r>
            <a:r>
              <a:rPr lang="lt-LT" sz="1600" b="1" dirty="0" err="1" smtClean="0"/>
              <a:t>democracy</a:t>
            </a:r>
            <a:r>
              <a:rPr lang="lt-LT" sz="1600" b="1" dirty="0" smtClean="0"/>
              <a:t> </a:t>
            </a:r>
            <a:r>
              <a:rPr lang="lt-LT" sz="1600" b="1" dirty="0" err="1" smtClean="0"/>
              <a:t>in</a:t>
            </a:r>
            <a:r>
              <a:rPr lang="lt-LT" sz="1600" b="1" dirty="0" smtClean="0"/>
              <a:t> </a:t>
            </a:r>
            <a:r>
              <a:rPr lang="lt-LT" sz="1600" b="1" dirty="0" err="1" smtClean="0"/>
              <a:t>the</a:t>
            </a:r>
            <a:r>
              <a:rPr lang="lt-LT" sz="1600" b="1" dirty="0" smtClean="0"/>
              <a:t> </a:t>
            </a:r>
            <a:r>
              <a:rPr lang="lt-LT" sz="1600" b="1" dirty="0" err="1" smtClean="0"/>
              <a:t>interwar</a:t>
            </a:r>
            <a:r>
              <a:rPr lang="lt-LT" sz="1600" b="1" dirty="0" smtClean="0"/>
              <a:t> </a:t>
            </a:r>
            <a:r>
              <a:rPr lang="lt-LT" sz="1600" b="1" dirty="0" err="1" smtClean="0"/>
              <a:t>Europe</a:t>
            </a:r>
            <a:r>
              <a:rPr lang="lt-LT" sz="1600" b="1" dirty="0" smtClean="0"/>
              <a:t> </a:t>
            </a:r>
            <a:r>
              <a:rPr lang="lt-LT" sz="1600" b="1" dirty="0" err="1" smtClean="0"/>
              <a:t>for</a:t>
            </a:r>
            <a:r>
              <a:rPr lang="lt-LT" sz="1600" b="1" dirty="0" smtClean="0"/>
              <a:t> </a:t>
            </a:r>
            <a:r>
              <a:rPr lang="lt-LT" sz="1600" b="1" dirty="0" err="1" smtClean="0"/>
              <a:t>positive</a:t>
            </a:r>
            <a:r>
              <a:rPr lang="lt-LT" sz="1600" b="1" dirty="0" smtClean="0"/>
              <a:t> </a:t>
            </a:r>
            <a:r>
              <a:rPr lang="lt-LT" sz="1600" b="1" dirty="0" err="1" smtClean="0"/>
              <a:t>outcomes</a:t>
            </a:r>
            <a:endParaRPr lang="lt-LT" sz="1600" b="1" dirty="0"/>
          </a:p>
        </p:txBody>
      </p:sp>
      <p:sp>
        <p:nvSpPr>
          <p:cNvPr id="8" name="Turinio vietos rezervavimo ženklas 7"/>
          <p:cNvSpPr>
            <a:spLocks noGrp="1"/>
          </p:cNvSpPr>
          <p:nvPr>
            <p:ph sz="quarter" idx="1"/>
          </p:nvPr>
        </p:nvSpPr>
        <p:spPr>
          <a:xfrm>
            <a:off x="827584" y="548680"/>
            <a:ext cx="8208912" cy="6480720"/>
          </a:xfrm>
        </p:spPr>
        <p:txBody>
          <a:bodyPr/>
          <a:lstStyle/>
          <a:p>
            <a:r>
              <a:rPr lang="lt-LT" sz="1200" dirty="0" smtClean="0"/>
              <a:t>--- </a:t>
            </a:r>
            <a:r>
              <a:rPr lang="lt-LT" sz="1200" dirty="0"/>
              <a:t>COMPLEX SOLUTION --- </a:t>
            </a:r>
            <a:endParaRPr lang="lt-LT" sz="1200" dirty="0" smtClean="0"/>
          </a:p>
          <a:p>
            <a:r>
              <a:rPr lang="lt-LT" sz="1200" dirty="0" smtClean="0"/>
              <a:t>                                                    </a:t>
            </a:r>
            <a:r>
              <a:rPr lang="lt-LT" sz="1200" dirty="0" err="1" smtClean="0"/>
              <a:t>raw</a:t>
            </a:r>
            <a:r>
              <a:rPr lang="lt-LT" sz="1200" dirty="0" smtClean="0"/>
              <a:t>       </a:t>
            </a:r>
            <a:r>
              <a:rPr lang="lt-LT" sz="1200" dirty="0" err="1" smtClean="0"/>
              <a:t>unique</a:t>
            </a:r>
            <a:r>
              <a:rPr lang="lt-LT" sz="1200" dirty="0" smtClean="0"/>
              <a:t>               </a:t>
            </a:r>
          </a:p>
          <a:p>
            <a:r>
              <a:rPr lang="lt-LT" sz="1200" dirty="0" smtClean="0"/>
              <a:t>                                                  </a:t>
            </a:r>
            <a:r>
              <a:rPr lang="lt-LT" sz="1200" dirty="0" err="1" smtClean="0"/>
              <a:t>coverage</a:t>
            </a:r>
            <a:r>
              <a:rPr lang="lt-LT" sz="1200" dirty="0" smtClean="0"/>
              <a:t>    </a:t>
            </a:r>
            <a:r>
              <a:rPr lang="lt-LT" sz="1200" dirty="0" err="1"/>
              <a:t>coverage</a:t>
            </a:r>
            <a:r>
              <a:rPr lang="lt-LT" sz="1200" dirty="0"/>
              <a:t>   </a:t>
            </a:r>
            <a:r>
              <a:rPr lang="lt-LT" sz="1200" dirty="0" err="1"/>
              <a:t>consistency</a:t>
            </a:r>
            <a:r>
              <a:rPr lang="lt-LT" sz="1200" dirty="0"/>
              <a:t>  </a:t>
            </a:r>
          </a:p>
          <a:p>
            <a:r>
              <a:rPr lang="lt-LT" sz="1200" dirty="0"/>
              <a:t>                                    </a:t>
            </a:r>
            <a:r>
              <a:rPr lang="lt-LT" sz="1200" dirty="0" smtClean="0"/>
              <a:t>               </a:t>
            </a:r>
            <a:r>
              <a:rPr lang="lt-LT" sz="1200" dirty="0"/>
              <a:t>----------  ----------  ----------   </a:t>
            </a:r>
          </a:p>
          <a:p>
            <a:r>
              <a:rPr lang="lt-LT" sz="1200" dirty="0" err="1" smtClean="0"/>
              <a:t>frich</a:t>
            </a:r>
            <a:r>
              <a:rPr lang="lt-LT" sz="1200" dirty="0" smtClean="0"/>
              <a:t>*~</a:t>
            </a:r>
            <a:r>
              <a:rPr lang="lt-LT" sz="1200" dirty="0" err="1" smtClean="0"/>
              <a:t>furbaniz</a:t>
            </a:r>
            <a:r>
              <a:rPr lang="lt-LT" sz="1200" dirty="0" smtClean="0"/>
              <a:t>*</a:t>
            </a:r>
            <a:r>
              <a:rPr lang="lt-LT" sz="1200" dirty="0" err="1" smtClean="0"/>
              <a:t>fliteracy</a:t>
            </a:r>
            <a:r>
              <a:rPr lang="lt-LT" sz="1200" dirty="0" smtClean="0"/>
              <a:t>*</a:t>
            </a:r>
            <a:r>
              <a:rPr lang="lt-LT" sz="1200" dirty="0" err="1" smtClean="0"/>
              <a:t>fgovstab</a:t>
            </a:r>
            <a:r>
              <a:rPr lang="lt-LT" sz="1200" dirty="0" smtClean="0"/>
              <a:t>    </a:t>
            </a:r>
            <a:r>
              <a:rPr lang="lt-LT" sz="1200" dirty="0"/>
              <a:t>0.425926    0.193287    0.796537 </a:t>
            </a:r>
          </a:p>
          <a:p>
            <a:r>
              <a:rPr lang="lt-LT" sz="1200" dirty="0" err="1" smtClean="0"/>
              <a:t>frich</a:t>
            </a:r>
            <a:r>
              <a:rPr lang="lt-LT" sz="1200" dirty="0" smtClean="0"/>
              <a:t>*</a:t>
            </a:r>
            <a:r>
              <a:rPr lang="lt-LT" sz="1200" dirty="0" err="1" smtClean="0"/>
              <a:t>fliteracy</a:t>
            </a:r>
            <a:r>
              <a:rPr lang="lt-LT" sz="1200" dirty="0" smtClean="0"/>
              <a:t>*</a:t>
            </a:r>
            <a:r>
              <a:rPr lang="lt-LT" sz="1200" dirty="0" err="1" smtClean="0"/>
              <a:t>findustrial</a:t>
            </a:r>
            <a:r>
              <a:rPr lang="lt-LT" sz="1200" dirty="0" smtClean="0"/>
              <a:t>*</a:t>
            </a:r>
            <a:r>
              <a:rPr lang="lt-LT" sz="1200" dirty="0" err="1" smtClean="0"/>
              <a:t>fgovstab</a:t>
            </a:r>
            <a:r>
              <a:rPr lang="lt-LT" sz="1200" dirty="0" smtClean="0"/>
              <a:t>      </a:t>
            </a:r>
            <a:r>
              <a:rPr lang="lt-LT" sz="1200" dirty="0"/>
              <a:t>0.612269    0.379630    0.830455 </a:t>
            </a:r>
          </a:p>
          <a:p>
            <a:r>
              <a:rPr lang="lt-LT" sz="1200" dirty="0" err="1"/>
              <a:t>solution</a:t>
            </a:r>
            <a:r>
              <a:rPr lang="lt-LT" sz="1200" dirty="0"/>
              <a:t> </a:t>
            </a:r>
            <a:r>
              <a:rPr lang="lt-LT" sz="1200" dirty="0" err="1"/>
              <a:t>coverage</a:t>
            </a:r>
            <a:r>
              <a:rPr lang="lt-LT" sz="1200" dirty="0"/>
              <a:t>: 0.805556 </a:t>
            </a:r>
          </a:p>
          <a:p>
            <a:r>
              <a:rPr lang="lt-LT" sz="1200" dirty="0" err="1"/>
              <a:t>solution</a:t>
            </a:r>
            <a:r>
              <a:rPr lang="lt-LT" sz="1200" dirty="0"/>
              <a:t> </a:t>
            </a:r>
            <a:r>
              <a:rPr lang="lt-LT" sz="1200" dirty="0" err="1"/>
              <a:t>consistency</a:t>
            </a:r>
            <a:r>
              <a:rPr lang="lt-LT" sz="1200" dirty="0"/>
              <a:t>: 0.861386 </a:t>
            </a:r>
          </a:p>
          <a:p>
            <a:r>
              <a:rPr lang="lt-LT" sz="1200" dirty="0" err="1" smtClean="0"/>
              <a:t>Cases</a:t>
            </a:r>
            <a:r>
              <a:rPr lang="lt-LT" sz="1200" dirty="0" smtClean="0"/>
              <a:t> </a:t>
            </a:r>
            <a:r>
              <a:rPr lang="lt-LT" sz="1200" dirty="0" err="1"/>
              <a:t>with</a:t>
            </a:r>
            <a:r>
              <a:rPr lang="lt-LT" sz="1200" dirty="0"/>
              <a:t> </a:t>
            </a:r>
            <a:r>
              <a:rPr lang="lt-LT" sz="1200" dirty="0" err="1"/>
              <a:t>greater</a:t>
            </a:r>
            <a:r>
              <a:rPr lang="lt-LT" sz="1200" dirty="0"/>
              <a:t> </a:t>
            </a:r>
            <a:r>
              <a:rPr lang="lt-LT" sz="1200" dirty="0" err="1"/>
              <a:t>than</a:t>
            </a:r>
            <a:r>
              <a:rPr lang="lt-LT" sz="1200" dirty="0"/>
              <a:t> 0.5 </a:t>
            </a:r>
            <a:r>
              <a:rPr lang="lt-LT" sz="1200" dirty="0" err="1"/>
              <a:t>membership</a:t>
            </a:r>
            <a:r>
              <a:rPr lang="lt-LT" sz="1200" dirty="0"/>
              <a:t> </a:t>
            </a:r>
            <a:r>
              <a:rPr lang="lt-LT" sz="1200" dirty="0" err="1"/>
              <a:t>in</a:t>
            </a:r>
            <a:r>
              <a:rPr lang="lt-LT" sz="1200" dirty="0"/>
              <a:t> </a:t>
            </a:r>
            <a:r>
              <a:rPr lang="lt-LT" sz="1200" dirty="0" err="1"/>
              <a:t>term</a:t>
            </a:r>
            <a:r>
              <a:rPr lang="lt-LT" sz="1200" dirty="0"/>
              <a:t> </a:t>
            </a:r>
            <a:r>
              <a:rPr lang="lt-LT" sz="1200" dirty="0" err="1"/>
              <a:t>fturt</a:t>
            </a:r>
            <a:r>
              <a:rPr lang="lt-LT" sz="1200" dirty="0"/>
              <a:t>*~</a:t>
            </a:r>
            <a:r>
              <a:rPr lang="lt-LT" sz="1200" dirty="0" err="1"/>
              <a:t>furbaniz</a:t>
            </a:r>
            <a:r>
              <a:rPr lang="lt-LT" sz="1200" dirty="0"/>
              <a:t>*</a:t>
            </a:r>
            <a:r>
              <a:rPr lang="lt-LT" sz="1200" dirty="0" err="1"/>
              <a:t>frastin</a:t>
            </a:r>
            <a:r>
              <a:rPr lang="lt-LT" sz="1200" dirty="0"/>
              <a:t>*</a:t>
            </a:r>
            <a:r>
              <a:rPr lang="lt-LT" sz="1200" dirty="0" err="1"/>
              <a:t>fvyrstab</a:t>
            </a:r>
            <a:r>
              <a:rPr lang="lt-LT" sz="1200" dirty="0"/>
              <a:t>:  </a:t>
            </a:r>
            <a:r>
              <a:rPr lang="lt-LT" sz="1200" dirty="0" smtClean="0"/>
              <a:t>France </a:t>
            </a:r>
            <a:r>
              <a:rPr lang="lt-LT" sz="1200" dirty="0"/>
              <a:t>(0.95,0.95),  </a:t>
            </a:r>
          </a:p>
          <a:p>
            <a:r>
              <a:rPr lang="lt-LT" sz="1200" dirty="0"/>
              <a:t>  </a:t>
            </a:r>
            <a:r>
              <a:rPr lang="lt-LT" sz="1200" dirty="0" err="1" smtClean="0"/>
              <a:t>Sweden</a:t>
            </a:r>
            <a:r>
              <a:rPr lang="lt-LT" sz="1200" dirty="0" smtClean="0"/>
              <a:t> </a:t>
            </a:r>
            <a:r>
              <a:rPr lang="lt-LT" sz="1200" dirty="0"/>
              <a:t>(0.87,0.95),  </a:t>
            </a:r>
            <a:r>
              <a:rPr lang="lt-LT" sz="1200" dirty="0" err="1" smtClean="0"/>
              <a:t>Ireland</a:t>
            </a:r>
            <a:r>
              <a:rPr lang="lt-LT" sz="1200" dirty="0" smtClean="0"/>
              <a:t> </a:t>
            </a:r>
            <a:r>
              <a:rPr lang="lt-LT" sz="1200" dirty="0"/>
              <a:t>(0.72,0.92), </a:t>
            </a:r>
            <a:r>
              <a:rPr lang="lt-LT" sz="1200" dirty="0" err="1" smtClean="0"/>
              <a:t>Finland</a:t>
            </a:r>
            <a:r>
              <a:rPr lang="lt-LT" sz="1200" dirty="0" smtClean="0"/>
              <a:t> </a:t>
            </a:r>
            <a:r>
              <a:rPr lang="lt-LT" sz="1200" dirty="0"/>
              <a:t>(0.58,0.77) </a:t>
            </a:r>
          </a:p>
          <a:p>
            <a:r>
              <a:rPr lang="lt-LT" sz="1200" dirty="0" err="1"/>
              <a:t>Cases</a:t>
            </a:r>
            <a:r>
              <a:rPr lang="lt-LT" sz="1200" dirty="0"/>
              <a:t> </a:t>
            </a:r>
            <a:r>
              <a:rPr lang="lt-LT" sz="1200" dirty="0" err="1"/>
              <a:t>with</a:t>
            </a:r>
            <a:r>
              <a:rPr lang="lt-LT" sz="1200" dirty="0"/>
              <a:t> </a:t>
            </a:r>
            <a:r>
              <a:rPr lang="lt-LT" sz="1200" dirty="0" err="1"/>
              <a:t>greater</a:t>
            </a:r>
            <a:r>
              <a:rPr lang="lt-LT" sz="1200" dirty="0"/>
              <a:t> </a:t>
            </a:r>
            <a:r>
              <a:rPr lang="lt-LT" sz="1200" dirty="0" err="1"/>
              <a:t>than</a:t>
            </a:r>
            <a:r>
              <a:rPr lang="lt-LT" sz="1200" dirty="0"/>
              <a:t> 0.5 </a:t>
            </a:r>
            <a:r>
              <a:rPr lang="lt-LT" sz="1200" dirty="0" err="1"/>
              <a:t>membership</a:t>
            </a:r>
            <a:r>
              <a:rPr lang="lt-LT" sz="1200" dirty="0"/>
              <a:t> </a:t>
            </a:r>
            <a:r>
              <a:rPr lang="lt-LT" sz="1200" dirty="0" err="1"/>
              <a:t>in</a:t>
            </a:r>
            <a:r>
              <a:rPr lang="lt-LT" sz="1200" dirty="0"/>
              <a:t> </a:t>
            </a:r>
            <a:r>
              <a:rPr lang="lt-LT" sz="1200" dirty="0" err="1"/>
              <a:t>term</a:t>
            </a:r>
            <a:r>
              <a:rPr lang="lt-LT" sz="1200" dirty="0"/>
              <a:t> </a:t>
            </a:r>
            <a:r>
              <a:rPr lang="lt-LT" sz="1200" dirty="0" err="1"/>
              <a:t>fturt</a:t>
            </a:r>
            <a:r>
              <a:rPr lang="lt-LT" sz="1200" dirty="0"/>
              <a:t>*</a:t>
            </a:r>
            <a:r>
              <a:rPr lang="lt-LT" sz="1200" dirty="0" err="1"/>
              <a:t>frastin</a:t>
            </a:r>
            <a:r>
              <a:rPr lang="lt-LT" sz="1200" dirty="0"/>
              <a:t>*</a:t>
            </a:r>
            <a:r>
              <a:rPr lang="lt-LT" sz="1200" dirty="0" err="1"/>
              <a:t>findustr</a:t>
            </a:r>
            <a:r>
              <a:rPr lang="lt-LT" sz="1200" dirty="0"/>
              <a:t>*</a:t>
            </a:r>
            <a:r>
              <a:rPr lang="lt-LT" sz="1200" dirty="0" err="1"/>
              <a:t>fvyrstab</a:t>
            </a:r>
            <a:r>
              <a:rPr lang="lt-LT" sz="1200" dirty="0"/>
              <a:t>: </a:t>
            </a:r>
            <a:r>
              <a:rPr lang="lt-LT" sz="1200" dirty="0" err="1" smtClean="0"/>
              <a:t>Belgium</a:t>
            </a:r>
            <a:r>
              <a:rPr lang="lt-LT" sz="1200" dirty="0" smtClean="0"/>
              <a:t> </a:t>
            </a:r>
            <a:r>
              <a:rPr lang="lt-LT" sz="1200" dirty="0"/>
              <a:t>(0.97,0.95), </a:t>
            </a:r>
            <a:r>
              <a:rPr lang="lt-LT" sz="1200" dirty="0" smtClean="0"/>
              <a:t> </a:t>
            </a:r>
            <a:r>
              <a:rPr lang="lt-LT" sz="1200" dirty="0" err="1" smtClean="0"/>
              <a:t>United</a:t>
            </a:r>
            <a:r>
              <a:rPr lang="lt-LT" sz="1200" dirty="0" smtClean="0"/>
              <a:t> Kingdom(0.97,0.95</a:t>
            </a:r>
            <a:r>
              <a:rPr lang="lt-LT" sz="1200" dirty="0"/>
              <a:t>), </a:t>
            </a:r>
            <a:r>
              <a:rPr lang="lt-LT" sz="1200" dirty="0" smtClean="0"/>
              <a:t> </a:t>
            </a:r>
            <a:r>
              <a:rPr lang="lt-LT" sz="1200" dirty="0" err="1" smtClean="0"/>
              <a:t>Netherlands</a:t>
            </a:r>
            <a:r>
              <a:rPr lang="lt-LT" sz="1200" dirty="0" smtClean="0"/>
              <a:t> (0.94,0.95</a:t>
            </a:r>
            <a:r>
              <a:rPr lang="lt-LT" sz="1200" dirty="0"/>
              <a:t>), </a:t>
            </a:r>
            <a:r>
              <a:rPr lang="lt-LT" sz="1200" dirty="0" smtClean="0"/>
              <a:t>France (0.81,0.95</a:t>
            </a:r>
            <a:r>
              <a:rPr lang="lt-LT" sz="1200" dirty="0"/>
              <a:t>),  </a:t>
            </a:r>
            <a:r>
              <a:rPr lang="lt-LT" sz="1200" dirty="0" err="1" smtClean="0"/>
              <a:t>Sweden</a:t>
            </a:r>
            <a:r>
              <a:rPr lang="lt-LT" sz="1200" dirty="0" smtClean="0"/>
              <a:t> (</a:t>
            </a:r>
            <a:r>
              <a:rPr lang="lt-LT" sz="1200" dirty="0"/>
              <a:t>0.67,0.95), </a:t>
            </a:r>
            <a:r>
              <a:rPr lang="lt-LT" sz="1200" dirty="0" err="1" smtClean="0"/>
              <a:t>Czechoslovakia</a:t>
            </a:r>
            <a:r>
              <a:rPr lang="lt-LT" sz="1200" dirty="0" smtClean="0"/>
              <a:t> (0.58,0.89</a:t>
            </a:r>
            <a:r>
              <a:rPr lang="lt-LT" sz="1200" dirty="0"/>
              <a:t>) </a:t>
            </a:r>
          </a:p>
          <a:p>
            <a:r>
              <a:rPr lang="lt-LT" sz="1200" dirty="0" smtClean="0"/>
              <a:t>*--- </a:t>
            </a:r>
            <a:r>
              <a:rPr lang="lt-LT" sz="1200" dirty="0"/>
              <a:t>PARSIMONIOUS SOLUTION --- </a:t>
            </a:r>
          </a:p>
          <a:p>
            <a:r>
              <a:rPr lang="lt-LT" sz="1200" dirty="0" smtClean="0"/>
              <a:t>                        </a:t>
            </a:r>
            <a:r>
              <a:rPr lang="lt-LT" sz="1200" dirty="0" err="1" smtClean="0"/>
              <a:t>raw</a:t>
            </a:r>
            <a:r>
              <a:rPr lang="lt-LT" sz="1200" dirty="0" smtClean="0"/>
              <a:t>       </a:t>
            </a:r>
            <a:r>
              <a:rPr lang="lt-LT" sz="1200" dirty="0" err="1"/>
              <a:t>unique</a:t>
            </a:r>
            <a:r>
              <a:rPr lang="lt-LT" sz="1200" dirty="0"/>
              <a:t>               </a:t>
            </a:r>
          </a:p>
          <a:p>
            <a:r>
              <a:rPr lang="lt-LT" sz="1200" dirty="0"/>
              <a:t>                    </a:t>
            </a:r>
            <a:r>
              <a:rPr lang="lt-LT" sz="1200" dirty="0" smtClean="0"/>
              <a:t>    </a:t>
            </a:r>
            <a:r>
              <a:rPr lang="lt-LT" sz="1200" dirty="0" err="1" smtClean="0"/>
              <a:t>coverage</a:t>
            </a:r>
            <a:r>
              <a:rPr lang="lt-LT" sz="1200" dirty="0" smtClean="0"/>
              <a:t>    </a:t>
            </a:r>
            <a:r>
              <a:rPr lang="lt-LT" sz="1200" dirty="0" err="1"/>
              <a:t>coverage</a:t>
            </a:r>
            <a:r>
              <a:rPr lang="lt-LT" sz="1200" dirty="0"/>
              <a:t>   </a:t>
            </a:r>
            <a:r>
              <a:rPr lang="lt-LT" sz="1200" dirty="0" err="1"/>
              <a:t>consistency</a:t>
            </a:r>
            <a:r>
              <a:rPr lang="lt-LT" sz="1200" dirty="0"/>
              <a:t>  </a:t>
            </a:r>
          </a:p>
          <a:p>
            <a:r>
              <a:rPr lang="lt-LT" sz="1200" dirty="0"/>
              <a:t>                   </a:t>
            </a:r>
            <a:r>
              <a:rPr lang="lt-LT" sz="1200" dirty="0" smtClean="0"/>
              <a:t>     ----------  </a:t>
            </a:r>
            <a:r>
              <a:rPr lang="lt-LT" sz="1200" dirty="0"/>
              <a:t>----------  ----------   </a:t>
            </a:r>
          </a:p>
          <a:p>
            <a:r>
              <a:rPr lang="lt-LT" sz="1200" dirty="0" err="1"/>
              <a:t>fturt</a:t>
            </a:r>
            <a:r>
              <a:rPr lang="lt-LT" sz="1200" dirty="0"/>
              <a:t>*</a:t>
            </a:r>
            <a:r>
              <a:rPr lang="lt-LT" sz="1200" dirty="0" err="1"/>
              <a:t>fvyrstab</a:t>
            </a:r>
            <a:r>
              <a:rPr lang="lt-LT" sz="1200" dirty="0"/>
              <a:t>     0.812500    0.812500    0.859241 </a:t>
            </a:r>
          </a:p>
          <a:p>
            <a:r>
              <a:rPr lang="lt-LT" sz="1200" dirty="0" err="1"/>
              <a:t>solution</a:t>
            </a:r>
            <a:r>
              <a:rPr lang="lt-LT" sz="1200" dirty="0"/>
              <a:t> </a:t>
            </a:r>
            <a:r>
              <a:rPr lang="lt-LT" sz="1200" dirty="0" err="1"/>
              <a:t>coverage</a:t>
            </a:r>
            <a:r>
              <a:rPr lang="lt-LT" sz="1200" dirty="0"/>
              <a:t>: 0.812500 </a:t>
            </a:r>
          </a:p>
          <a:p>
            <a:r>
              <a:rPr lang="lt-LT" sz="1200" dirty="0" err="1"/>
              <a:t>solution</a:t>
            </a:r>
            <a:r>
              <a:rPr lang="lt-LT" sz="1200" dirty="0"/>
              <a:t> </a:t>
            </a:r>
            <a:r>
              <a:rPr lang="lt-LT" sz="1200" dirty="0" err="1"/>
              <a:t>consistency</a:t>
            </a:r>
            <a:r>
              <a:rPr lang="lt-LT" sz="1200" dirty="0"/>
              <a:t>: 0.859241 </a:t>
            </a:r>
          </a:p>
          <a:p>
            <a:r>
              <a:rPr lang="lt-LT" sz="1200" dirty="0"/>
              <a:t> </a:t>
            </a:r>
            <a:r>
              <a:rPr lang="lt-LT" sz="1200" dirty="0" err="1" smtClean="0"/>
              <a:t>Cases</a:t>
            </a:r>
            <a:r>
              <a:rPr lang="lt-LT" sz="1200" dirty="0" smtClean="0"/>
              <a:t> </a:t>
            </a:r>
            <a:r>
              <a:rPr lang="lt-LT" sz="1200" dirty="0" err="1"/>
              <a:t>with</a:t>
            </a:r>
            <a:r>
              <a:rPr lang="lt-LT" sz="1200" dirty="0"/>
              <a:t> </a:t>
            </a:r>
            <a:r>
              <a:rPr lang="lt-LT" sz="1200" dirty="0" err="1"/>
              <a:t>greater</a:t>
            </a:r>
            <a:r>
              <a:rPr lang="lt-LT" sz="1200" dirty="0"/>
              <a:t> </a:t>
            </a:r>
            <a:r>
              <a:rPr lang="lt-LT" sz="1200" dirty="0" err="1"/>
              <a:t>than</a:t>
            </a:r>
            <a:r>
              <a:rPr lang="lt-LT" sz="1200" dirty="0"/>
              <a:t> 0.5 </a:t>
            </a:r>
            <a:r>
              <a:rPr lang="lt-LT" sz="1200" dirty="0" err="1"/>
              <a:t>membership</a:t>
            </a:r>
            <a:r>
              <a:rPr lang="lt-LT" sz="1200" dirty="0"/>
              <a:t> </a:t>
            </a:r>
            <a:r>
              <a:rPr lang="lt-LT" sz="1200" dirty="0" err="1"/>
              <a:t>in</a:t>
            </a:r>
            <a:r>
              <a:rPr lang="lt-LT" sz="1200" dirty="0"/>
              <a:t> </a:t>
            </a:r>
            <a:r>
              <a:rPr lang="lt-LT" sz="1200" dirty="0" err="1"/>
              <a:t>term</a:t>
            </a:r>
            <a:r>
              <a:rPr lang="lt-LT" sz="1200" dirty="0"/>
              <a:t> </a:t>
            </a:r>
            <a:r>
              <a:rPr lang="lt-LT" sz="1200" dirty="0" err="1"/>
              <a:t>fturt</a:t>
            </a:r>
            <a:r>
              <a:rPr lang="lt-LT" sz="1200" dirty="0"/>
              <a:t>*</a:t>
            </a:r>
            <a:r>
              <a:rPr lang="lt-LT" sz="1200" dirty="0" err="1"/>
              <a:t>fvyrstab</a:t>
            </a:r>
            <a:r>
              <a:rPr lang="lt-LT" sz="1200" dirty="0"/>
              <a:t>: </a:t>
            </a:r>
            <a:r>
              <a:rPr lang="lt-LT" sz="1200" dirty="0" smtClean="0"/>
              <a:t> </a:t>
            </a:r>
            <a:r>
              <a:rPr lang="lt-LT" sz="1200" dirty="0" err="1" smtClean="0"/>
              <a:t>Netherlands</a:t>
            </a:r>
            <a:r>
              <a:rPr lang="lt-LT" sz="1200" dirty="0" smtClean="0"/>
              <a:t> (0.98,0.95</a:t>
            </a:r>
            <a:r>
              <a:rPr lang="lt-LT" sz="1200" dirty="0"/>
              <a:t>),  </a:t>
            </a:r>
            <a:r>
              <a:rPr lang="lt-LT" sz="1200" dirty="0" smtClean="0"/>
              <a:t>  </a:t>
            </a:r>
            <a:r>
              <a:rPr lang="lt-LT" sz="1200" dirty="0" err="1" smtClean="0"/>
              <a:t>Belgium</a:t>
            </a:r>
            <a:r>
              <a:rPr lang="lt-LT" sz="1200" dirty="0" smtClean="0"/>
              <a:t> </a:t>
            </a:r>
            <a:r>
              <a:rPr lang="lt-LT" sz="1200" dirty="0"/>
              <a:t>(0.97,0.95), </a:t>
            </a:r>
            <a:r>
              <a:rPr lang="lt-LT" sz="1200" dirty="0" err="1" smtClean="0"/>
              <a:t>United</a:t>
            </a:r>
            <a:r>
              <a:rPr lang="lt-LT" sz="1200" dirty="0" smtClean="0"/>
              <a:t> </a:t>
            </a:r>
            <a:r>
              <a:rPr lang="lt-LT" sz="1200" dirty="0" err="1" smtClean="0"/>
              <a:t>Kingdom</a:t>
            </a:r>
            <a:r>
              <a:rPr lang="lt-LT" sz="1200" dirty="0" smtClean="0"/>
              <a:t> (</a:t>
            </a:r>
            <a:r>
              <a:rPr lang="lt-LT" sz="1200" dirty="0"/>
              <a:t>0.97,0.95), </a:t>
            </a:r>
            <a:r>
              <a:rPr lang="lt-LT" sz="1200" dirty="0" smtClean="0"/>
              <a:t> France (0.95,0.95</a:t>
            </a:r>
            <a:r>
              <a:rPr lang="lt-LT" sz="1200" dirty="0"/>
              <a:t>),  </a:t>
            </a:r>
            <a:r>
              <a:rPr lang="lt-LT" sz="1200" dirty="0" smtClean="0"/>
              <a:t>  </a:t>
            </a:r>
            <a:r>
              <a:rPr lang="lt-LT" sz="1200" dirty="0" err="1" smtClean="0"/>
              <a:t>Sweden</a:t>
            </a:r>
            <a:r>
              <a:rPr lang="lt-LT" sz="1200" dirty="0" smtClean="0"/>
              <a:t> </a:t>
            </a:r>
            <a:r>
              <a:rPr lang="lt-LT" sz="1200" dirty="0"/>
              <a:t>(0.92,0.95), </a:t>
            </a:r>
            <a:r>
              <a:rPr lang="lt-LT" sz="1200" dirty="0" err="1" smtClean="0"/>
              <a:t>Ireland</a:t>
            </a:r>
            <a:r>
              <a:rPr lang="lt-LT" sz="1200" dirty="0" smtClean="0"/>
              <a:t> (0.72,0.92</a:t>
            </a:r>
            <a:r>
              <a:rPr lang="lt-LT" sz="1200" dirty="0"/>
              <a:t>), </a:t>
            </a:r>
            <a:r>
              <a:rPr lang="lt-LT" sz="1200" dirty="0" err="1" smtClean="0"/>
              <a:t>Czechoslovakia</a:t>
            </a:r>
            <a:r>
              <a:rPr lang="lt-LT" sz="1200" dirty="0" smtClean="0"/>
              <a:t> </a:t>
            </a:r>
            <a:r>
              <a:rPr lang="lt-LT" sz="1200" dirty="0"/>
              <a:t>(0.58,0.89), </a:t>
            </a:r>
            <a:r>
              <a:rPr lang="lt-LT" sz="1200" dirty="0" smtClean="0"/>
              <a:t> </a:t>
            </a:r>
            <a:r>
              <a:rPr lang="lt-LT" sz="1200" dirty="0" err="1" smtClean="0"/>
              <a:t>Finland</a:t>
            </a:r>
            <a:r>
              <a:rPr lang="lt-LT" sz="1200" dirty="0" smtClean="0"/>
              <a:t> (0.58,0.77</a:t>
            </a:r>
            <a:r>
              <a:rPr lang="lt-LT" sz="1200" dirty="0"/>
              <a:t>) </a:t>
            </a:r>
          </a:p>
        </p:txBody>
      </p:sp>
      <p:sp>
        <p:nvSpPr>
          <p:cNvPr id="5" name="Skaidrės numerio vietos rezervavimo ženklas 4"/>
          <p:cNvSpPr>
            <a:spLocks noGrp="1"/>
          </p:cNvSpPr>
          <p:nvPr>
            <p:ph type="sldNum" sz="quarter" idx="12"/>
          </p:nvPr>
        </p:nvSpPr>
        <p:spPr/>
        <p:txBody>
          <a:bodyPr/>
          <a:lstStyle/>
          <a:p>
            <a:pPr>
              <a:defRPr/>
            </a:pPr>
            <a:fld id="{54159AEA-8EE2-4C66-8364-57BCEDF2D5FC}" type="slidenum">
              <a:rPr lang="en-GB" smtClean="0"/>
              <a:pPr>
                <a:defRPr/>
              </a:pPr>
              <a:t>49</a:t>
            </a:fld>
            <a:endParaRPr lang="it-IT"/>
          </a:p>
        </p:txBody>
      </p:sp>
    </p:spTree>
    <p:extLst>
      <p:ext uri="{BB962C8B-B14F-4D97-AF65-F5344CB8AC3E}">
        <p14:creationId xmlns:p14="http://schemas.microsoft.com/office/powerpoint/2010/main" val="744969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ntraštė 1"/>
          <p:cNvSpPr>
            <a:spLocks noGrp="1"/>
          </p:cNvSpPr>
          <p:nvPr>
            <p:ph type="title"/>
          </p:nvPr>
        </p:nvSpPr>
        <p:spPr>
          <a:xfrm>
            <a:off x="755650" y="116632"/>
            <a:ext cx="8229600" cy="1494681"/>
          </a:xfrm>
        </p:spPr>
        <p:txBody>
          <a:bodyPr/>
          <a:lstStyle/>
          <a:p>
            <a:r>
              <a:rPr lang="lt-LT" sz="1800" dirty="0" smtClean="0"/>
              <a:t>   </a:t>
            </a:r>
            <a:r>
              <a:rPr lang="lt-LT" sz="1800" b="1" dirty="0" smtClean="0"/>
              <a:t>Resources </a:t>
            </a:r>
            <a:r>
              <a:rPr lang="lt-LT" sz="1800" b="1" dirty="0" err="1" smtClean="0"/>
              <a:t>of</a:t>
            </a:r>
            <a:r>
              <a:rPr lang="lt-LT" sz="1800" b="1" dirty="0" smtClean="0"/>
              <a:t> </a:t>
            </a:r>
            <a:r>
              <a:rPr lang="lt-LT" sz="1800" b="1" dirty="0" err="1" smtClean="0"/>
              <a:t>LiDA</a:t>
            </a:r>
            <a:r>
              <a:rPr lang="lt-LT" sz="1800" b="1" dirty="0" smtClean="0"/>
              <a:t> (2) </a:t>
            </a:r>
            <a:r>
              <a:rPr lang="lt-LT" sz="1800" b="1" dirty="0" err="1" smtClean="0"/>
              <a:t>Textbook</a:t>
            </a:r>
            <a:r>
              <a:rPr lang="lt-LT" sz="1800" b="1" dirty="0" smtClean="0"/>
              <a:t> </a:t>
            </a:r>
            <a:r>
              <a:rPr lang="lt-LT" sz="1800" b="1" dirty="0" err="1" smtClean="0"/>
              <a:t>series</a:t>
            </a:r>
            <a:r>
              <a:rPr lang="lt-LT" sz="1800" b="1" dirty="0" smtClean="0"/>
              <a:t> „</a:t>
            </a:r>
            <a:r>
              <a:rPr lang="lt-LT" sz="1800" b="1" dirty="0" err="1" smtClean="0"/>
              <a:t>Research</a:t>
            </a:r>
            <a:r>
              <a:rPr lang="lt-LT" sz="1800" b="1" dirty="0" smtClean="0"/>
              <a:t> </a:t>
            </a:r>
            <a:r>
              <a:rPr lang="lt-LT" sz="1800" b="1" dirty="0" err="1" smtClean="0"/>
              <a:t>Methods</a:t>
            </a:r>
            <a:r>
              <a:rPr lang="lt-LT" sz="1800" b="1" dirty="0" smtClean="0"/>
              <a:t>“</a:t>
            </a:r>
            <a:br>
              <a:rPr lang="lt-LT" sz="1800" b="1" dirty="0" smtClean="0"/>
            </a:br>
            <a:r>
              <a:rPr lang="lt-LT" sz="1800" dirty="0" smtClean="0"/>
              <a:t>       Zenonas Norkus; Vaidas Morkevičius „Kokybinė lyginamoji analizė [</a:t>
            </a:r>
            <a:r>
              <a:rPr lang="lt-LT" sz="1800" dirty="0" err="1" smtClean="0"/>
              <a:t>Qualitative</a:t>
            </a:r>
            <a:r>
              <a:rPr lang="lt-LT" sz="1800" dirty="0" smtClean="0"/>
              <a:t> </a:t>
            </a:r>
            <a:r>
              <a:rPr lang="lt-LT" sz="1800" dirty="0" err="1" smtClean="0"/>
              <a:t>Comparative</a:t>
            </a:r>
            <a:r>
              <a:rPr lang="lt-LT" sz="1800" dirty="0" smtClean="0"/>
              <a:t> </a:t>
            </a:r>
            <a:r>
              <a:rPr lang="lt-LT" sz="1800" dirty="0" err="1" smtClean="0"/>
              <a:t>Analysis</a:t>
            </a:r>
            <a:r>
              <a:rPr lang="lt-LT" sz="1800" dirty="0" smtClean="0"/>
              <a:t>]“ (Kaunas, </a:t>
            </a:r>
            <a:r>
              <a:rPr lang="lt-LT" sz="1800" dirty="0" err="1" smtClean="0"/>
              <a:t>LiDA</a:t>
            </a:r>
            <a:r>
              <a:rPr lang="lt-LT" sz="1800" dirty="0" smtClean="0"/>
              <a:t>, 2011. ISBN: 978-9955-884-44-6).    </a:t>
            </a:r>
            <a:br>
              <a:rPr lang="lt-LT" sz="1800" dirty="0" smtClean="0"/>
            </a:br>
            <a:r>
              <a:rPr lang="lt-LT" sz="1800" dirty="0" smtClean="0">
                <a:hlinkClick r:id="rId2"/>
              </a:rPr>
              <a:t>http://www.lidata.eu/en/files/eng/training/textbooks/QCA_ad.pdf</a:t>
            </a:r>
            <a:r>
              <a:rPr lang="lt-LT" sz="1800" dirty="0" smtClean="0"/>
              <a:t>       </a:t>
            </a:r>
          </a:p>
        </p:txBody>
      </p:sp>
      <p:sp>
        <p:nvSpPr>
          <p:cNvPr id="13315" name="Skaidrės numerio vietos rezervavimo ženklas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5924A9E3-ADD3-4CBE-8B67-3C46D729BDB5}" type="slidenum">
              <a:rPr lang="en-GB" smtClean="0"/>
              <a:pPr/>
              <a:t>5</a:t>
            </a:fld>
            <a:endParaRPr lang="it-IT" smtClean="0"/>
          </a:p>
        </p:txBody>
      </p:sp>
      <p:pic>
        <p:nvPicPr>
          <p:cNvPr id="13316" name="Turinio vietos rezervavimo ženklas 10" descr="Ekrano nukirtimas"/>
          <p:cNvPicPr>
            <a:picLocks noGrp="1" noChangeAspect="1"/>
          </p:cNvPicPr>
          <p:nvPr>
            <p:ph sz="quarter" idx="1"/>
          </p:nvPr>
        </p:nvPicPr>
        <p:blipFill>
          <a:blip r:embed="rId3"/>
          <a:srcRect/>
          <a:stretch>
            <a:fillRect/>
          </a:stretch>
        </p:blipFill>
        <p:spPr>
          <a:xfrm>
            <a:off x="1116013" y="1916113"/>
            <a:ext cx="7394575" cy="4814887"/>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827584" y="116632"/>
            <a:ext cx="7931224" cy="594320"/>
          </a:xfrm>
        </p:spPr>
        <p:txBody>
          <a:bodyPr/>
          <a:lstStyle/>
          <a:p>
            <a:r>
              <a:rPr lang="en-US" sz="1400" b="1" dirty="0"/>
              <a:t>Output of the </a:t>
            </a:r>
            <a:r>
              <a:rPr lang="en-US" sz="1400" b="1" dirty="0" err="1"/>
              <a:t>fsQCA</a:t>
            </a:r>
            <a:r>
              <a:rPr lang="en-US" sz="1400" b="1" dirty="0"/>
              <a:t> analysis of the fate of democracy in the interwar Europe </a:t>
            </a:r>
            <a:r>
              <a:rPr lang="en-US" sz="1400" b="1" dirty="0" smtClean="0"/>
              <a:t>for</a:t>
            </a:r>
            <a:r>
              <a:rPr lang="lt-LT" sz="1400" b="1" dirty="0" smtClean="0"/>
              <a:t> </a:t>
            </a:r>
            <a:r>
              <a:rPr lang="lt-LT" sz="1400" b="1" dirty="0" err="1" smtClean="0"/>
              <a:t>negative</a:t>
            </a:r>
            <a:r>
              <a:rPr lang="lt-LT" sz="1400" b="1" dirty="0" smtClean="0"/>
              <a:t> </a:t>
            </a:r>
            <a:r>
              <a:rPr lang="lt-LT" sz="1400" b="1" dirty="0" err="1" smtClean="0"/>
              <a:t>outcomes</a:t>
            </a:r>
            <a:r>
              <a:rPr lang="lt-LT" sz="1400" b="1" dirty="0" smtClean="0"/>
              <a:t> </a:t>
            </a:r>
            <a:endParaRPr lang="lt-LT" sz="1400" b="1" dirty="0"/>
          </a:p>
        </p:txBody>
      </p:sp>
      <p:sp>
        <p:nvSpPr>
          <p:cNvPr id="3" name="Turinio vietos rezervavimo ženklas 2"/>
          <p:cNvSpPr>
            <a:spLocks noGrp="1"/>
          </p:cNvSpPr>
          <p:nvPr>
            <p:ph sz="quarter" idx="1"/>
          </p:nvPr>
        </p:nvSpPr>
        <p:spPr>
          <a:xfrm>
            <a:off x="755576" y="764704"/>
            <a:ext cx="8388424" cy="6093296"/>
          </a:xfrm>
        </p:spPr>
        <p:txBody>
          <a:bodyPr/>
          <a:lstStyle/>
          <a:p>
            <a:r>
              <a:rPr lang="lt-LT" sz="1200" dirty="0" smtClean="0"/>
              <a:t>--- </a:t>
            </a:r>
            <a:r>
              <a:rPr lang="lt-LT" sz="1200" dirty="0"/>
              <a:t>COMPLEX SOLUTION --- </a:t>
            </a:r>
          </a:p>
          <a:p>
            <a:r>
              <a:rPr lang="lt-LT" sz="1200" dirty="0" smtClean="0"/>
              <a:t>                                                            </a:t>
            </a:r>
            <a:r>
              <a:rPr lang="lt-LT" sz="1200" dirty="0" err="1" smtClean="0"/>
              <a:t>raw</a:t>
            </a:r>
            <a:r>
              <a:rPr lang="lt-LT" sz="1200" dirty="0" smtClean="0"/>
              <a:t>       </a:t>
            </a:r>
            <a:r>
              <a:rPr lang="lt-LT" sz="1200" dirty="0" err="1"/>
              <a:t>unique</a:t>
            </a:r>
            <a:r>
              <a:rPr lang="lt-LT" sz="1200" dirty="0"/>
              <a:t>               </a:t>
            </a:r>
          </a:p>
          <a:p>
            <a:r>
              <a:rPr lang="lt-LT" sz="1200" dirty="0"/>
              <a:t>                                               </a:t>
            </a:r>
            <a:r>
              <a:rPr lang="lt-LT" sz="1200" dirty="0" smtClean="0"/>
              <a:t>             </a:t>
            </a:r>
            <a:r>
              <a:rPr lang="lt-LT" sz="1200" dirty="0" err="1" smtClean="0"/>
              <a:t>coverage</a:t>
            </a:r>
            <a:r>
              <a:rPr lang="lt-LT" sz="1200" dirty="0" smtClean="0"/>
              <a:t>    </a:t>
            </a:r>
            <a:r>
              <a:rPr lang="lt-LT" sz="1200" dirty="0" err="1"/>
              <a:t>coverage</a:t>
            </a:r>
            <a:r>
              <a:rPr lang="lt-LT" sz="1200" dirty="0"/>
              <a:t>   </a:t>
            </a:r>
            <a:r>
              <a:rPr lang="lt-LT" sz="1200" dirty="0" err="1"/>
              <a:t>consistency</a:t>
            </a:r>
            <a:r>
              <a:rPr lang="lt-LT" sz="1200" dirty="0"/>
              <a:t>  </a:t>
            </a:r>
          </a:p>
          <a:p>
            <a:r>
              <a:rPr lang="lt-LT" sz="1200" dirty="0"/>
              <a:t>                                            </a:t>
            </a:r>
            <a:r>
              <a:rPr lang="lt-LT" sz="1200" dirty="0" smtClean="0"/>
              <a:t>                     </a:t>
            </a:r>
            <a:r>
              <a:rPr lang="lt-LT" sz="1200" dirty="0"/>
              <a:t>----------  ----------  ----------   </a:t>
            </a:r>
          </a:p>
          <a:p>
            <a:r>
              <a:rPr lang="lt-LT" sz="1200" dirty="0"/>
              <a:t>~</a:t>
            </a:r>
            <a:r>
              <a:rPr lang="lt-LT" sz="1200" dirty="0" err="1" smtClean="0"/>
              <a:t>frich</a:t>
            </a:r>
            <a:r>
              <a:rPr lang="lt-LT" sz="1200" dirty="0" smtClean="0"/>
              <a:t>*~</a:t>
            </a:r>
            <a:r>
              <a:rPr lang="lt-LT" sz="1200" dirty="0" err="1"/>
              <a:t>furbaniz</a:t>
            </a:r>
            <a:r>
              <a:rPr lang="lt-LT" sz="1200" dirty="0"/>
              <a:t>*~</a:t>
            </a:r>
            <a:r>
              <a:rPr lang="lt-LT" sz="1200" dirty="0" err="1"/>
              <a:t>findustr</a:t>
            </a:r>
            <a:r>
              <a:rPr lang="lt-LT" sz="1200" dirty="0"/>
              <a:t>                    </a:t>
            </a:r>
            <a:r>
              <a:rPr lang="lt-LT" sz="1200" dirty="0" smtClean="0"/>
              <a:t>   0.705598    </a:t>
            </a:r>
            <a:r>
              <a:rPr lang="lt-LT" sz="1200" dirty="0"/>
              <a:t>0.652510    0.887136 </a:t>
            </a:r>
          </a:p>
          <a:p>
            <a:r>
              <a:rPr lang="lt-LT" sz="1200" dirty="0" err="1" smtClean="0"/>
              <a:t>frich</a:t>
            </a:r>
            <a:r>
              <a:rPr lang="lt-LT" sz="1200" dirty="0" smtClean="0"/>
              <a:t>*</a:t>
            </a:r>
            <a:r>
              <a:rPr lang="lt-LT" sz="1200" dirty="0" err="1" smtClean="0"/>
              <a:t>furbaniz</a:t>
            </a:r>
            <a:r>
              <a:rPr lang="lt-LT" sz="1200" dirty="0" smtClean="0"/>
              <a:t>*</a:t>
            </a:r>
            <a:r>
              <a:rPr lang="lt-LT" sz="1200" dirty="0" err="1" smtClean="0"/>
              <a:t>fliteracy</a:t>
            </a:r>
            <a:r>
              <a:rPr lang="lt-LT" sz="1200" dirty="0" smtClean="0"/>
              <a:t>*</a:t>
            </a:r>
            <a:r>
              <a:rPr lang="lt-LT" sz="1200" dirty="0" err="1" smtClean="0"/>
              <a:t>findustr</a:t>
            </a:r>
            <a:r>
              <a:rPr lang="lt-LT" sz="1200" dirty="0"/>
              <a:t>*~</a:t>
            </a:r>
            <a:r>
              <a:rPr lang="lt-LT" sz="1200" dirty="0" err="1" smtClean="0"/>
              <a:t>fgovstab</a:t>
            </a:r>
            <a:r>
              <a:rPr lang="lt-LT" sz="1200" dirty="0" smtClean="0"/>
              <a:t>     </a:t>
            </a:r>
            <a:r>
              <a:rPr lang="lt-LT" sz="1200" dirty="0"/>
              <a:t>0.125483    0.072394    0.977444 </a:t>
            </a:r>
          </a:p>
          <a:p>
            <a:r>
              <a:rPr lang="lt-LT" sz="1200" dirty="0" err="1"/>
              <a:t>solution</a:t>
            </a:r>
            <a:r>
              <a:rPr lang="lt-LT" sz="1200" dirty="0"/>
              <a:t> </a:t>
            </a:r>
            <a:r>
              <a:rPr lang="lt-LT" sz="1200" dirty="0" err="1"/>
              <a:t>coverage</a:t>
            </a:r>
            <a:r>
              <a:rPr lang="lt-LT" sz="1200" dirty="0"/>
              <a:t>: 0.777992 </a:t>
            </a:r>
          </a:p>
          <a:p>
            <a:r>
              <a:rPr lang="lt-LT" sz="1200" dirty="0" err="1"/>
              <a:t>solution</a:t>
            </a:r>
            <a:r>
              <a:rPr lang="lt-LT" sz="1200" dirty="0"/>
              <a:t> </a:t>
            </a:r>
            <a:r>
              <a:rPr lang="lt-LT" sz="1200" dirty="0" err="1"/>
              <a:t>consistency</a:t>
            </a:r>
            <a:r>
              <a:rPr lang="lt-LT" sz="1200" dirty="0"/>
              <a:t>: 0.893570 </a:t>
            </a:r>
          </a:p>
          <a:p>
            <a:r>
              <a:rPr lang="lt-LT" sz="1200" dirty="0" err="1" smtClean="0"/>
              <a:t>Cases</a:t>
            </a:r>
            <a:r>
              <a:rPr lang="lt-LT" sz="1200" dirty="0" smtClean="0"/>
              <a:t> </a:t>
            </a:r>
            <a:r>
              <a:rPr lang="lt-LT" sz="1200" dirty="0" err="1"/>
              <a:t>with</a:t>
            </a:r>
            <a:r>
              <a:rPr lang="lt-LT" sz="1200" dirty="0"/>
              <a:t> </a:t>
            </a:r>
            <a:r>
              <a:rPr lang="lt-LT" sz="1200" dirty="0" err="1"/>
              <a:t>greater</a:t>
            </a:r>
            <a:r>
              <a:rPr lang="lt-LT" sz="1200" dirty="0"/>
              <a:t> </a:t>
            </a:r>
            <a:r>
              <a:rPr lang="lt-LT" sz="1200" dirty="0" err="1"/>
              <a:t>than</a:t>
            </a:r>
            <a:r>
              <a:rPr lang="lt-LT" sz="1200" dirty="0"/>
              <a:t> 0.5 </a:t>
            </a:r>
            <a:r>
              <a:rPr lang="lt-LT" sz="1200" dirty="0" err="1"/>
              <a:t>membership</a:t>
            </a:r>
            <a:r>
              <a:rPr lang="lt-LT" sz="1200" dirty="0"/>
              <a:t> </a:t>
            </a:r>
            <a:r>
              <a:rPr lang="lt-LT" sz="1200" dirty="0" err="1"/>
              <a:t>in</a:t>
            </a:r>
            <a:r>
              <a:rPr lang="lt-LT" sz="1200" dirty="0"/>
              <a:t> </a:t>
            </a:r>
            <a:r>
              <a:rPr lang="lt-LT" sz="1200" dirty="0" err="1"/>
              <a:t>term</a:t>
            </a:r>
            <a:r>
              <a:rPr lang="lt-LT" sz="1200" dirty="0"/>
              <a:t> ~</a:t>
            </a:r>
            <a:r>
              <a:rPr lang="lt-LT" sz="1200" dirty="0" err="1" smtClean="0"/>
              <a:t>frich</a:t>
            </a:r>
            <a:r>
              <a:rPr lang="lt-LT" sz="1200" dirty="0" smtClean="0"/>
              <a:t>*~</a:t>
            </a:r>
            <a:r>
              <a:rPr lang="lt-LT" sz="1200" dirty="0" err="1"/>
              <a:t>furbaniz</a:t>
            </a:r>
            <a:r>
              <a:rPr lang="lt-LT" sz="1200" dirty="0"/>
              <a:t>*~</a:t>
            </a:r>
            <a:r>
              <a:rPr lang="lt-LT" sz="1200" dirty="0" err="1"/>
              <a:t>findustr</a:t>
            </a:r>
            <a:r>
              <a:rPr lang="lt-LT" sz="1200" dirty="0"/>
              <a:t>: Lietuva (0.98,0.88),  </a:t>
            </a:r>
            <a:r>
              <a:rPr lang="lt-LT" sz="1200" dirty="0" smtClean="0"/>
              <a:t>  </a:t>
            </a:r>
            <a:r>
              <a:rPr lang="lt-LT" sz="1200" dirty="0" err="1" smtClean="0"/>
              <a:t>Romania</a:t>
            </a:r>
            <a:r>
              <a:rPr lang="lt-LT" sz="1200" dirty="0" smtClean="0"/>
              <a:t> </a:t>
            </a:r>
            <a:r>
              <a:rPr lang="lt-LT" sz="1200" dirty="0"/>
              <a:t>(0.97,0.79), </a:t>
            </a:r>
            <a:r>
              <a:rPr lang="lt-LT" sz="1200" dirty="0" err="1" smtClean="0"/>
              <a:t>Portugal</a:t>
            </a:r>
            <a:r>
              <a:rPr lang="lt-LT" sz="1200" dirty="0" smtClean="0"/>
              <a:t> </a:t>
            </a:r>
            <a:r>
              <a:rPr lang="lt-LT" sz="1200" dirty="0"/>
              <a:t>(0.89,0.95), </a:t>
            </a:r>
            <a:r>
              <a:rPr lang="lt-LT" sz="1200" dirty="0" err="1" smtClean="0"/>
              <a:t>Estonia</a:t>
            </a:r>
            <a:r>
              <a:rPr lang="lt-LT" sz="1200" dirty="0" smtClean="0"/>
              <a:t> </a:t>
            </a:r>
            <a:r>
              <a:rPr lang="lt-LT" sz="1200" dirty="0"/>
              <a:t>(0.84,0.88),  </a:t>
            </a:r>
            <a:r>
              <a:rPr lang="lt-LT" sz="1200" dirty="0" err="1" smtClean="0"/>
              <a:t>Hungary</a:t>
            </a:r>
            <a:r>
              <a:rPr lang="lt-LT" sz="1200" dirty="0" smtClean="0"/>
              <a:t> </a:t>
            </a:r>
            <a:r>
              <a:rPr lang="lt-LT" sz="1200" dirty="0"/>
              <a:t>(0.84,0.58), </a:t>
            </a:r>
            <a:r>
              <a:rPr lang="lt-LT" sz="1200" dirty="0" err="1" smtClean="0"/>
              <a:t>Poland</a:t>
            </a:r>
            <a:r>
              <a:rPr lang="lt-LT" sz="1200" dirty="0" smtClean="0"/>
              <a:t> </a:t>
            </a:r>
            <a:r>
              <a:rPr lang="lt-LT" sz="1200" dirty="0"/>
              <a:t>(0.83,0.88), </a:t>
            </a:r>
            <a:r>
              <a:rPr lang="lt-LT" sz="1200" dirty="0" err="1" smtClean="0"/>
              <a:t>Spain</a:t>
            </a:r>
            <a:r>
              <a:rPr lang="lt-LT" sz="1200" dirty="0" smtClean="0"/>
              <a:t> </a:t>
            </a:r>
            <a:r>
              <a:rPr lang="lt-LT" sz="1200" dirty="0"/>
              <a:t>(0.7,0.94),  </a:t>
            </a:r>
          </a:p>
          <a:p>
            <a:r>
              <a:rPr lang="lt-LT" sz="1200" dirty="0"/>
              <a:t>  </a:t>
            </a:r>
            <a:r>
              <a:rPr lang="lt-LT" sz="1200" dirty="0" err="1" smtClean="0"/>
              <a:t>Greece</a:t>
            </a:r>
            <a:r>
              <a:rPr lang="lt-LT" sz="1200" dirty="0" smtClean="0"/>
              <a:t> </a:t>
            </a:r>
            <a:r>
              <a:rPr lang="lt-LT" sz="1200" dirty="0"/>
              <a:t>(0.64,0.94), </a:t>
            </a:r>
            <a:r>
              <a:rPr lang="lt-LT" sz="1200" dirty="0" err="1" smtClean="0"/>
              <a:t>Italy</a:t>
            </a:r>
            <a:r>
              <a:rPr lang="lt-LT" sz="1200" dirty="0" smtClean="0"/>
              <a:t> </a:t>
            </a:r>
            <a:r>
              <a:rPr lang="lt-LT" sz="1200" dirty="0"/>
              <a:t>(0.53,0.95) </a:t>
            </a:r>
            <a:r>
              <a:rPr lang="lt-LT" sz="1200" dirty="0" err="1" smtClean="0"/>
              <a:t>Cases</a:t>
            </a:r>
            <a:r>
              <a:rPr lang="lt-LT" sz="1200" dirty="0" smtClean="0"/>
              <a:t> </a:t>
            </a:r>
            <a:r>
              <a:rPr lang="lt-LT" sz="1200" dirty="0" err="1"/>
              <a:t>with</a:t>
            </a:r>
            <a:r>
              <a:rPr lang="lt-LT" sz="1200" dirty="0"/>
              <a:t> </a:t>
            </a:r>
            <a:r>
              <a:rPr lang="lt-LT" sz="1200" dirty="0" err="1"/>
              <a:t>greater</a:t>
            </a:r>
            <a:r>
              <a:rPr lang="lt-LT" sz="1200" dirty="0"/>
              <a:t> </a:t>
            </a:r>
            <a:r>
              <a:rPr lang="lt-LT" sz="1200" dirty="0" err="1"/>
              <a:t>than</a:t>
            </a:r>
            <a:r>
              <a:rPr lang="lt-LT" sz="1200" dirty="0"/>
              <a:t> 0.5 </a:t>
            </a:r>
            <a:r>
              <a:rPr lang="lt-LT" sz="1200" dirty="0" err="1"/>
              <a:t>membership</a:t>
            </a:r>
            <a:r>
              <a:rPr lang="lt-LT" sz="1200" dirty="0"/>
              <a:t> </a:t>
            </a:r>
            <a:r>
              <a:rPr lang="lt-LT" sz="1200" dirty="0" err="1"/>
              <a:t>in</a:t>
            </a:r>
            <a:r>
              <a:rPr lang="lt-LT" sz="1200" dirty="0"/>
              <a:t> </a:t>
            </a:r>
            <a:r>
              <a:rPr lang="lt-LT" sz="1200" dirty="0" err="1"/>
              <a:t>term</a:t>
            </a:r>
            <a:r>
              <a:rPr lang="lt-LT" sz="1200" dirty="0"/>
              <a:t> </a:t>
            </a:r>
            <a:r>
              <a:rPr lang="lt-LT" sz="1200" dirty="0" err="1" smtClean="0"/>
              <a:t>frich</a:t>
            </a:r>
            <a:r>
              <a:rPr lang="lt-LT" sz="1200" dirty="0" smtClean="0"/>
              <a:t>*</a:t>
            </a:r>
            <a:r>
              <a:rPr lang="lt-LT" sz="1200" dirty="0" err="1" smtClean="0"/>
              <a:t>furbaniz</a:t>
            </a:r>
            <a:r>
              <a:rPr lang="lt-LT" sz="1200" dirty="0" smtClean="0"/>
              <a:t>*</a:t>
            </a:r>
            <a:r>
              <a:rPr lang="lt-LT" sz="1200" dirty="0" err="1" smtClean="0"/>
              <a:t>fliteracy</a:t>
            </a:r>
            <a:r>
              <a:rPr lang="lt-LT" sz="1200" dirty="0" smtClean="0"/>
              <a:t>*</a:t>
            </a:r>
            <a:r>
              <a:rPr lang="lt-LT" sz="1200" dirty="0" err="1" smtClean="0"/>
              <a:t>findustr</a:t>
            </a:r>
            <a:r>
              <a:rPr lang="lt-LT" sz="1200" dirty="0"/>
              <a:t>*~</a:t>
            </a:r>
            <a:r>
              <a:rPr lang="lt-LT" sz="1200" dirty="0" err="1" smtClean="0"/>
              <a:t>fgovstab</a:t>
            </a:r>
            <a:r>
              <a:rPr lang="lt-LT" sz="1200" dirty="0"/>
              <a:t>: </a:t>
            </a:r>
            <a:r>
              <a:rPr lang="lt-LT" sz="1200" dirty="0" smtClean="0"/>
              <a:t>Germany </a:t>
            </a:r>
            <a:r>
              <a:rPr lang="lt-LT" sz="1200" dirty="0"/>
              <a:t>(0.65,0.95) </a:t>
            </a:r>
          </a:p>
          <a:p>
            <a:r>
              <a:rPr lang="lt-LT" sz="1200" dirty="0"/>
              <a:t>  </a:t>
            </a:r>
            <a:r>
              <a:rPr lang="lt-LT" sz="1200" dirty="0" smtClean="0"/>
              <a:t>--- </a:t>
            </a:r>
            <a:r>
              <a:rPr lang="lt-LT" sz="1200" dirty="0"/>
              <a:t>PARSIMONIOUS SOLUTION --- </a:t>
            </a:r>
          </a:p>
          <a:p>
            <a:r>
              <a:rPr lang="lt-LT" sz="1200" dirty="0" smtClean="0"/>
              <a:t>                  </a:t>
            </a:r>
            <a:r>
              <a:rPr lang="lt-LT" sz="1200" dirty="0" err="1" smtClean="0"/>
              <a:t>raw</a:t>
            </a:r>
            <a:r>
              <a:rPr lang="lt-LT" sz="1200" dirty="0" smtClean="0"/>
              <a:t>       </a:t>
            </a:r>
            <a:r>
              <a:rPr lang="lt-LT" sz="1200" dirty="0" err="1"/>
              <a:t>unique</a:t>
            </a:r>
            <a:r>
              <a:rPr lang="lt-LT" sz="1200" dirty="0"/>
              <a:t>               </a:t>
            </a:r>
          </a:p>
          <a:p>
            <a:r>
              <a:rPr lang="lt-LT" sz="1200" dirty="0"/>
              <a:t>               </a:t>
            </a:r>
            <a:r>
              <a:rPr lang="lt-LT" sz="1200" dirty="0" smtClean="0"/>
              <a:t>   </a:t>
            </a:r>
            <a:r>
              <a:rPr lang="lt-LT" sz="1200" dirty="0" err="1" smtClean="0"/>
              <a:t>coverage</a:t>
            </a:r>
            <a:r>
              <a:rPr lang="lt-LT" sz="1200" dirty="0" smtClean="0"/>
              <a:t>    </a:t>
            </a:r>
            <a:r>
              <a:rPr lang="lt-LT" sz="1200" dirty="0" err="1"/>
              <a:t>coverage</a:t>
            </a:r>
            <a:r>
              <a:rPr lang="lt-LT" sz="1200" dirty="0"/>
              <a:t>   </a:t>
            </a:r>
            <a:r>
              <a:rPr lang="lt-LT" sz="1200" dirty="0" err="1"/>
              <a:t>consistency</a:t>
            </a:r>
            <a:r>
              <a:rPr lang="lt-LT" sz="1200" dirty="0"/>
              <a:t>  </a:t>
            </a:r>
          </a:p>
          <a:p>
            <a:r>
              <a:rPr lang="lt-LT" sz="1200" dirty="0"/>
              <a:t>              </a:t>
            </a:r>
            <a:r>
              <a:rPr lang="lt-LT" sz="1200" dirty="0" smtClean="0"/>
              <a:t>    ----------  </a:t>
            </a:r>
            <a:r>
              <a:rPr lang="lt-LT" sz="1200" dirty="0"/>
              <a:t>----------  ----------   </a:t>
            </a:r>
          </a:p>
          <a:p>
            <a:r>
              <a:rPr lang="lt-LT" sz="1200" dirty="0"/>
              <a:t>~</a:t>
            </a:r>
            <a:r>
              <a:rPr lang="lt-LT" sz="1200" dirty="0" err="1" smtClean="0"/>
              <a:t>fgovstab</a:t>
            </a:r>
            <a:r>
              <a:rPr lang="lt-LT" sz="1200" dirty="0" smtClean="0"/>
              <a:t>     </a:t>
            </a:r>
            <a:r>
              <a:rPr lang="lt-LT" sz="1200" dirty="0"/>
              <a:t>0.657336    0.087838    0.904382 </a:t>
            </a:r>
          </a:p>
          <a:p>
            <a:r>
              <a:rPr lang="lt-LT" sz="1200" dirty="0"/>
              <a:t>~</a:t>
            </a:r>
            <a:r>
              <a:rPr lang="lt-LT" sz="1200" dirty="0" err="1" smtClean="0"/>
              <a:t>frich</a:t>
            </a:r>
            <a:r>
              <a:rPr lang="lt-LT" sz="1200" dirty="0" smtClean="0"/>
              <a:t>        </a:t>
            </a:r>
            <a:r>
              <a:rPr lang="lt-LT" sz="1200" dirty="0"/>
              <a:t>0.801158    0.231660    0.842640 </a:t>
            </a:r>
          </a:p>
          <a:p>
            <a:r>
              <a:rPr lang="lt-LT" sz="1200" dirty="0" err="1"/>
              <a:t>solution</a:t>
            </a:r>
            <a:r>
              <a:rPr lang="lt-LT" sz="1200" dirty="0"/>
              <a:t> </a:t>
            </a:r>
            <a:r>
              <a:rPr lang="lt-LT" sz="1200" dirty="0" err="1"/>
              <a:t>coverage</a:t>
            </a:r>
            <a:r>
              <a:rPr lang="lt-LT" sz="1200" dirty="0"/>
              <a:t>: 0.888996 </a:t>
            </a:r>
          </a:p>
          <a:p>
            <a:r>
              <a:rPr lang="lt-LT" sz="1200" dirty="0" err="1"/>
              <a:t>solution</a:t>
            </a:r>
            <a:r>
              <a:rPr lang="lt-LT" sz="1200" dirty="0"/>
              <a:t> </a:t>
            </a:r>
            <a:r>
              <a:rPr lang="lt-LT" sz="1200" dirty="0" err="1"/>
              <a:t>consistency</a:t>
            </a:r>
            <a:r>
              <a:rPr lang="lt-LT" sz="1200" dirty="0"/>
              <a:t>: 0.850416 </a:t>
            </a:r>
          </a:p>
          <a:p>
            <a:r>
              <a:rPr lang="lt-LT" sz="1200" dirty="0" err="1" smtClean="0"/>
              <a:t>Cases</a:t>
            </a:r>
            <a:r>
              <a:rPr lang="lt-LT" sz="1200" dirty="0" smtClean="0"/>
              <a:t> </a:t>
            </a:r>
            <a:r>
              <a:rPr lang="lt-LT" sz="1200" dirty="0" err="1"/>
              <a:t>with</a:t>
            </a:r>
            <a:r>
              <a:rPr lang="lt-LT" sz="1200" dirty="0"/>
              <a:t> </a:t>
            </a:r>
            <a:r>
              <a:rPr lang="lt-LT" sz="1200" dirty="0" err="1"/>
              <a:t>greater</a:t>
            </a:r>
            <a:r>
              <a:rPr lang="lt-LT" sz="1200" dirty="0"/>
              <a:t> </a:t>
            </a:r>
            <a:r>
              <a:rPr lang="lt-LT" sz="1200" dirty="0" err="1"/>
              <a:t>than</a:t>
            </a:r>
            <a:r>
              <a:rPr lang="lt-LT" sz="1200" dirty="0"/>
              <a:t> 0.5 </a:t>
            </a:r>
            <a:r>
              <a:rPr lang="lt-LT" sz="1200" dirty="0" err="1"/>
              <a:t>membership</a:t>
            </a:r>
            <a:r>
              <a:rPr lang="lt-LT" sz="1200" dirty="0"/>
              <a:t> </a:t>
            </a:r>
            <a:r>
              <a:rPr lang="lt-LT" sz="1200" dirty="0" err="1"/>
              <a:t>in</a:t>
            </a:r>
            <a:r>
              <a:rPr lang="lt-LT" sz="1200" dirty="0"/>
              <a:t> </a:t>
            </a:r>
            <a:r>
              <a:rPr lang="lt-LT" sz="1200" dirty="0" err="1"/>
              <a:t>term</a:t>
            </a:r>
            <a:r>
              <a:rPr lang="lt-LT" sz="1200" dirty="0"/>
              <a:t> ~</a:t>
            </a:r>
            <a:r>
              <a:rPr lang="lt-LT" sz="1200" dirty="0" err="1"/>
              <a:t>fvyrstab</a:t>
            </a:r>
            <a:r>
              <a:rPr lang="lt-LT" sz="1200" dirty="0"/>
              <a:t>: </a:t>
            </a:r>
            <a:r>
              <a:rPr lang="lt-LT" sz="1200" dirty="0" smtClean="0"/>
              <a:t> Poland(1,0.88</a:t>
            </a:r>
            <a:r>
              <a:rPr lang="lt-LT" sz="1200" dirty="0"/>
              <a:t>),  </a:t>
            </a:r>
            <a:r>
              <a:rPr lang="lt-LT" sz="1200" dirty="0" smtClean="0"/>
              <a:t>  </a:t>
            </a:r>
            <a:r>
              <a:rPr lang="lt-LT" sz="1200" dirty="0" err="1" smtClean="0"/>
              <a:t>Lithuania</a:t>
            </a:r>
            <a:r>
              <a:rPr lang="lt-LT" sz="1200" dirty="0" smtClean="0"/>
              <a:t> </a:t>
            </a:r>
            <a:r>
              <a:rPr lang="lt-LT" sz="1200" dirty="0"/>
              <a:t>(1,0.88), </a:t>
            </a:r>
            <a:r>
              <a:rPr lang="lt-LT" sz="1200" dirty="0" err="1" smtClean="0"/>
              <a:t>Portugal</a:t>
            </a:r>
            <a:r>
              <a:rPr lang="lt-LT" sz="1200" dirty="0" smtClean="0"/>
              <a:t> </a:t>
            </a:r>
            <a:r>
              <a:rPr lang="lt-LT" sz="1200" dirty="0"/>
              <a:t>(1,0.95),  </a:t>
            </a:r>
            <a:r>
              <a:rPr lang="lt-LT" sz="1200" dirty="0" err="1" smtClean="0"/>
              <a:t>Hungary</a:t>
            </a:r>
            <a:r>
              <a:rPr lang="lt-LT" sz="1200" dirty="0" smtClean="0"/>
              <a:t> </a:t>
            </a:r>
            <a:r>
              <a:rPr lang="lt-LT" sz="1200" dirty="0"/>
              <a:t>(0.86,0.58), </a:t>
            </a:r>
            <a:r>
              <a:rPr lang="lt-LT" sz="1200" dirty="0" smtClean="0"/>
              <a:t> Spain(0.77,0.94</a:t>
            </a:r>
            <a:r>
              <a:rPr lang="lt-LT" sz="1200" dirty="0"/>
              <a:t>), </a:t>
            </a:r>
            <a:r>
              <a:rPr lang="lt-LT" sz="1200" dirty="0" smtClean="0"/>
              <a:t> Germany (0.65,0.95</a:t>
            </a:r>
            <a:r>
              <a:rPr lang="lt-LT" sz="1200" dirty="0"/>
              <a:t>) </a:t>
            </a:r>
          </a:p>
          <a:p>
            <a:r>
              <a:rPr lang="lt-LT" sz="1200" dirty="0" err="1"/>
              <a:t>Cases</a:t>
            </a:r>
            <a:r>
              <a:rPr lang="lt-LT" sz="1200" dirty="0"/>
              <a:t> </a:t>
            </a:r>
            <a:r>
              <a:rPr lang="lt-LT" sz="1200" dirty="0" err="1"/>
              <a:t>with</a:t>
            </a:r>
            <a:r>
              <a:rPr lang="lt-LT" sz="1200" dirty="0"/>
              <a:t> </a:t>
            </a:r>
            <a:r>
              <a:rPr lang="lt-LT" sz="1200" dirty="0" err="1"/>
              <a:t>greater</a:t>
            </a:r>
            <a:r>
              <a:rPr lang="lt-LT" sz="1200" dirty="0"/>
              <a:t> </a:t>
            </a:r>
            <a:r>
              <a:rPr lang="lt-LT" sz="1200" dirty="0" err="1"/>
              <a:t>than</a:t>
            </a:r>
            <a:r>
              <a:rPr lang="lt-LT" sz="1200" dirty="0"/>
              <a:t> 0.5 </a:t>
            </a:r>
            <a:r>
              <a:rPr lang="lt-LT" sz="1200" dirty="0" err="1"/>
              <a:t>membership</a:t>
            </a:r>
            <a:r>
              <a:rPr lang="lt-LT" sz="1200" dirty="0"/>
              <a:t> </a:t>
            </a:r>
            <a:r>
              <a:rPr lang="lt-LT" sz="1200" dirty="0" err="1"/>
              <a:t>in</a:t>
            </a:r>
            <a:r>
              <a:rPr lang="lt-LT" sz="1200" dirty="0"/>
              <a:t> </a:t>
            </a:r>
            <a:r>
              <a:rPr lang="lt-LT" sz="1200" dirty="0" err="1"/>
              <a:t>term</a:t>
            </a:r>
            <a:r>
              <a:rPr lang="lt-LT" sz="1200" dirty="0"/>
              <a:t> ~</a:t>
            </a:r>
            <a:r>
              <a:rPr lang="lt-LT" sz="1200" dirty="0" err="1"/>
              <a:t>fturt</a:t>
            </a:r>
            <a:r>
              <a:rPr lang="lt-LT" sz="1200" dirty="0"/>
              <a:t>: </a:t>
            </a:r>
            <a:r>
              <a:rPr lang="lt-LT" sz="1200" dirty="0" smtClean="0"/>
              <a:t> </a:t>
            </a:r>
            <a:r>
              <a:rPr lang="lt-LT" sz="1200" dirty="0" err="1" smtClean="0"/>
              <a:t>Lithuania</a:t>
            </a:r>
            <a:r>
              <a:rPr lang="lt-LT" sz="1200" dirty="0" smtClean="0"/>
              <a:t> (0.99,0.88</a:t>
            </a:r>
            <a:r>
              <a:rPr lang="lt-LT" sz="1200" dirty="0"/>
              <a:t>),  </a:t>
            </a:r>
            <a:r>
              <a:rPr lang="lt-LT" sz="1200" dirty="0" smtClean="0"/>
              <a:t> </a:t>
            </a:r>
            <a:r>
              <a:rPr lang="lt-LT" sz="1200" dirty="0" err="1" smtClean="0"/>
              <a:t>Portugal</a:t>
            </a:r>
            <a:r>
              <a:rPr lang="lt-LT" sz="1200" dirty="0" smtClean="0"/>
              <a:t> </a:t>
            </a:r>
            <a:r>
              <a:rPr lang="lt-LT" sz="1200" dirty="0"/>
              <a:t>(0.99,0.95), </a:t>
            </a:r>
            <a:r>
              <a:rPr lang="lt-LT" sz="1200" dirty="0" err="1" smtClean="0"/>
              <a:t>Romania</a:t>
            </a:r>
            <a:r>
              <a:rPr lang="lt-LT" sz="1200" dirty="0" smtClean="0"/>
              <a:t> </a:t>
            </a:r>
            <a:r>
              <a:rPr lang="lt-LT" sz="1200" dirty="0"/>
              <a:t>(0.99,0.79), </a:t>
            </a:r>
            <a:r>
              <a:rPr lang="lt-LT" sz="1200" dirty="0" smtClean="0"/>
              <a:t> </a:t>
            </a:r>
            <a:r>
              <a:rPr lang="lt-LT" sz="1200" dirty="0" err="1" smtClean="0"/>
              <a:t>Poland</a:t>
            </a:r>
            <a:r>
              <a:rPr lang="lt-LT" sz="1200" dirty="0" smtClean="0"/>
              <a:t> (0.98,0.88</a:t>
            </a:r>
            <a:r>
              <a:rPr lang="lt-LT" sz="1200" dirty="0"/>
              <a:t>),  </a:t>
            </a:r>
            <a:r>
              <a:rPr lang="lt-LT" sz="1200" dirty="0" smtClean="0"/>
              <a:t> </a:t>
            </a:r>
            <a:r>
              <a:rPr lang="lt-LT" sz="1200" dirty="0" err="1" smtClean="0"/>
              <a:t>Spain</a:t>
            </a:r>
            <a:r>
              <a:rPr lang="lt-LT" sz="1200" dirty="0" smtClean="0"/>
              <a:t> </a:t>
            </a:r>
            <a:r>
              <a:rPr lang="lt-LT" sz="1200" dirty="0"/>
              <a:t>(0.97,0.94), </a:t>
            </a:r>
            <a:r>
              <a:rPr lang="lt-LT" sz="1200" dirty="0" err="1" smtClean="0"/>
              <a:t>Greece</a:t>
            </a:r>
            <a:r>
              <a:rPr lang="lt-LT" sz="1200" dirty="0" smtClean="0"/>
              <a:t> </a:t>
            </a:r>
            <a:r>
              <a:rPr lang="lt-LT" sz="1200" dirty="0"/>
              <a:t>(0.96,0.94), </a:t>
            </a:r>
            <a:r>
              <a:rPr lang="lt-LT" sz="1200" dirty="0" smtClean="0"/>
              <a:t> </a:t>
            </a:r>
            <a:r>
              <a:rPr lang="lt-LT" sz="1200" dirty="0" err="1" smtClean="0"/>
              <a:t>Hungary</a:t>
            </a:r>
            <a:r>
              <a:rPr lang="lt-LT" sz="1200" dirty="0" smtClean="0"/>
              <a:t> </a:t>
            </a:r>
            <a:r>
              <a:rPr lang="lt-LT" sz="1200" dirty="0"/>
              <a:t>(0.93,0.58),  </a:t>
            </a:r>
            <a:r>
              <a:rPr lang="lt-LT" sz="1200" dirty="0" smtClean="0"/>
              <a:t>  </a:t>
            </a:r>
            <a:r>
              <a:rPr lang="lt-LT" sz="1200" dirty="0" err="1" smtClean="0"/>
              <a:t>Estonia</a:t>
            </a:r>
            <a:r>
              <a:rPr lang="lt-LT" sz="1200" dirty="0" smtClean="0"/>
              <a:t> (0.84,0.88</a:t>
            </a:r>
            <a:r>
              <a:rPr lang="lt-LT" sz="1200" dirty="0"/>
              <a:t>), </a:t>
            </a:r>
            <a:r>
              <a:rPr lang="lt-LT" sz="1200" dirty="0" err="1" smtClean="0"/>
              <a:t>Italy</a:t>
            </a:r>
            <a:r>
              <a:rPr lang="lt-LT" sz="1200" dirty="0" smtClean="0"/>
              <a:t> </a:t>
            </a:r>
            <a:r>
              <a:rPr lang="lt-LT" sz="1200" dirty="0"/>
              <a:t>(0.66,0.95) </a:t>
            </a:r>
          </a:p>
          <a:p>
            <a:r>
              <a:rPr lang="lt-LT" sz="1200" dirty="0"/>
              <a:t> </a:t>
            </a:r>
          </a:p>
        </p:txBody>
      </p:sp>
      <p:sp>
        <p:nvSpPr>
          <p:cNvPr id="4" name="Skaidrės numerio vietos rezervavimo ženklas 3"/>
          <p:cNvSpPr>
            <a:spLocks noGrp="1"/>
          </p:cNvSpPr>
          <p:nvPr>
            <p:ph type="sldNum" sz="quarter" idx="12"/>
          </p:nvPr>
        </p:nvSpPr>
        <p:spPr/>
        <p:txBody>
          <a:bodyPr/>
          <a:lstStyle/>
          <a:p>
            <a:pPr>
              <a:defRPr/>
            </a:pPr>
            <a:fld id="{94347722-8D54-4C4A-B2C8-FD0A709583F0}" type="slidenum">
              <a:rPr lang="en-GB" smtClean="0"/>
              <a:pPr>
                <a:defRPr/>
              </a:pPr>
              <a:t>50</a:t>
            </a:fld>
            <a:endParaRPr lang="it-IT"/>
          </a:p>
        </p:txBody>
      </p:sp>
    </p:spTree>
    <p:extLst>
      <p:ext uri="{BB962C8B-B14F-4D97-AF65-F5344CB8AC3E}">
        <p14:creationId xmlns:p14="http://schemas.microsoft.com/office/powerpoint/2010/main" val="27396228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971600" y="152400"/>
            <a:ext cx="8136904" cy="684312"/>
          </a:xfrm>
        </p:spPr>
        <p:txBody>
          <a:bodyPr/>
          <a:lstStyle/>
          <a:p>
            <a:r>
              <a:rPr lang="lt-LT" sz="2400" b="1" dirty="0" err="1" smtClean="0"/>
              <a:t>How</a:t>
            </a:r>
            <a:r>
              <a:rPr lang="lt-LT" sz="2400" b="1" dirty="0" smtClean="0"/>
              <a:t> to </a:t>
            </a:r>
            <a:r>
              <a:rPr lang="lt-LT" sz="2400" b="1" dirty="0" err="1" smtClean="0"/>
              <a:t>control</a:t>
            </a:r>
            <a:r>
              <a:rPr lang="lt-LT" sz="2400" b="1" dirty="0" smtClean="0"/>
              <a:t> </a:t>
            </a:r>
            <a:r>
              <a:rPr lang="lt-LT" sz="2400" b="1" dirty="0" err="1" smtClean="0"/>
              <a:t>simplifying</a:t>
            </a:r>
            <a:r>
              <a:rPr lang="lt-LT" sz="2400" b="1" dirty="0" smtClean="0"/>
              <a:t> (</a:t>
            </a:r>
            <a:r>
              <a:rPr lang="lt-LT" sz="2400" b="1" dirty="0" err="1" smtClean="0"/>
              <a:t>counterfactual</a:t>
            </a:r>
            <a:r>
              <a:rPr lang="lt-LT" sz="2400" b="1" dirty="0" smtClean="0"/>
              <a:t>) </a:t>
            </a:r>
            <a:r>
              <a:rPr lang="lt-LT" sz="2400" b="1" dirty="0" err="1" smtClean="0"/>
              <a:t>assumptions</a:t>
            </a:r>
            <a:r>
              <a:rPr lang="lt-LT" sz="2400" b="1" dirty="0" smtClean="0"/>
              <a:t> </a:t>
            </a:r>
            <a:r>
              <a:rPr lang="lt-LT" sz="2400" b="1" dirty="0" err="1" smtClean="0"/>
              <a:t>in</a:t>
            </a:r>
            <a:r>
              <a:rPr lang="lt-LT" sz="2400" b="1" dirty="0" smtClean="0"/>
              <a:t> </a:t>
            </a:r>
            <a:r>
              <a:rPr lang="lt-LT" sz="2400" b="1" dirty="0" err="1" smtClean="0"/>
              <a:t>the</a:t>
            </a:r>
            <a:r>
              <a:rPr lang="lt-LT" sz="2400" b="1" dirty="0" smtClean="0"/>
              <a:t> </a:t>
            </a:r>
            <a:r>
              <a:rPr lang="lt-LT" sz="2400" b="1" dirty="0" err="1" smtClean="0"/>
              <a:t>parsimoniuos</a:t>
            </a:r>
            <a:r>
              <a:rPr lang="lt-LT" sz="2400" b="1" dirty="0" smtClean="0"/>
              <a:t> </a:t>
            </a:r>
            <a:r>
              <a:rPr lang="lt-LT" sz="2400" b="1" dirty="0" err="1" smtClean="0"/>
              <a:t>solution</a:t>
            </a:r>
            <a:endParaRPr lang="lt-LT" sz="2400" b="1" dirty="0"/>
          </a:p>
        </p:txBody>
      </p:sp>
      <p:sp>
        <p:nvSpPr>
          <p:cNvPr id="3" name="Turinio vietos rezervavimo ženklas 2"/>
          <p:cNvSpPr>
            <a:spLocks noGrp="1"/>
          </p:cNvSpPr>
          <p:nvPr>
            <p:ph sz="quarter" idx="1"/>
          </p:nvPr>
        </p:nvSpPr>
        <p:spPr>
          <a:xfrm>
            <a:off x="683568" y="908720"/>
            <a:ext cx="8460432" cy="5472608"/>
          </a:xfrm>
        </p:spPr>
        <p:txBody>
          <a:bodyPr/>
          <a:lstStyle/>
          <a:p>
            <a:pPr algn="just"/>
            <a:r>
              <a:rPr lang="lt-LT" sz="1500" b="1" dirty="0" err="1" smtClean="0"/>
              <a:t>The</a:t>
            </a:r>
            <a:r>
              <a:rPr lang="lt-LT" sz="1500" b="1" dirty="0" smtClean="0"/>
              <a:t> </a:t>
            </a:r>
            <a:r>
              <a:rPr lang="lt-LT" sz="1500" b="1" dirty="0" err="1" smtClean="0"/>
              <a:t>software</a:t>
            </a:r>
            <a:r>
              <a:rPr lang="lt-LT" sz="1500" b="1" dirty="0" smtClean="0"/>
              <a:t> </a:t>
            </a:r>
            <a:r>
              <a:rPr lang="en-US" sz="1500" b="1" dirty="0" smtClean="0"/>
              <a:t>looks </a:t>
            </a:r>
            <a:r>
              <a:rPr lang="lt-LT" sz="1500" b="1" dirty="0" err="1" smtClean="0"/>
              <a:t>for</a:t>
            </a:r>
            <a:r>
              <a:rPr lang="lt-LT" sz="1500" b="1" dirty="0" smtClean="0"/>
              <a:t> </a:t>
            </a:r>
            <a:r>
              <a:rPr lang="lt-LT" sz="1500" b="1" dirty="0" err="1" smtClean="0"/>
              <a:t>most</a:t>
            </a:r>
            <a:r>
              <a:rPr lang="lt-LT" sz="1500" b="1" dirty="0" smtClean="0"/>
              <a:t> </a:t>
            </a:r>
            <a:r>
              <a:rPr lang="lt-LT" sz="1500" b="1" dirty="0" err="1" smtClean="0"/>
              <a:t>simple</a:t>
            </a:r>
            <a:r>
              <a:rPr lang="lt-LT" sz="1500" b="1" dirty="0" smtClean="0"/>
              <a:t> </a:t>
            </a:r>
            <a:r>
              <a:rPr lang="lt-LT" sz="1500" b="1" dirty="0" err="1" smtClean="0"/>
              <a:t>formula</a:t>
            </a:r>
            <a:r>
              <a:rPr lang="lt-LT" sz="1500" b="1" dirty="0" smtClean="0"/>
              <a:t> </a:t>
            </a:r>
            <a:r>
              <a:rPr lang="lt-LT" sz="1500" b="1" dirty="0" err="1" smtClean="0"/>
              <a:t>with</a:t>
            </a:r>
            <a:r>
              <a:rPr lang="lt-LT" sz="1500" b="1" dirty="0" smtClean="0"/>
              <a:t> </a:t>
            </a:r>
            <a:r>
              <a:rPr lang="lt-LT" sz="1500" b="1" dirty="0" err="1" smtClean="0"/>
              <a:t>no</a:t>
            </a:r>
            <a:r>
              <a:rPr lang="lt-LT" sz="1500" b="1" dirty="0" smtClean="0"/>
              <a:t> care </a:t>
            </a:r>
            <a:r>
              <a:rPr lang="lt-LT" sz="1500" b="1" dirty="0" err="1" smtClean="0"/>
              <a:t>whether</a:t>
            </a:r>
            <a:r>
              <a:rPr lang="lt-LT" sz="1500" b="1" dirty="0" smtClean="0"/>
              <a:t> </a:t>
            </a:r>
            <a:r>
              <a:rPr lang="lt-LT" sz="1500" b="1" dirty="0" err="1" smtClean="0"/>
              <a:t>counterfactual</a:t>
            </a:r>
            <a:r>
              <a:rPr lang="lt-LT" sz="1500" b="1" dirty="0" smtClean="0"/>
              <a:t> </a:t>
            </a:r>
            <a:r>
              <a:rPr lang="lt-LT" sz="1500" b="1" dirty="0" err="1" smtClean="0"/>
              <a:t>assumptions</a:t>
            </a:r>
            <a:r>
              <a:rPr lang="lt-LT" sz="1500" b="1" dirty="0" smtClean="0"/>
              <a:t> </a:t>
            </a:r>
            <a:r>
              <a:rPr lang="lt-LT" sz="1500" b="1" dirty="0" err="1" smtClean="0"/>
              <a:t>make</a:t>
            </a:r>
            <a:r>
              <a:rPr lang="lt-LT" sz="1500" b="1" dirty="0" smtClean="0"/>
              <a:t> </a:t>
            </a:r>
            <a:r>
              <a:rPr lang="lt-LT" sz="1500" b="1" dirty="0" err="1" smtClean="0"/>
              <a:t>sense</a:t>
            </a:r>
            <a:endParaRPr lang="lt-LT" sz="1500" b="1" dirty="0" smtClean="0"/>
          </a:p>
          <a:p>
            <a:pPr algn="just"/>
            <a:r>
              <a:rPr lang="lt-LT" sz="1500" b="1" dirty="0" err="1" smtClean="0"/>
              <a:t>Worse</a:t>
            </a:r>
            <a:r>
              <a:rPr lang="lt-LT" sz="1500" b="1" dirty="0" smtClean="0"/>
              <a:t> </a:t>
            </a:r>
            <a:r>
              <a:rPr lang="lt-LT" sz="1500" b="1" dirty="0" err="1" smtClean="0"/>
              <a:t>yet</a:t>
            </a:r>
            <a:r>
              <a:rPr lang="lt-LT" sz="1500" b="1" dirty="0" smtClean="0"/>
              <a:t>, it </a:t>
            </a:r>
            <a:r>
              <a:rPr lang="lt-LT" sz="1500" b="1" dirty="0" err="1" smtClean="0"/>
              <a:t>can</a:t>
            </a:r>
            <a:r>
              <a:rPr lang="lt-LT" sz="1500" b="1" dirty="0" smtClean="0"/>
              <a:t> </a:t>
            </a:r>
            <a:r>
              <a:rPr lang="lt-LT" sz="1500" b="1" dirty="0" err="1" smtClean="0"/>
              <a:t>make</a:t>
            </a:r>
            <a:r>
              <a:rPr lang="lt-LT" sz="1500" b="1" dirty="0" smtClean="0"/>
              <a:t> </a:t>
            </a:r>
            <a:r>
              <a:rPr lang="lt-LT" sz="1500" b="1" dirty="0" err="1" smtClean="0"/>
              <a:t>contradictory</a:t>
            </a:r>
            <a:r>
              <a:rPr lang="lt-LT" sz="1500" b="1" dirty="0" smtClean="0"/>
              <a:t> </a:t>
            </a:r>
            <a:r>
              <a:rPr lang="lt-LT" sz="1500" b="1" dirty="0" err="1" smtClean="0"/>
              <a:t>assumptions</a:t>
            </a:r>
            <a:r>
              <a:rPr lang="lt-LT" sz="1500" b="1" dirty="0" smtClean="0"/>
              <a:t>:  </a:t>
            </a:r>
            <a:r>
              <a:rPr lang="lt-LT" sz="1500" b="1" dirty="0" err="1" smtClean="0"/>
              <a:t>for</a:t>
            </a:r>
            <a:r>
              <a:rPr lang="lt-LT" sz="1500" b="1" dirty="0" smtClean="0"/>
              <a:t> </a:t>
            </a:r>
            <a:r>
              <a:rPr lang="lt-LT" sz="1500" b="1" dirty="0" err="1" smtClean="0"/>
              <a:t>the</a:t>
            </a:r>
            <a:r>
              <a:rPr lang="lt-LT" sz="1500" b="1" dirty="0" smtClean="0"/>
              <a:t> </a:t>
            </a:r>
            <a:r>
              <a:rPr lang="lt-LT" sz="1500" b="1" dirty="0" err="1" smtClean="0"/>
              <a:t>same</a:t>
            </a:r>
            <a:r>
              <a:rPr lang="lt-LT" sz="1500" b="1" dirty="0" smtClean="0"/>
              <a:t> </a:t>
            </a:r>
            <a:r>
              <a:rPr lang="lt-LT" sz="1500" b="1" dirty="0" err="1" smtClean="0"/>
              <a:t>configuration</a:t>
            </a:r>
            <a:r>
              <a:rPr lang="lt-LT" sz="1500" b="1" dirty="0" smtClean="0"/>
              <a:t> </a:t>
            </a:r>
            <a:r>
              <a:rPr lang="lt-LT" sz="1500" b="1" dirty="0" err="1" smtClean="0"/>
              <a:t>with</a:t>
            </a:r>
            <a:r>
              <a:rPr lang="lt-LT" sz="1500" b="1" dirty="0" smtClean="0"/>
              <a:t> </a:t>
            </a:r>
            <a:r>
              <a:rPr lang="lt-LT" sz="1500" b="1" dirty="0" err="1" smtClean="0"/>
              <a:t>no</a:t>
            </a:r>
            <a:r>
              <a:rPr lang="lt-LT" sz="1500" b="1" dirty="0" smtClean="0"/>
              <a:t> </a:t>
            </a:r>
            <a:r>
              <a:rPr lang="lt-LT" sz="1500" b="1" dirty="0" err="1" smtClean="0"/>
              <a:t>observable</a:t>
            </a:r>
            <a:r>
              <a:rPr lang="lt-LT" sz="1500" b="1" dirty="0" smtClean="0"/>
              <a:t> </a:t>
            </a:r>
            <a:r>
              <a:rPr lang="lt-LT" sz="1500" b="1" dirty="0" err="1" smtClean="0"/>
              <a:t>instances</a:t>
            </a:r>
            <a:r>
              <a:rPr lang="lt-LT" sz="1500" b="1" dirty="0" smtClean="0"/>
              <a:t> to </a:t>
            </a:r>
            <a:r>
              <a:rPr lang="lt-LT" sz="1500" b="1" dirty="0" err="1" smtClean="0"/>
              <a:t>assume</a:t>
            </a:r>
            <a:r>
              <a:rPr lang="lt-LT" sz="1500" b="1" dirty="0" smtClean="0"/>
              <a:t> </a:t>
            </a:r>
            <a:r>
              <a:rPr lang="lt-LT" sz="1500" b="1" dirty="0" err="1" smtClean="0"/>
              <a:t>positive</a:t>
            </a:r>
            <a:r>
              <a:rPr lang="lt-LT" sz="1500" b="1" dirty="0" smtClean="0"/>
              <a:t> </a:t>
            </a:r>
            <a:r>
              <a:rPr lang="lt-LT" sz="1500" b="1" dirty="0" err="1" smtClean="0"/>
              <a:t>outcome</a:t>
            </a:r>
            <a:r>
              <a:rPr lang="lt-LT" sz="1500" b="1" dirty="0" smtClean="0"/>
              <a:t> </a:t>
            </a:r>
            <a:r>
              <a:rPr lang="lt-LT" sz="1500" b="1" dirty="0" err="1" smtClean="0"/>
              <a:t>in</a:t>
            </a:r>
            <a:r>
              <a:rPr lang="lt-LT" sz="1500" b="1" dirty="0" smtClean="0"/>
              <a:t> </a:t>
            </a:r>
            <a:r>
              <a:rPr lang="lt-LT" sz="1500" b="1" dirty="0" err="1" smtClean="0"/>
              <a:t>the</a:t>
            </a:r>
            <a:r>
              <a:rPr lang="lt-LT" sz="1500" b="1" dirty="0" smtClean="0"/>
              <a:t> </a:t>
            </a:r>
            <a:r>
              <a:rPr lang="lt-LT" sz="1500" b="1" dirty="0" err="1" smtClean="0"/>
              <a:t>search</a:t>
            </a:r>
            <a:r>
              <a:rPr lang="lt-LT" sz="1500" b="1" dirty="0" smtClean="0"/>
              <a:t> </a:t>
            </a:r>
            <a:r>
              <a:rPr lang="lt-LT" sz="1500" b="1" dirty="0" err="1" smtClean="0"/>
              <a:t>for</a:t>
            </a:r>
            <a:r>
              <a:rPr lang="lt-LT" sz="1500" b="1" dirty="0" smtClean="0"/>
              <a:t> </a:t>
            </a:r>
            <a:r>
              <a:rPr lang="lt-LT" sz="1500" b="1" dirty="0" err="1" smtClean="0"/>
              <a:t>parsimonious</a:t>
            </a:r>
            <a:r>
              <a:rPr lang="lt-LT" sz="1500" b="1" dirty="0" smtClean="0"/>
              <a:t> </a:t>
            </a:r>
            <a:r>
              <a:rPr lang="lt-LT" sz="1500" b="1" dirty="0" err="1" smtClean="0"/>
              <a:t>solution</a:t>
            </a:r>
            <a:r>
              <a:rPr lang="lt-LT" sz="1500" b="1" dirty="0" smtClean="0"/>
              <a:t> </a:t>
            </a:r>
            <a:r>
              <a:rPr lang="lt-LT" sz="1500" b="1" dirty="0" err="1" smtClean="0"/>
              <a:t>for</a:t>
            </a:r>
            <a:r>
              <a:rPr lang="lt-LT" sz="1500" b="1" dirty="0" smtClean="0"/>
              <a:t> </a:t>
            </a:r>
            <a:r>
              <a:rPr lang="lt-LT" sz="1500" b="1" dirty="0" err="1" smtClean="0"/>
              <a:t>positive</a:t>
            </a:r>
            <a:r>
              <a:rPr lang="lt-LT" sz="1500" b="1" dirty="0" smtClean="0"/>
              <a:t> </a:t>
            </a:r>
            <a:r>
              <a:rPr lang="lt-LT" sz="1500" b="1" dirty="0" err="1" smtClean="0"/>
              <a:t>outcomes</a:t>
            </a:r>
            <a:r>
              <a:rPr lang="lt-LT" sz="1500" b="1" dirty="0" smtClean="0"/>
              <a:t>, </a:t>
            </a:r>
            <a:r>
              <a:rPr lang="lt-LT" sz="1500" b="1" dirty="0" err="1" smtClean="0"/>
              <a:t>and</a:t>
            </a:r>
            <a:r>
              <a:rPr lang="lt-LT" sz="1500" b="1" dirty="0" smtClean="0"/>
              <a:t> </a:t>
            </a:r>
            <a:r>
              <a:rPr lang="lt-LT" sz="1500" b="1" dirty="0" err="1" smtClean="0"/>
              <a:t>next</a:t>
            </a:r>
            <a:r>
              <a:rPr lang="lt-LT" sz="1500" b="1" dirty="0" smtClean="0"/>
              <a:t> </a:t>
            </a:r>
            <a:r>
              <a:rPr lang="lt-LT" sz="1500" b="1" dirty="0" err="1" smtClean="0"/>
              <a:t>assume</a:t>
            </a:r>
            <a:r>
              <a:rPr lang="lt-LT" sz="1500" b="1" dirty="0" smtClean="0"/>
              <a:t> </a:t>
            </a:r>
            <a:r>
              <a:rPr lang="lt-LT" sz="1500" b="1" dirty="0" err="1" smtClean="0"/>
              <a:t>negative</a:t>
            </a:r>
            <a:r>
              <a:rPr lang="lt-LT" sz="1500" b="1" dirty="0" smtClean="0"/>
              <a:t> </a:t>
            </a:r>
            <a:r>
              <a:rPr lang="lt-LT" sz="1500" b="1" dirty="0" err="1" smtClean="0"/>
              <a:t>outcome</a:t>
            </a:r>
            <a:r>
              <a:rPr lang="lt-LT" sz="1500" b="1" dirty="0" smtClean="0"/>
              <a:t> </a:t>
            </a:r>
            <a:r>
              <a:rPr lang="lt-LT" sz="1500" b="1" dirty="0" err="1" smtClean="0"/>
              <a:t>in</a:t>
            </a:r>
            <a:r>
              <a:rPr lang="lt-LT" sz="1500" b="1" dirty="0" smtClean="0"/>
              <a:t> </a:t>
            </a:r>
            <a:r>
              <a:rPr lang="lt-LT" sz="1500" b="1" dirty="0" err="1" smtClean="0"/>
              <a:t>search</a:t>
            </a:r>
            <a:r>
              <a:rPr lang="lt-LT" sz="1500" b="1" dirty="0" smtClean="0"/>
              <a:t> </a:t>
            </a:r>
            <a:r>
              <a:rPr lang="lt-LT" sz="1500" b="1" dirty="0" err="1" smtClean="0"/>
              <a:t>for</a:t>
            </a:r>
            <a:r>
              <a:rPr lang="lt-LT" sz="1500" b="1" dirty="0" smtClean="0"/>
              <a:t> </a:t>
            </a:r>
            <a:r>
              <a:rPr lang="lt-LT" sz="1500" b="1" dirty="0" err="1"/>
              <a:t>for</a:t>
            </a:r>
            <a:r>
              <a:rPr lang="lt-LT" sz="1500" b="1" dirty="0"/>
              <a:t> </a:t>
            </a:r>
            <a:r>
              <a:rPr lang="lt-LT" sz="1500" b="1" dirty="0" err="1"/>
              <a:t>parsimonious</a:t>
            </a:r>
            <a:r>
              <a:rPr lang="lt-LT" sz="1500" b="1" dirty="0"/>
              <a:t> </a:t>
            </a:r>
            <a:r>
              <a:rPr lang="lt-LT" sz="1500" b="1" dirty="0" err="1"/>
              <a:t>solution</a:t>
            </a:r>
            <a:r>
              <a:rPr lang="lt-LT" sz="1500" b="1" dirty="0"/>
              <a:t> </a:t>
            </a:r>
            <a:r>
              <a:rPr lang="lt-LT" sz="1500" b="1" dirty="0" err="1" smtClean="0"/>
              <a:t>for</a:t>
            </a:r>
            <a:r>
              <a:rPr lang="lt-LT" sz="1500" b="1" dirty="0" smtClean="0"/>
              <a:t> </a:t>
            </a:r>
            <a:r>
              <a:rPr lang="lt-LT" sz="1500" b="1" dirty="0" err="1" smtClean="0"/>
              <a:t>negative</a:t>
            </a:r>
            <a:r>
              <a:rPr lang="lt-LT" sz="1500" b="1" dirty="0" smtClean="0"/>
              <a:t> </a:t>
            </a:r>
            <a:r>
              <a:rPr lang="lt-LT" sz="1500" b="1" dirty="0" err="1" smtClean="0"/>
              <a:t>oucomes</a:t>
            </a:r>
            <a:r>
              <a:rPr lang="lt-LT" sz="1500" b="1" dirty="0" smtClean="0"/>
              <a:t> (</a:t>
            </a:r>
            <a:r>
              <a:rPr lang="lt-LT" sz="1500" b="1" dirty="0" err="1" smtClean="0"/>
              <a:t>or</a:t>
            </a:r>
            <a:r>
              <a:rPr lang="lt-LT" sz="1500" b="1" dirty="0" smtClean="0"/>
              <a:t> vice versa)</a:t>
            </a:r>
          </a:p>
          <a:p>
            <a:pPr algn="just"/>
            <a:r>
              <a:rPr lang="lt-LT" sz="1500" b="1" dirty="0" err="1" smtClean="0"/>
              <a:t>Unhappily</a:t>
            </a:r>
            <a:r>
              <a:rPr lang="lt-LT" sz="1500" b="1" dirty="0" smtClean="0"/>
              <a:t>, </a:t>
            </a:r>
            <a:r>
              <a:rPr lang="en-US" sz="1500" b="1" dirty="0" smtClean="0"/>
              <a:t>available </a:t>
            </a:r>
            <a:r>
              <a:rPr lang="lt-LT" sz="1500" b="1" dirty="0" err="1" smtClean="0"/>
              <a:t>version</a:t>
            </a:r>
            <a:r>
              <a:rPr lang="lt-LT" sz="1500" b="1" dirty="0" smtClean="0"/>
              <a:t> </a:t>
            </a:r>
            <a:r>
              <a:rPr lang="lt-LT" sz="1500" b="1" dirty="0" err="1" smtClean="0"/>
              <a:t>of</a:t>
            </a:r>
            <a:r>
              <a:rPr lang="lt-LT" sz="1500" b="1" dirty="0" smtClean="0"/>
              <a:t> </a:t>
            </a:r>
            <a:r>
              <a:rPr lang="lt-LT" sz="1500" b="1" dirty="0" err="1" smtClean="0"/>
              <a:t>fsQCA</a:t>
            </a:r>
            <a:r>
              <a:rPr lang="lt-LT" sz="1500" b="1" dirty="0" smtClean="0"/>
              <a:t> </a:t>
            </a:r>
            <a:r>
              <a:rPr lang="lt-LT" sz="1500" b="1" dirty="0" err="1" smtClean="0"/>
              <a:t>software</a:t>
            </a:r>
            <a:r>
              <a:rPr lang="lt-LT" sz="1500" b="1" dirty="0" smtClean="0"/>
              <a:t> </a:t>
            </a:r>
            <a:r>
              <a:rPr lang="lt-LT" sz="1500" b="1" dirty="0" err="1" smtClean="0"/>
              <a:t>does</a:t>
            </a:r>
            <a:r>
              <a:rPr lang="lt-LT" sz="1500" b="1" dirty="0" smtClean="0"/>
              <a:t> </a:t>
            </a:r>
            <a:r>
              <a:rPr lang="lt-LT" sz="1500" b="1" dirty="0" err="1" smtClean="0"/>
              <a:t>not</a:t>
            </a:r>
            <a:r>
              <a:rPr lang="lt-LT" sz="1500" b="1" dirty="0" smtClean="0"/>
              <a:t> </a:t>
            </a:r>
            <a:r>
              <a:rPr lang="lt-LT" sz="1500" b="1" dirty="0" err="1" smtClean="0"/>
              <a:t>provide</a:t>
            </a:r>
            <a:r>
              <a:rPr lang="lt-LT" sz="1500" b="1" dirty="0" smtClean="0"/>
              <a:t> </a:t>
            </a:r>
            <a:r>
              <a:rPr lang="lt-LT" sz="1500" b="1" dirty="0" err="1" smtClean="0"/>
              <a:t>the</a:t>
            </a:r>
            <a:r>
              <a:rPr lang="lt-LT" sz="1500" b="1" dirty="0" smtClean="0"/>
              <a:t> </a:t>
            </a:r>
            <a:r>
              <a:rPr lang="lt-LT" sz="1500" b="1" dirty="0" err="1" smtClean="0"/>
              <a:t>list</a:t>
            </a:r>
            <a:r>
              <a:rPr lang="lt-LT" sz="1500" b="1" dirty="0" smtClean="0"/>
              <a:t> </a:t>
            </a:r>
            <a:r>
              <a:rPr lang="lt-LT" sz="1500" b="1" dirty="0" err="1" smtClean="0"/>
              <a:t>of</a:t>
            </a:r>
            <a:r>
              <a:rPr lang="lt-LT" sz="1500" b="1" dirty="0" smtClean="0"/>
              <a:t> </a:t>
            </a:r>
            <a:r>
              <a:rPr lang="lt-LT" sz="1500" b="1" dirty="0" err="1" smtClean="0"/>
              <a:t>counterfactual</a:t>
            </a:r>
            <a:r>
              <a:rPr lang="lt-LT" sz="1500" b="1" dirty="0" smtClean="0"/>
              <a:t> </a:t>
            </a:r>
            <a:r>
              <a:rPr lang="lt-LT" sz="1500" b="1" dirty="0" err="1" smtClean="0"/>
              <a:t>assumptions</a:t>
            </a:r>
            <a:r>
              <a:rPr lang="lt-LT" sz="1500" b="1" dirty="0" smtClean="0"/>
              <a:t>. </a:t>
            </a:r>
            <a:r>
              <a:rPr lang="lt-LT" sz="1500" b="1" dirty="0" err="1" smtClean="0"/>
              <a:t>As</a:t>
            </a:r>
            <a:r>
              <a:rPr lang="lt-LT" sz="1500" b="1" dirty="0" smtClean="0"/>
              <a:t> a </a:t>
            </a:r>
            <a:r>
              <a:rPr lang="lt-LT" sz="1500" b="1" dirty="0" err="1" smtClean="0"/>
              <a:t>matter</a:t>
            </a:r>
            <a:r>
              <a:rPr lang="lt-LT" sz="1500" b="1" dirty="0" smtClean="0"/>
              <a:t> </a:t>
            </a:r>
            <a:r>
              <a:rPr lang="lt-LT" sz="1500" b="1" dirty="0" err="1" smtClean="0"/>
              <a:t>of</a:t>
            </a:r>
            <a:r>
              <a:rPr lang="lt-LT" sz="1500" b="1" dirty="0" smtClean="0"/>
              <a:t> </a:t>
            </a:r>
            <a:r>
              <a:rPr lang="lt-LT" sz="1500" b="1" dirty="0" err="1" smtClean="0"/>
              <a:t>principle</a:t>
            </a:r>
            <a:r>
              <a:rPr lang="lt-LT" sz="1500" b="1" dirty="0" smtClean="0"/>
              <a:t>, </a:t>
            </a:r>
            <a:r>
              <a:rPr lang="lt-LT" sz="1500" b="1" dirty="0" err="1" smtClean="0"/>
              <a:t>one</a:t>
            </a:r>
            <a:r>
              <a:rPr lang="lt-LT" sz="1500" b="1" dirty="0" smtClean="0"/>
              <a:t> </a:t>
            </a:r>
            <a:r>
              <a:rPr lang="lt-LT" sz="1500" b="1" dirty="0" err="1" smtClean="0"/>
              <a:t>can</a:t>
            </a:r>
            <a:r>
              <a:rPr lang="lt-LT" sz="1500" b="1" dirty="0" smtClean="0"/>
              <a:t> </a:t>
            </a:r>
            <a:r>
              <a:rPr lang="lt-LT" sz="1500" b="1" dirty="0" err="1" smtClean="0"/>
              <a:t>reconstruct</a:t>
            </a:r>
            <a:r>
              <a:rPr lang="lt-LT" sz="1500" b="1" dirty="0" smtClean="0"/>
              <a:t> </a:t>
            </a:r>
            <a:r>
              <a:rPr lang="lt-LT" sz="1500" b="1" dirty="0" err="1" smtClean="0"/>
              <a:t>them</a:t>
            </a:r>
            <a:r>
              <a:rPr lang="lt-LT" sz="1500" b="1" dirty="0" smtClean="0"/>
              <a:t> „</a:t>
            </a:r>
            <a:r>
              <a:rPr lang="lt-LT" sz="1500" b="1" dirty="0" err="1" smtClean="0"/>
              <a:t>by</a:t>
            </a:r>
            <a:r>
              <a:rPr lang="lt-LT" sz="1500" b="1" dirty="0" smtClean="0"/>
              <a:t> </a:t>
            </a:r>
            <a:r>
              <a:rPr lang="lt-LT" sz="1500" b="1" dirty="0" err="1" smtClean="0"/>
              <a:t>hand</a:t>
            </a:r>
            <a:r>
              <a:rPr lang="lt-LT" sz="1500" b="1" dirty="0" smtClean="0"/>
              <a:t>“, </a:t>
            </a:r>
            <a:r>
              <a:rPr lang="lt-LT" sz="1500" b="1" dirty="0" err="1" smtClean="0"/>
              <a:t>but</a:t>
            </a:r>
            <a:r>
              <a:rPr lang="lt-LT" sz="1500" b="1" dirty="0" smtClean="0"/>
              <a:t> </a:t>
            </a:r>
            <a:r>
              <a:rPr lang="lt-LT" sz="1500" b="1" dirty="0" err="1" smtClean="0"/>
              <a:t>this</a:t>
            </a:r>
            <a:r>
              <a:rPr lang="lt-LT" sz="1500" b="1" dirty="0" smtClean="0"/>
              <a:t> </a:t>
            </a:r>
            <a:r>
              <a:rPr lang="lt-LT" sz="1500" b="1" dirty="0" err="1" smtClean="0"/>
              <a:t>is</a:t>
            </a:r>
            <a:r>
              <a:rPr lang="lt-LT" sz="1500" b="1" dirty="0" smtClean="0"/>
              <a:t> </a:t>
            </a:r>
            <a:r>
              <a:rPr lang="lt-LT" sz="1500" b="1" dirty="0" err="1" smtClean="0"/>
              <a:t>time</a:t>
            </a:r>
            <a:r>
              <a:rPr lang="lt-LT" sz="1500" b="1" dirty="0" smtClean="0"/>
              <a:t> </a:t>
            </a:r>
            <a:r>
              <a:rPr lang="lt-LT" sz="1500" b="1" dirty="0" err="1" smtClean="0"/>
              <a:t>and</a:t>
            </a:r>
            <a:r>
              <a:rPr lang="lt-LT" sz="1500" b="1" dirty="0" smtClean="0"/>
              <a:t> </a:t>
            </a:r>
            <a:r>
              <a:rPr lang="lt-LT" sz="1500" b="1" dirty="0" err="1" smtClean="0"/>
              <a:t>mind</a:t>
            </a:r>
            <a:r>
              <a:rPr lang="lt-LT" sz="1500" b="1" dirty="0"/>
              <a:t> </a:t>
            </a:r>
            <a:r>
              <a:rPr lang="lt-LT" sz="1500" b="1" dirty="0" err="1" smtClean="0"/>
              <a:t>consuming</a:t>
            </a:r>
            <a:r>
              <a:rPr lang="lt-LT" sz="1500" b="1" dirty="0" smtClean="0"/>
              <a:t> (</a:t>
            </a:r>
            <a:r>
              <a:rPr lang="lt-LT" sz="1500" b="1" dirty="0" err="1" smtClean="0"/>
              <a:t>one</a:t>
            </a:r>
            <a:r>
              <a:rPr lang="lt-LT" sz="1500" b="1" dirty="0" smtClean="0"/>
              <a:t> </a:t>
            </a:r>
            <a:r>
              <a:rPr lang="lt-LT" sz="1500" b="1" dirty="0" err="1" smtClean="0"/>
              <a:t>should</a:t>
            </a:r>
            <a:r>
              <a:rPr lang="lt-LT" sz="1500" b="1" dirty="0" smtClean="0"/>
              <a:t> </a:t>
            </a:r>
            <a:r>
              <a:rPr lang="lt-LT" sz="1500" b="1" dirty="0" err="1" smtClean="0"/>
              <a:t>have</a:t>
            </a:r>
            <a:r>
              <a:rPr lang="lt-LT" sz="1500" b="1" dirty="0" smtClean="0"/>
              <a:t> </a:t>
            </a:r>
            <a:r>
              <a:rPr lang="lt-LT" sz="1500" b="1" dirty="0" err="1" smtClean="0"/>
              <a:t>very</a:t>
            </a:r>
            <a:r>
              <a:rPr lang="lt-LT" sz="1500" b="1" dirty="0" smtClean="0"/>
              <a:t> </a:t>
            </a:r>
            <a:r>
              <a:rPr lang="lt-LT" sz="1500" b="1" dirty="0" err="1" smtClean="0"/>
              <a:t>intimate</a:t>
            </a:r>
            <a:r>
              <a:rPr lang="lt-LT" sz="1500" b="1" dirty="0" smtClean="0"/>
              <a:t> </a:t>
            </a:r>
            <a:r>
              <a:rPr lang="lt-LT" sz="1500" b="1" dirty="0" err="1" smtClean="0"/>
              <a:t>substantive</a:t>
            </a:r>
            <a:r>
              <a:rPr lang="lt-LT" sz="1500" b="1" dirty="0" smtClean="0"/>
              <a:t> </a:t>
            </a:r>
            <a:r>
              <a:rPr lang="lt-LT" sz="1500" b="1" dirty="0" err="1" smtClean="0"/>
              <a:t>knowledge</a:t>
            </a:r>
            <a:r>
              <a:rPr lang="lt-LT" sz="1500" b="1" dirty="0" smtClean="0"/>
              <a:t> </a:t>
            </a:r>
            <a:r>
              <a:rPr lang="lt-LT" sz="1500" b="1" dirty="0" err="1" smtClean="0"/>
              <a:t>of</a:t>
            </a:r>
            <a:r>
              <a:rPr lang="lt-LT" sz="1500" b="1" dirty="0" smtClean="0"/>
              <a:t> </a:t>
            </a:r>
            <a:r>
              <a:rPr lang="lt-LT" sz="1500" b="1" dirty="0" err="1" smtClean="0"/>
              <a:t>the</a:t>
            </a:r>
            <a:r>
              <a:rPr lang="lt-LT" sz="1500" b="1" dirty="0" smtClean="0"/>
              <a:t> </a:t>
            </a:r>
            <a:r>
              <a:rPr lang="lt-LT" sz="1500" b="1" dirty="0" err="1" smtClean="0"/>
              <a:t>problem</a:t>
            </a:r>
            <a:r>
              <a:rPr lang="lt-LT" sz="1500" b="1" dirty="0" smtClean="0"/>
              <a:t>).</a:t>
            </a:r>
          </a:p>
          <a:p>
            <a:pPr algn="just"/>
            <a:r>
              <a:rPr lang="lt-LT" sz="1500" b="1" dirty="0" err="1" smtClean="0"/>
              <a:t>Advised</a:t>
            </a:r>
            <a:r>
              <a:rPr lang="lt-LT" sz="1500" b="1" dirty="0" smtClean="0"/>
              <a:t> </a:t>
            </a:r>
            <a:r>
              <a:rPr lang="lt-LT" sz="1500" b="1" dirty="0" err="1" smtClean="0"/>
              <a:t>practice</a:t>
            </a:r>
            <a:r>
              <a:rPr lang="lt-LT" sz="1500" b="1" dirty="0" smtClean="0"/>
              <a:t>: </a:t>
            </a:r>
            <a:r>
              <a:rPr lang="lt-LT" sz="1500" b="1" dirty="0" err="1" smtClean="0"/>
              <a:t>make</a:t>
            </a:r>
            <a:r>
              <a:rPr lang="lt-LT" sz="1500" b="1" dirty="0" smtClean="0"/>
              <a:t> </a:t>
            </a:r>
            <a:r>
              <a:rPr lang="lt-LT" sz="1500" b="1" dirty="0" err="1" smtClean="0"/>
              <a:t>detour</a:t>
            </a:r>
            <a:r>
              <a:rPr lang="lt-LT" sz="1500" b="1" dirty="0" smtClean="0"/>
              <a:t> via TOSMANA </a:t>
            </a:r>
            <a:r>
              <a:rPr lang="lt-LT" sz="1500" b="1" dirty="0" err="1" smtClean="0"/>
              <a:t>which</a:t>
            </a:r>
            <a:r>
              <a:rPr lang="lt-LT" sz="1500" b="1" dirty="0" smtClean="0"/>
              <a:t> </a:t>
            </a:r>
            <a:r>
              <a:rPr lang="lt-LT" sz="1500" b="1" dirty="0" err="1" smtClean="0"/>
              <a:t>provides</a:t>
            </a:r>
            <a:r>
              <a:rPr lang="lt-LT" sz="1500" b="1" dirty="0" smtClean="0"/>
              <a:t> </a:t>
            </a:r>
            <a:r>
              <a:rPr lang="lt-LT" sz="1500" b="1" dirty="0" err="1" smtClean="0"/>
              <a:t>such</a:t>
            </a:r>
            <a:r>
              <a:rPr lang="lt-LT" sz="1500" b="1" dirty="0" smtClean="0"/>
              <a:t> </a:t>
            </a:r>
            <a:r>
              <a:rPr lang="lt-LT" sz="1500" b="1" dirty="0" err="1" smtClean="0"/>
              <a:t>list</a:t>
            </a:r>
            <a:r>
              <a:rPr lang="lt-LT" sz="1500" b="1" dirty="0" smtClean="0"/>
              <a:t>.  </a:t>
            </a:r>
            <a:r>
              <a:rPr lang="lt-LT" sz="1500" b="1" dirty="0" err="1" smtClean="0"/>
              <a:t>After</a:t>
            </a:r>
            <a:r>
              <a:rPr lang="lt-LT" sz="1500" b="1" dirty="0" smtClean="0"/>
              <a:t> </a:t>
            </a:r>
            <a:r>
              <a:rPr lang="lt-LT" sz="1500" b="1" dirty="0" err="1" smtClean="0"/>
              <a:t>editing</a:t>
            </a:r>
            <a:r>
              <a:rPr lang="lt-LT" sz="1500" b="1" dirty="0" smtClean="0"/>
              <a:t> </a:t>
            </a:r>
            <a:r>
              <a:rPr lang="lt-LT" sz="1500" b="1" dirty="0" err="1" smtClean="0"/>
              <a:t>the</a:t>
            </a:r>
            <a:r>
              <a:rPr lang="lt-LT" sz="1500" b="1" dirty="0" smtClean="0"/>
              <a:t> </a:t>
            </a:r>
            <a:r>
              <a:rPr lang="lt-LT" sz="1500" b="1" dirty="0" err="1" smtClean="0"/>
              <a:t>truth</a:t>
            </a:r>
            <a:r>
              <a:rPr lang="lt-LT" sz="1500" b="1" dirty="0" smtClean="0"/>
              <a:t> </a:t>
            </a:r>
            <a:r>
              <a:rPr lang="lt-LT" sz="1500" b="1" dirty="0" err="1" smtClean="0"/>
              <a:t>table</a:t>
            </a:r>
            <a:r>
              <a:rPr lang="lt-LT" sz="1500" b="1" dirty="0" smtClean="0"/>
              <a:t>, save it </a:t>
            </a:r>
            <a:r>
              <a:rPr lang="lt-LT" sz="1500" b="1" dirty="0" err="1" smtClean="0"/>
              <a:t>in</a:t>
            </a:r>
            <a:r>
              <a:rPr lang="lt-LT" sz="1500" b="1" dirty="0" smtClean="0"/>
              <a:t> </a:t>
            </a:r>
            <a:r>
              <a:rPr lang="lt-LT" sz="1500" b="1" dirty="0" err="1" smtClean="0"/>
              <a:t>csv</a:t>
            </a:r>
            <a:r>
              <a:rPr lang="lt-LT" sz="1500" b="1" dirty="0" smtClean="0"/>
              <a:t> </a:t>
            </a:r>
            <a:r>
              <a:rPr lang="lt-LT" sz="1500" b="1" dirty="0" err="1" smtClean="0"/>
              <a:t>format</a:t>
            </a:r>
            <a:r>
              <a:rPr lang="lt-LT" sz="1500" b="1" dirty="0" smtClean="0"/>
              <a:t> </a:t>
            </a:r>
            <a:r>
              <a:rPr lang="lt-LT" sz="1500" b="1" dirty="0" err="1" smtClean="0"/>
              <a:t>and</a:t>
            </a:r>
            <a:r>
              <a:rPr lang="lt-LT" sz="1500" b="1" dirty="0" smtClean="0"/>
              <a:t> </a:t>
            </a:r>
            <a:r>
              <a:rPr lang="lt-LT" sz="1500" b="1" dirty="0" err="1" smtClean="0"/>
              <a:t>open</a:t>
            </a:r>
            <a:r>
              <a:rPr lang="lt-LT" sz="1500" b="1" dirty="0" smtClean="0"/>
              <a:t> </a:t>
            </a:r>
            <a:r>
              <a:rPr lang="lt-LT" sz="1500" b="1" dirty="0" err="1" smtClean="0"/>
              <a:t>in</a:t>
            </a:r>
            <a:r>
              <a:rPr lang="lt-LT" sz="1500" b="1" dirty="0" smtClean="0"/>
              <a:t> TOSMANA. </a:t>
            </a:r>
            <a:r>
              <a:rPr lang="lt-LT" sz="1500" b="1" dirty="0"/>
              <a:t> </a:t>
            </a:r>
            <a:r>
              <a:rPr lang="lt-LT" sz="1500" b="1" dirty="0" err="1" smtClean="0"/>
              <a:t>Look</a:t>
            </a:r>
            <a:r>
              <a:rPr lang="lt-LT" sz="1500" b="1" dirty="0" smtClean="0"/>
              <a:t> </a:t>
            </a:r>
            <a:r>
              <a:rPr lang="lt-LT" sz="1500" b="1" dirty="0" err="1" smtClean="0"/>
              <a:t>for</a:t>
            </a:r>
            <a:r>
              <a:rPr lang="lt-LT" sz="1500" b="1" dirty="0" smtClean="0"/>
              <a:t> </a:t>
            </a:r>
            <a:r>
              <a:rPr lang="lt-LT" sz="1500" b="1" dirty="0" err="1" smtClean="0"/>
              <a:t>parsimonious</a:t>
            </a:r>
            <a:r>
              <a:rPr lang="lt-LT" sz="1500" b="1" dirty="0" smtClean="0"/>
              <a:t> </a:t>
            </a:r>
            <a:r>
              <a:rPr lang="lt-LT" sz="1500" b="1" dirty="0" err="1" smtClean="0"/>
              <a:t>solution</a:t>
            </a:r>
            <a:r>
              <a:rPr lang="lt-LT" sz="1500" b="1" dirty="0" smtClean="0"/>
              <a:t> </a:t>
            </a:r>
            <a:r>
              <a:rPr lang="lt-LT" sz="1500" b="1" dirty="0" err="1" smtClean="0"/>
              <a:t>asking</a:t>
            </a:r>
            <a:r>
              <a:rPr lang="lt-LT" sz="1500" b="1" dirty="0" smtClean="0"/>
              <a:t> to </a:t>
            </a:r>
            <a:r>
              <a:rPr lang="lt-LT" sz="1500" b="1" dirty="0" err="1" smtClean="0"/>
              <a:t>provide</a:t>
            </a:r>
            <a:r>
              <a:rPr lang="lt-LT" sz="1500" b="1" dirty="0" smtClean="0"/>
              <a:t> </a:t>
            </a:r>
            <a:r>
              <a:rPr lang="lt-LT" sz="1500" b="1" dirty="0" err="1" smtClean="0"/>
              <a:t>the</a:t>
            </a:r>
            <a:r>
              <a:rPr lang="lt-LT" sz="1500" b="1" dirty="0" smtClean="0"/>
              <a:t> </a:t>
            </a:r>
            <a:r>
              <a:rPr lang="lt-LT" sz="1500" b="1" dirty="0" err="1" smtClean="0"/>
              <a:t>list</a:t>
            </a:r>
            <a:r>
              <a:rPr lang="lt-LT" sz="1500" b="1" dirty="0" smtClean="0"/>
              <a:t> </a:t>
            </a:r>
            <a:r>
              <a:rPr lang="lt-LT" sz="1500" b="1" dirty="0" err="1" smtClean="0"/>
              <a:t>of</a:t>
            </a:r>
            <a:r>
              <a:rPr lang="lt-LT" sz="1500" b="1" dirty="0" smtClean="0"/>
              <a:t> </a:t>
            </a:r>
            <a:r>
              <a:rPr lang="lt-LT" sz="1500" b="1" dirty="0" err="1" smtClean="0"/>
              <a:t>assumptions</a:t>
            </a:r>
            <a:r>
              <a:rPr lang="lt-LT" sz="1500" b="1" dirty="0" smtClean="0"/>
              <a:t>. </a:t>
            </a:r>
            <a:r>
              <a:rPr lang="lt-LT" sz="1500" b="1" dirty="0" err="1" smtClean="0"/>
              <a:t>Notice</a:t>
            </a:r>
            <a:r>
              <a:rPr lang="lt-LT" sz="1500" b="1" dirty="0" smtClean="0"/>
              <a:t> </a:t>
            </a:r>
            <a:r>
              <a:rPr lang="lt-LT" sz="1500" b="1" dirty="0" err="1" smtClean="0"/>
              <a:t>and</a:t>
            </a:r>
            <a:r>
              <a:rPr lang="lt-LT" sz="1500" b="1" dirty="0" smtClean="0"/>
              <a:t> </a:t>
            </a:r>
            <a:r>
              <a:rPr lang="lt-LT" sz="1500" b="1" dirty="0" err="1" smtClean="0"/>
              <a:t>print</a:t>
            </a:r>
            <a:r>
              <a:rPr lang="lt-LT" sz="1500" b="1" dirty="0" smtClean="0"/>
              <a:t> </a:t>
            </a:r>
            <a:r>
              <a:rPr lang="lt-LT" sz="1500" b="1" dirty="0" err="1" smtClean="0"/>
              <a:t>out</a:t>
            </a:r>
            <a:r>
              <a:rPr lang="lt-LT" sz="1500" b="1" dirty="0" smtClean="0"/>
              <a:t> </a:t>
            </a:r>
            <a:r>
              <a:rPr lang="lt-LT" sz="1500" b="1" dirty="0" err="1" smtClean="0"/>
              <a:t>them</a:t>
            </a:r>
            <a:r>
              <a:rPr lang="lt-LT" sz="1500" b="1" dirty="0" smtClean="0"/>
              <a:t>. </a:t>
            </a:r>
          </a:p>
          <a:p>
            <a:pPr algn="just"/>
            <a:r>
              <a:rPr lang="lt-LT" sz="1500" b="1" dirty="0" err="1" smtClean="0"/>
              <a:t>Repeat</a:t>
            </a:r>
            <a:r>
              <a:rPr lang="lt-LT" sz="1500" b="1" dirty="0" smtClean="0"/>
              <a:t> </a:t>
            </a:r>
            <a:r>
              <a:rPr lang="lt-LT" sz="1500" b="1" dirty="0" err="1" smtClean="0"/>
              <a:t>the</a:t>
            </a:r>
            <a:r>
              <a:rPr lang="lt-LT" sz="1500" b="1" dirty="0" smtClean="0"/>
              <a:t> </a:t>
            </a:r>
            <a:r>
              <a:rPr lang="lt-LT" sz="1500" b="1" dirty="0" err="1" smtClean="0"/>
              <a:t>same</a:t>
            </a:r>
            <a:r>
              <a:rPr lang="lt-LT" sz="1500" b="1" dirty="0" smtClean="0"/>
              <a:t> </a:t>
            </a:r>
            <a:r>
              <a:rPr lang="lt-LT" sz="1500" b="1" dirty="0" err="1" smtClean="0"/>
              <a:t>for</a:t>
            </a:r>
            <a:r>
              <a:rPr lang="lt-LT" sz="1500" b="1" dirty="0" smtClean="0"/>
              <a:t> </a:t>
            </a:r>
            <a:r>
              <a:rPr lang="lt-LT" sz="1500" b="1" dirty="0" err="1" smtClean="0"/>
              <a:t>negative</a:t>
            </a:r>
            <a:r>
              <a:rPr lang="lt-LT" sz="1500" b="1" dirty="0" smtClean="0"/>
              <a:t> </a:t>
            </a:r>
            <a:r>
              <a:rPr lang="lt-LT" sz="1500" b="1" dirty="0" err="1" smtClean="0"/>
              <a:t>outcomes</a:t>
            </a:r>
            <a:r>
              <a:rPr lang="lt-LT" sz="1500" b="1" dirty="0" smtClean="0"/>
              <a:t>. </a:t>
            </a:r>
            <a:r>
              <a:rPr lang="lt-LT" sz="1500" b="1" dirty="0"/>
              <a:t> </a:t>
            </a:r>
            <a:endParaRPr lang="lt-LT" sz="1500" b="1" dirty="0" smtClean="0"/>
          </a:p>
          <a:p>
            <a:pPr algn="just"/>
            <a:r>
              <a:rPr lang="lt-LT" sz="1500" b="1" dirty="0" err="1" smtClean="0"/>
              <a:t>Compare</a:t>
            </a:r>
            <a:r>
              <a:rPr lang="lt-LT" sz="1500" b="1" dirty="0" smtClean="0"/>
              <a:t> </a:t>
            </a:r>
            <a:r>
              <a:rPr lang="lt-LT" sz="1500" b="1" dirty="0" err="1" smtClean="0"/>
              <a:t>both</a:t>
            </a:r>
            <a:r>
              <a:rPr lang="lt-LT" sz="1500" b="1" dirty="0" smtClean="0"/>
              <a:t> </a:t>
            </a:r>
            <a:r>
              <a:rPr lang="lt-LT" sz="1500" b="1" dirty="0" err="1" smtClean="0"/>
              <a:t>lists</a:t>
            </a:r>
            <a:r>
              <a:rPr lang="lt-LT" sz="1500" b="1" dirty="0" smtClean="0"/>
              <a:t> </a:t>
            </a:r>
            <a:r>
              <a:rPr lang="lt-LT" sz="1500" b="1" dirty="0" err="1" smtClean="0"/>
              <a:t>looking</a:t>
            </a:r>
            <a:r>
              <a:rPr lang="lt-LT" sz="1500" b="1" dirty="0" smtClean="0"/>
              <a:t> </a:t>
            </a:r>
            <a:r>
              <a:rPr lang="lt-LT" sz="1500" b="1" dirty="0" err="1" smtClean="0"/>
              <a:t>for</a:t>
            </a:r>
            <a:r>
              <a:rPr lang="lt-LT" sz="1500" b="1" dirty="0" smtClean="0"/>
              <a:t> </a:t>
            </a:r>
            <a:r>
              <a:rPr lang="lt-LT" sz="1500" b="1" dirty="0" err="1" smtClean="0"/>
              <a:t>inconsistencies</a:t>
            </a:r>
            <a:r>
              <a:rPr lang="lt-LT" sz="1500" b="1" dirty="0" smtClean="0"/>
              <a:t>. </a:t>
            </a:r>
            <a:r>
              <a:rPr lang="lt-LT" sz="1500" b="1" dirty="0"/>
              <a:t> </a:t>
            </a:r>
            <a:r>
              <a:rPr lang="lt-LT" sz="1500" b="1" dirty="0" err="1" smtClean="0"/>
              <a:t>If</a:t>
            </a:r>
            <a:r>
              <a:rPr lang="lt-LT" sz="1500" b="1" dirty="0" smtClean="0"/>
              <a:t> </a:t>
            </a:r>
            <a:r>
              <a:rPr lang="lt-LT" sz="1500" b="1" dirty="0" err="1" smtClean="0"/>
              <a:t>finding</a:t>
            </a:r>
            <a:r>
              <a:rPr lang="lt-LT" sz="1500" b="1" dirty="0" smtClean="0"/>
              <a:t>, </a:t>
            </a:r>
            <a:r>
              <a:rPr lang="lt-LT" sz="1500" b="1" dirty="0" err="1" smtClean="0"/>
              <a:t>make</a:t>
            </a:r>
            <a:r>
              <a:rPr lang="lt-LT" sz="1500" b="1" dirty="0" smtClean="0"/>
              <a:t> </a:t>
            </a:r>
            <a:r>
              <a:rPr lang="lt-LT" sz="1500" b="1" dirty="0" err="1" smtClean="0"/>
              <a:t>reasoned</a:t>
            </a:r>
            <a:r>
              <a:rPr lang="lt-LT" sz="1500" b="1" dirty="0" smtClean="0"/>
              <a:t> </a:t>
            </a:r>
            <a:r>
              <a:rPr lang="lt-LT" sz="1500" b="1" dirty="0" err="1" smtClean="0"/>
              <a:t>choice</a:t>
            </a:r>
            <a:r>
              <a:rPr lang="lt-LT" sz="1500" b="1" dirty="0" smtClean="0"/>
              <a:t> </a:t>
            </a:r>
            <a:r>
              <a:rPr lang="lt-LT" sz="1500" b="1" dirty="0" err="1" smtClean="0"/>
              <a:t>of</a:t>
            </a:r>
            <a:r>
              <a:rPr lang="lt-LT" sz="1500" b="1" dirty="0" smtClean="0"/>
              <a:t> </a:t>
            </a:r>
            <a:r>
              <a:rPr lang="lt-LT" sz="1500" b="1" dirty="0" err="1" smtClean="0"/>
              <a:t>the</a:t>
            </a:r>
            <a:r>
              <a:rPr lang="lt-LT" sz="1500" b="1" dirty="0" smtClean="0"/>
              <a:t> </a:t>
            </a:r>
            <a:r>
              <a:rPr lang="lt-LT" sz="1500" b="1" dirty="0" err="1" smtClean="0"/>
              <a:t>most</a:t>
            </a:r>
            <a:r>
              <a:rPr lang="lt-LT" sz="1500" b="1" dirty="0" smtClean="0"/>
              <a:t> </a:t>
            </a:r>
            <a:r>
              <a:rPr lang="lt-LT" sz="1500" b="1" dirty="0" err="1" smtClean="0"/>
              <a:t>plausible</a:t>
            </a:r>
            <a:r>
              <a:rPr lang="lt-LT" sz="1500" b="1" dirty="0" smtClean="0"/>
              <a:t> (best </a:t>
            </a:r>
            <a:r>
              <a:rPr lang="lt-LT" sz="1500" b="1" dirty="0" err="1" smtClean="0"/>
              <a:t>practice</a:t>
            </a:r>
            <a:r>
              <a:rPr lang="lt-LT" sz="1500" b="1" dirty="0" smtClean="0"/>
              <a:t>:  </a:t>
            </a:r>
            <a:r>
              <a:rPr lang="lt-LT" sz="1500" b="1" dirty="0" err="1" smtClean="0"/>
              <a:t>after</a:t>
            </a:r>
            <a:r>
              <a:rPr lang="lt-LT" sz="1500" b="1" dirty="0" smtClean="0"/>
              <a:t> </a:t>
            </a:r>
            <a:r>
              <a:rPr lang="lt-LT" sz="1500" b="1" dirty="0" err="1" smtClean="0"/>
              <a:t>focus</a:t>
            </a:r>
            <a:r>
              <a:rPr lang="lt-LT" sz="1500" b="1" dirty="0" smtClean="0"/>
              <a:t> </a:t>
            </a:r>
            <a:r>
              <a:rPr lang="lt-LT" sz="1500" b="1" dirty="0" err="1" smtClean="0"/>
              <a:t>group</a:t>
            </a:r>
            <a:r>
              <a:rPr lang="lt-LT" sz="1500" b="1" dirty="0" smtClean="0"/>
              <a:t> </a:t>
            </a:r>
            <a:r>
              <a:rPr lang="lt-LT" sz="1500" b="1" dirty="0" err="1" smtClean="0"/>
              <a:t>discussion</a:t>
            </a:r>
            <a:r>
              <a:rPr lang="lt-LT" sz="1500" b="1" dirty="0" smtClean="0"/>
              <a:t> </a:t>
            </a:r>
            <a:r>
              <a:rPr lang="lt-LT" sz="1500" b="1" dirty="0" err="1" smtClean="0"/>
              <a:t>with</a:t>
            </a:r>
            <a:r>
              <a:rPr lang="lt-LT" sz="1500" b="1" dirty="0" smtClean="0"/>
              <a:t> </a:t>
            </a:r>
            <a:r>
              <a:rPr lang="lt-LT" sz="1500" b="1" dirty="0" err="1" smtClean="0"/>
              <a:t>experts</a:t>
            </a:r>
            <a:r>
              <a:rPr lang="lt-LT" sz="1500" b="1" dirty="0" smtClean="0"/>
              <a:t>).  </a:t>
            </a:r>
            <a:r>
              <a:rPr lang="lt-LT" sz="1500" b="1" dirty="0" err="1" smtClean="0"/>
              <a:t>Do</a:t>
            </a:r>
            <a:r>
              <a:rPr lang="lt-LT" sz="1500" b="1" dirty="0" smtClean="0"/>
              <a:t> </a:t>
            </a:r>
            <a:r>
              <a:rPr lang="lt-LT" sz="1500" b="1" dirty="0" err="1" smtClean="0"/>
              <a:t>the</a:t>
            </a:r>
            <a:r>
              <a:rPr lang="lt-LT" sz="1500" b="1" dirty="0" smtClean="0"/>
              <a:t> </a:t>
            </a:r>
            <a:r>
              <a:rPr lang="lt-LT" sz="1500" b="1" dirty="0" err="1" smtClean="0"/>
              <a:t>same</a:t>
            </a:r>
            <a:r>
              <a:rPr lang="lt-LT" sz="1500" b="1" dirty="0" smtClean="0"/>
              <a:t> </a:t>
            </a:r>
            <a:r>
              <a:rPr lang="lt-LT" sz="1500" b="1" dirty="0" err="1" smtClean="0"/>
              <a:t>for</a:t>
            </a:r>
            <a:r>
              <a:rPr lang="lt-LT" sz="1500" b="1" dirty="0" smtClean="0"/>
              <a:t> </a:t>
            </a:r>
            <a:r>
              <a:rPr lang="lt-LT" sz="1500" b="1" dirty="0" err="1" smtClean="0"/>
              <a:t>other</a:t>
            </a:r>
            <a:r>
              <a:rPr lang="lt-LT" sz="1500" b="1" dirty="0" smtClean="0"/>
              <a:t> </a:t>
            </a:r>
            <a:r>
              <a:rPr lang="lt-LT" sz="1500" b="1" dirty="0" err="1" smtClean="0"/>
              <a:t>counterfactual</a:t>
            </a:r>
            <a:r>
              <a:rPr lang="lt-LT" sz="1500" b="1" dirty="0" smtClean="0"/>
              <a:t> </a:t>
            </a:r>
            <a:r>
              <a:rPr lang="lt-LT" sz="1500" b="1" dirty="0" err="1" smtClean="0"/>
              <a:t>assumption</a:t>
            </a:r>
            <a:r>
              <a:rPr lang="lt-LT" sz="1500" b="1" dirty="0" smtClean="0"/>
              <a:t> </a:t>
            </a:r>
            <a:r>
              <a:rPr lang="lt-LT" sz="1500" b="1" dirty="0" err="1" smtClean="0"/>
              <a:t>and</a:t>
            </a:r>
            <a:r>
              <a:rPr lang="lt-LT" sz="1500" b="1" dirty="0" smtClean="0"/>
              <a:t> </a:t>
            </a:r>
            <a:r>
              <a:rPr lang="lt-LT" sz="1500" b="1" dirty="0" err="1" smtClean="0"/>
              <a:t>assess</a:t>
            </a:r>
            <a:r>
              <a:rPr lang="lt-LT" sz="1500" b="1" dirty="0" smtClean="0"/>
              <a:t> </a:t>
            </a:r>
            <a:r>
              <a:rPr lang="lt-LT" sz="1500" b="1" dirty="0" err="1" smtClean="0"/>
              <a:t>the</a:t>
            </a:r>
            <a:r>
              <a:rPr lang="lt-LT" sz="1500" b="1" dirty="0" smtClean="0"/>
              <a:t> </a:t>
            </a:r>
            <a:r>
              <a:rPr lang="lt-LT" sz="1500" b="1" dirty="0" err="1" smtClean="0"/>
              <a:t>plausibility</a:t>
            </a:r>
            <a:r>
              <a:rPr lang="lt-LT" sz="1500" b="1" dirty="0" smtClean="0"/>
              <a:t> </a:t>
            </a:r>
            <a:r>
              <a:rPr lang="lt-LT" sz="1500" b="1" dirty="0" err="1" smtClean="0"/>
              <a:t>of</a:t>
            </a:r>
            <a:r>
              <a:rPr lang="lt-LT" sz="1500" b="1" dirty="0" smtClean="0"/>
              <a:t> </a:t>
            </a:r>
            <a:r>
              <a:rPr lang="lt-LT" sz="1500" b="1" dirty="0" err="1" smtClean="0"/>
              <a:t>the</a:t>
            </a:r>
            <a:r>
              <a:rPr lang="lt-LT" sz="1500" b="1" dirty="0" smtClean="0"/>
              <a:t> </a:t>
            </a:r>
            <a:r>
              <a:rPr lang="lt-LT" sz="1500" b="1" dirty="0" err="1" smtClean="0"/>
              <a:t>whole</a:t>
            </a:r>
            <a:r>
              <a:rPr lang="lt-LT" sz="1500" b="1" dirty="0" smtClean="0"/>
              <a:t> </a:t>
            </a:r>
            <a:r>
              <a:rPr lang="lt-LT" sz="1500" b="1" dirty="0" err="1" smtClean="0"/>
              <a:t>solution</a:t>
            </a:r>
            <a:r>
              <a:rPr lang="lt-LT" sz="1500" b="1" dirty="0" smtClean="0"/>
              <a:t>.</a:t>
            </a:r>
          </a:p>
          <a:p>
            <a:pPr algn="just"/>
            <a:r>
              <a:rPr lang="lt-LT" sz="1500" b="1" dirty="0" err="1" smtClean="0">
                <a:solidFill>
                  <a:srgbClr val="FF0000"/>
                </a:solidFill>
              </a:rPr>
              <a:t>Notice</a:t>
            </a:r>
            <a:r>
              <a:rPr lang="lt-LT" sz="1500" b="1" dirty="0" smtClean="0">
                <a:solidFill>
                  <a:srgbClr val="FF0000"/>
                </a:solidFill>
              </a:rPr>
              <a:t> </a:t>
            </a:r>
            <a:r>
              <a:rPr lang="lt-LT" sz="1500" b="1" dirty="0" err="1" smtClean="0">
                <a:solidFill>
                  <a:srgbClr val="FF0000"/>
                </a:solidFill>
              </a:rPr>
              <a:t>the</a:t>
            </a:r>
            <a:r>
              <a:rPr lang="lt-LT" sz="1500" b="1" dirty="0" smtClean="0">
                <a:solidFill>
                  <a:srgbClr val="FF0000"/>
                </a:solidFill>
              </a:rPr>
              <a:t> </a:t>
            </a:r>
            <a:r>
              <a:rPr lang="lt-LT" sz="1500" b="1" dirty="0" err="1" smtClean="0">
                <a:solidFill>
                  <a:srgbClr val="FF0000"/>
                </a:solidFill>
              </a:rPr>
              <a:t>choices</a:t>
            </a:r>
            <a:r>
              <a:rPr lang="lt-LT" sz="1500" b="1" dirty="0" smtClean="0">
                <a:solidFill>
                  <a:srgbClr val="FF0000"/>
                </a:solidFill>
              </a:rPr>
              <a:t> </a:t>
            </a:r>
            <a:r>
              <a:rPr lang="lt-LT" sz="1500" b="1" dirty="0" err="1" smtClean="0">
                <a:solidFill>
                  <a:srgbClr val="FF0000"/>
                </a:solidFill>
              </a:rPr>
              <a:t>by</a:t>
            </a:r>
            <a:r>
              <a:rPr lang="lt-LT" sz="1500" b="1" dirty="0" smtClean="0">
                <a:solidFill>
                  <a:srgbClr val="FF0000"/>
                </a:solidFill>
              </a:rPr>
              <a:t> </a:t>
            </a:r>
            <a:r>
              <a:rPr lang="lt-LT" sz="1500" b="1" dirty="0" err="1" smtClean="0">
                <a:solidFill>
                  <a:srgbClr val="FF0000"/>
                </a:solidFill>
              </a:rPr>
              <a:t>supplementing</a:t>
            </a:r>
            <a:r>
              <a:rPr lang="lt-LT" sz="1500" b="1" dirty="0" smtClean="0">
                <a:solidFill>
                  <a:srgbClr val="FF0000"/>
                </a:solidFill>
              </a:rPr>
              <a:t> data </a:t>
            </a:r>
            <a:r>
              <a:rPr lang="lt-LT" sz="1500" b="1" dirty="0" err="1" smtClean="0">
                <a:solidFill>
                  <a:srgbClr val="FF0000"/>
                </a:solidFill>
              </a:rPr>
              <a:t>set</a:t>
            </a:r>
            <a:r>
              <a:rPr lang="lt-LT" sz="1500" b="1" dirty="0" smtClean="0">
                <a:solidFill>
                  <a:srgbClr val="FF0000"/>
                </a:solidFill>
              </a:rPr>
              <a:t> </a:t>
            </a:r>
            <a:r>
              <a:rPr lang="lt-LT" sz="1500" b="1" dirty="0" err="1" smtClean="0">
                <a:solidFill>
                  <a:srgbClr val="FF0000"/>
                </a:solidFill>
              </a:rPr>
              <a:t>with</a:t>
            </a:r>
            <a:r>
              <a:rPr lang="lt-LT" sz="1500" b="1" dirty="0" smtClean="0">
                <a:solidFill>
                  <a:srgbClr val="FF0000"/>
                </a:solidFill>
              </a:rPr>
              <a:t> a </a:t>
            </a:r>
            <a:r>
              <a:rPr lang="lt-LT" sz="1500" b="1" dirty="0" err="1" smtClean="0">
                <a:solidFill>
                  <a:srgbClr val="FF0000"/>
                </a:solidFill>
              </a:rPr>
              <a:t>fictive</a:t>
            </a:r>
            <a:r>
              <a:rPr lang="lt-LT" sz="1500" b="1" dirty="0" smtClean="0">
                <a:solidFill>
                  <a:srgbClr val="FF0000"/>
                </a:solidFill>
              </a:rPr>
              <a:t> </a:t>
            </a:r>
            <a:r>
              <a:rPr lang="lt-LT" sz="1500" b="1" dirty="0" err="1" smtClean="0">
                <a:solidFill>
                  <a:srgbClr val="FF0000"/>
                </a:solidFill>
              </a:rPr>
              <a:t>cases</a:t>
            </a:r>
            <a:r>
              <a:rPr lang="lt-LT" sz="1500" b="1" dirty="0" smtClean="0">
                <a:solidFill>
                  <a:srgbClr val="FF0000"/>
                </a:solidFill>
              </a:rPr>
              <a:t>.  </a:t>
            </a:r>
            <a:r>
              <a:rPr lang="lt-LT" sz="1500" b="1" dirty="0" err="1" smtClean="0">
                <a:solidFill>
                  <a:srgbClr val="FF0000"/>
                </a:solidFill>
              </a:rPr>
              <a:t>Repeat</a:t>
            </a:r>
            <a:r>
              <a:rPr lang="lt-LT" sz="1500" b="1" dirty="0" smtClean="0">
                <a:solidFill>
                  <a:srgbClr val="FF0000"/>
                </a:solidFill>
              </a:rPr>
              <a:t> </a:t>
            </a:r>
            <a:r>
              <a:rPr lang="lt-LT" sz="1500" b="1" dirty="0" err="1" smtClean="0">
                <a:solidFill>
                  <a:srgbClr val="FF0000"/>
                </a:solidFill>
              </a:rPr>
              <a:t>the</a:t>
            </a:r>
            <a:r>
              <a:rPr lang="lt-LT" sz="1500" b="1" dirty="0" smtClean="0">
                <a:solidFill>
                  <a:srgbClr val="FF0000"/>
                </a:solidFill>
              </a:rPr>
              <a:t> </a:t>
            </a:r>
            <a:r>
              <a:rPr lang="lt-LT" sz="1500" b="1" dirty="0" err="1" smtClean="0">
                <a:solidFill>
                  <a:srgbClr val="FF0000"/>
                </a:solidFill>
              </a:rPr>
              <a:t>analysis</a:t>
            </a:r>
            <a:r>
              <a:rPr lang="lt-LT" sz="1500" b="1" dirty="0" smtClean="0">
                <a:solidFill>
                  <a:srgbClr val="FF0000"/>
                </a:solidFill>
              </a:rPr>
              <a:t>.</a:t>
            </a:r>
          </a:p>
          <a:p>
            <a:pPr algn="just"/>
            <a:r>
              <a:rPr lang="lt-LT" sz="1500" b="1" dirty="0" smtClean="0">
                <a:solidFill>
                  <a:srgbClr val="FF0000"/>
                </a:solidFill>
              </a:rPr>
              <a:t>To </a:t>
            </a:r>
            <a:r>
              <a:rPr lang="lt-LT" sz="1500" b="1" dirty="0" err="1" smtClean="0">
                <a:solidFill>
                  <a:srgbClr val="FF0000"/>
                </a:solidFill>
              </a:rPr>
              <a:t>avoid</a:t>
            </a:r>
            <a:r>
              <a:rPr lang="lt-LT" sz="1500" b="1" dirty="0" smtClean="0">
                <a:solidFill>
                  <a:srgbClr val="FF0000"/>
                </a:solidFill>
              </a:rPr>
              <a:t> </a:t>
            </a:r>
            <a:r>
              <a:rPr lang="lt-LT" sz="1500" b="1" dirty="0" err="1" smtClean="0">
                <a:solidFill>
                  <a:srgbClr val="FF0000"/>
                </a:solidFill>
              </a:rPr>
              <a:t>more</a:t>
            </a:r>
            <a:r>
              <a:rPr lang="lt-LT" sz="1500" b="1" dirty="0" smtClean="0">
                <a:solidFill>
                  <a:srgbClr val="FF0000"/>
                </a:solidFill>
              </a:rPr>
              <a:t> </a:t>
            </a:r>
            <a:r>
              <a:rPr lang="lt-LT" sz="1500" b="1" dirty="0" err="1" smtClean="0">
                <a:solidFill>
                  <a:srgbClr val="FF0000"/>
                </a:solidFill>
              </a:rPr>
              <a:t>repetitions</a:t>
            </a:r>
            <a:r>
              <a:rPr lang="lt-LT" sz="1500" b="1" dirty="0" smtClean="0">
                <a:solidFill>
                  <a:srgbClr val="FF0000"/>
                </a:solidFill>
              </a:rPr>
              <a:t>, </a:t>
            </a:r>
            <a:r>
              <a:rPr lang="lt-LT" sz="1500" b="1" dirty="0" err="1" smtClean="0">
                <a:solidFill>
                  <a:srgbClr val="FF0000"/>
                </a:solidFill>
              </a:rPr>
              <a:t>one</a:t>
            </a:r>
            <a:r>
              <a:rPr lang="lt-LT" sz="1500" b="1" dirty="0" smtClean="0">
                <a:solidFill>
                  <a:srgbClr val="FF0000"/>
                </a:solidFill>
              </a:rPr>
              <a:t> </a:t>
            </a:r>
            <a:r>
              <a:rPr lang="lt-LT" sz="1500" b="1" dirty="0" err="1" smtClean="0">
                <a:solidFill>
                  <a:srgbClr val="FF0000"/>
                </a:solidFill>
              </a:rPr>
              <a:t>may</a:t>
            </a:r>
            <a:r>
              <a:rPr lang="lt-LT" sz="1500" b="1" dirty="0" smtClean="0">
                <a:solidFill>
                  <a:srgbClr val="FF0000"/>
                </a:solidFill>
              </a:rPr>
              <a:t> </a:t>
            </a:r>
            <a:r>
              <a:rPr lang="lt-LT" sz="1500" b="1" dirty="0" err="1" smtClean="0">
                <a:solidFill>
                  <a:srgbClr val="FF0000"/>
                </a:solidFill>
              </a:rPr>
              <a:t>fill</a:t>
            </a:r>
            <a:r>
              <a:rPr lang="lt-LT" sz="1500" b="1" dirty="0" smtClean="0">
                <a:solidFill>
                  <a:srgbClr val="FF0000"/>
                </a:solidFill>
              </a:rPr>
              <a:t> </a:t>
            </a:r>
            <a:r>
              <a:rPr lang="lt-LT" sz="1500" b="1" dirty="0" err="1" smtClean="0">
                <a:solidFill>
                  <a:srgbClr val="FF0000"/>
                </a:solidFill>
              </a:rPr>
              <a:t>empty</a:t>
            </a:r>
            <a:r>
              <a:rPr lang="lt-LT" sz="1500" b="1" dirty="0" smtClean="0">
                <a:solidFill>
                  <a:srgbClr val="FF0000"/>
                </a:solidFill>
              </a:rPr>
              <a:t> </a:t>
            </a:r>
            <a:r>
              <a:rPr lang="lt-LT" sz="1500" b="1" dirty="0" err="1" smtClean="0">
                <a:solidFill>
                  <a:srgbClr val="FF0000"/>
                </a:solidFill>
              </a:rPr>
              <a:t>rows</a:t>
            </a:r>
            <a:r>
              <a:rPr lang="lt-LT" sz="1500" b="1" dirty="0" smtClean="0">
                <a:solidFill>
                  <a:srgbClr val="FF0000"/>
                </a:solidFill>
              </a:rPr>
              <a:t> </a:t>
            </a:r>
            <a:r>
              <a:rPr lang="lt-LT" sz="1500" b="1" dirty="0" err="1" smtClean="0">
                <a:solidFill>
                  <a:srgbClr val="FF0000"/>
                </a:solidFill>
              </a:rPr>
              <a:t>with</a:t>
            </a:r>
            <a:r>
              <a:rPr lang="lt-LT" sz="1500" b="1" dirty="0" smtClean="0">
                <a:solidFill>
                  <a:srgbClr val="FF0000"/>
                </a:solidFill>
              </a:rPr>
              <a:t> </a:t>
            </a:r>
            <a:r>
              <a:rPr lang="lt-LT" sz="1500" b="1" dirty="0" err="1" smtClean="0">
                <a:solidFill>
                  <a:srgbClr val="FF0000"/>
                </a:solidFill>
              </a:rPr>
              <a:t>the</a:t>
            </a:r>
            <a:r>
              <a:rPr lang="lt-LT" sz="1500" b="1" dirty="0" smtClean="0">
                <a:solidFill>
                  <a:srgbClr val="FF0000"/>
                </a:solidFill>
              </a:rPr>
              <a:t> </a:t>
            </a:r>
            <a:r>
              <a:rPr lang="lt-LT" sz="1500" b="1" dirty="0" err="1" smtClean="0">
                <a:solidFill>
                  <a:srgbClr val="FF0000"/>
                </a:solidFill>
              </a:rPr>
              <a:t>empty</a:t>
            </a:r>
            <a:r>
              <a:rPr lang="lt-LT" sz="1500" b="1" dirty="0" smtClean="0">
                <a:solidFill>
                  <a:srgbClr val="FF0000"/>
                </a:solidFill>
              </a:rPr>
              <a:t> </a:t>
            </a:r>
            <a:r>
              <a:rPr lang="lt-LT" sz="1500" b="1" dirty="0" err="1" smtClean="0">
                <a:solidFill>
                  <a:srgbClr val="FF0000"/>
                </a:solidFill>
              </a:rPr>
              <a:t>cases</a:t>
            </a:r>
            <a:r>
              <a:rPr lang="lt-LT" sz="1500" b="1" dirty="0" smtClean="0">
                <a:solidFill>
                  <a:srgbClr val="FF0000"/>
                </a:solidFill>
              </a:rPr>
              <a:t> </a:t>
            </a:r>
            <a:r>
              <a:rPr lang="lt-LT" sz="1500" b="1" dirty="0" err="1" smtClean="0">
                <a:solidFill>
                  <a:srgbClr val="FF0000"/>
                </a:solidFill>
              </a:rPr>
              <a:t>in</a:t>
            </a:r>
            <a:r>
              <a:rPr lang="lt-LT" sz="1500" b="1" dirty="0" smtClean="0">
                <a:solidFill>
                  <a:srgbClr val="FF0000"/>
                </a:solidFill>
              </a:rPr>
              <a:t> </a:t>
            </a:r>
            <a:r>
              <a:rPr lang="lt-LT" sz="1500" b="1" dirty="0" err="1" smtClean="0">
                <a:solidFill>
                  <a:srgbClr val="FF0000"/>
                </a:solidFill>
              </a:rPr>
              <a:t>the</a:t>
            </a:r>
            <a:r>
              <a:rPr lang="lt-LT" sz="1500" b="1" dirty="0" smtClean="0">
                <a:solidFill>
                  <a:srgbClr val="FF0000"/>
                </a:solidFill>
              </a:rPr>
              <a:t> </a:t>
            </a:r>
            <a:r>
              <a:rPr lang="lt-LT" sz="1500" b="1" dirty="0" err="1" smtClean="0">
                <a:solidFill>
                  <a:srgbClr val="FF0000"/>
                </a:solidFill>
              </a:rPr>
              <a:t>unedited</a:t>
            </a:r>
            <a:r>
              <a:rPr lang="lt-LT" sz="1500" b="1" dirty="0" smtClean="0">
                <a:solidFill>
                  <a:srgbClr val="FF0000"/>
                </a:solidFill>
              </a:rPr>
              <a:t> </a:t>
            </a:r>
            <a:r>
              <a:rPr lang="lt-LT" sz="1500" b="1" dirty="0" err="1" smtClean="0">
                <a:solidFill>
                  <a:srgbClr val="FF0000"/>
                </a:solidFill>
              </a:rPr>
              <a:t>truth</a:t>
            </a:r>
            <a:r>
              <a:rPr lang="lt-LT" sz="1500" b="1" dirty="0" smtClean="0">
                <a:solidFill>
                  <a:srgbClr val="FF0000"/>
                </a:solidFill>
              </a:rPr>
              <a:t> </a:t>
            </a:r>
            <a:r>
              <a:rPr lang="lt-LT" sz="1500" b="1" dirty="0" err="1" smtClean="0">
                <a:solidFill>
                  <a:srgbClr val="FF0000"/>
                </a:solidFill>
              </a:rPr>
              <a:t>table</a:t>
            </a:r>
            <a:r>
              <a:rPr lang="lt-LT" sz="1500" b="1" dirty="0" smtClean="0">
                <a:solidFill>
                  <a:srgbClr val="FF0000"/>
                </a:solidFill>
              </a:rPr>
              <a:t> </a:t>
            </a:r>
            <a:r>
              <a:rPr lang="lt-LT" sz="1500" b="1" dirty="0" err="1" smtClean="0">
                <a:solidFill>
                  <a:srgbClr val="FF0000"/>
                </a:solidFill>
              </a:rPr>
              <a:t>or</a:t>
            </a:r>
            <a:r>
              <a:rPr lang="lt-LT" sz="1500" b="1" dirty="0" smtClean="0">
                <a:solidFill>
                  <a:srgbClr val="FF0000"/>
                </a:solidFill>
              </a:rPr>
              <a:t> </a:t>
            </a:r>
            <a:r>
              <a:rPr lang="lt-LT" sz="1500" b="1" dirty="0" err="1" smtClean="0">
                <a:solidFill>
                  <a:srgbClr val="FF0000"/>
                </a:solidFill>
              </a:rPr>
              <a:t>the</a:t>
            </a:r>
            <a:r>
              <a:rPr lang="lt-LT" sz="1500" b="1" dirty="0" smtClean="0">
                <a:solidFill>
                  <a:srgbClr val="FF0000"/>
                </a:solidFill>
              </a:rPr>
              <a:t> data </a:t>
            </a:r>
            <a:r>
              <a:rPr lang="lt-LT" sz="1500" b="1" dirty="0" err="1" smtClean="0">
                <a:solidFill>
                  <a:srgbClr val="FF0000"/>
                </a:solidFill>
              </a:rPr>
              <a:t>set</a:t>
            </a:r>
            <a:r>
              <a:rPr lang="lt-LT" sz="1500" b="1" dirty="0" smtClean="0">
                <a:solidFill>
                  <a:srgbClr val="FF0000"/>
                </a:solidFill>
              </a:rPr>
              <a:t> at </a:t>
            </a:r>
            <a:r>
              <a:rPr lang="lt-LT" sz="1500" b="1" dirty="0" err="1" smtClean="0">
                <a:solidFill>
                  <a:srgbClr val="FF0000"/>
                </a:solidFill>
              </a:rPr>
              <a:t>the</a:t>
            </a:r>
            <a:r>
              <a:rPr lang="lt-LT" sz="1500" b="1" dirty="0" smtClean="0">
                <a:solidFill>
                  <a:srgbClr val="FF0000"/>
                </a:solidFill>
              </a:rPr>
              <a:t> </a:t>
            </a:r>
            <a:r>
              <a:rPr lang="lt-LT" sz="1500" b="1" dirty="0" err="1" smtClean="0">
                <a:solidFill>
                  <a:srgbClr val="FF0000"/>
                </a:solidFill>
              </a:rPr>
              <a:t>very</a:t>
            </a:r>
            <a:r>
              <a:rPr lang="lt-LT" sz="1500" b="1" dirty="0" smtClean="0">
                <a:solidFill>
                  <a:srgbClr val="FF0000"/>
                </a:solidFill>
              </a:rPr>
              <a:t> </a:t>
            </a:r>
            <a:r>
              <a:rPr lang="lt-LT" sz="1500" b="1" dirty="0" err="1" smtClean="0">
                <a:solidFill>
                  <a:srgbClr val="FF0000"/>
                </a:solidFill>
              </a:rPr>
              <a:t>start</a:t>
            </a:r>
            <a:r>
              <a:rPr lang="lt-LT" sz="1500" b="1" dirty="0" smtClean="0">
                <a:solidFill>
                  <a:srgbClr val="FF0000"/>
                </a:solidFill>
              </a:rPr>
              <a:t>.</a:t>
            </a:r>
          </a:p>
          <a:p>
            <a:pPr algn="just"/>
            <a:r>
              <a:rPr lang="lt-LT" sz="1500" b="1" dirty="0" err="1" smtClean="0">
                <a:solidFill>
                  <a:srgbClr val="FF0000"/>
                </a:solidFill>
              </a:rPr>
              <a:t>Of</a:t>
            </a:r>
            <a:r>
              <a:rPr lang="lt-LT" sz="1500" b="1" dirty="0" smtClean="0">
                <a:solidFill>
                  <a:srgbClr val="FF0000"/>
                </a:solidFill>
              </a:rPr>
              <a:t> </a:t>
            </a:r>
            <a:r>
              <a:rPr lang="lt-LT" sz="1500" b="1" dirty="0" err="1" smtClean="0">
                <a:solidFill>
                  <a:srgbClr val="FF0000"/>
                </a:solidFill>
              </a:rPr>
              <a:t>course</a:t>
            </a:r>
            <a:r>
              <a:rPr lang="lt-LT" sz="1500" b="1" dirty="0" smtClean="0">
                <a:solidFill>
                  <a:srgbClr val="FF0000"/>
                </a:solidFill>
              </a:rPr>
              <a:t>, </a:t>
            </a:r>
            <a:r>
              <a:rPr lang="lt-LT" sz="1500" b="1" dirty="0" err="1" smtClean="0">
                <a:solidFill>
                  <a:srgbClr val="FF0000"/>
                </a:solidFill>
              </a:rPr>
              <a:t>this</a:t>
            </a:r>
            <a:r>
              <a:rPr lang="lt-LT" sz="1500" b="1" dirty="0" smtClean="0">
                <a:solidFill>
                  <a:srgbClr val="FF0000"/>
                </a:solidFill>
              </a:rPr>
              <a:t> </a:t>
            </a:r>
            <a:r>
              <a:rPr lang="lt-LT" sz="1500" b="1" dirty="0" err="1" smtClean="0">
                <a:solidFill>
                  <a:srgbClr val="FF0000"/>
                </a:solidFill>
              </a:rPr>
              <a:t>is</a:t>
            </a:r>
            <a:r>
              <a:rPr lang="lt-LT" sz="1500" b="1" dirty="0" smtClean="0">
                <a:solidFill>
                  <a:srgbClr val="FF0000"/>
                </a:solidFill>
              </a:rPr>
              <a:t> </a:t>
            </a:r>
            <a:r>
              <a:rPr lang="lt-LT" sz="1500" b="1" dirty="0" err="1" smtClean="0">
                <a:solidFill>
                  <a:srgbClr val="FF0000"/>
                </a:solidFill>
              </a:rPr>
              <a:t>most</a:t>
            </a:r>
            <a:r>
              <a:rPr lang="lt-LT" sz="1500" b="1" dirty="0" smtClean="0">
                <a:solidFill>
                  <a:srgbClr val="FF0000"/>
                </a:solidFill>
              </a:rPr>
              <a:t> </a:t>
            </a:r>
            <a:r>
              <a:rPr lang="lt-LT" sz="1500" b="1" dirty="0" err="1" smtClean="0">
                <a:solidFill>
                  <a:srgbClr val="FF0000"/>
                </a:solidFill>
              </a:rPr>
              <a:t>daring</a:t>
            </a:r>
            <a:r>
              <a:rPr lang="lt-LT" sz="1500" b="1" dirty="0" smtClean="0">
                <a:solidFill>
                  <a:srgbClr val="FF0000"/>
                </a:solidFill>
              </a:rPr>
              <a:t> </a:t>
            </a:r>
            <a:r>
              <a:rPr lang="lt-LT" sz="1500" b="1" dirty="0" err="1" smtClean="0">
                <a:solidFill>
                  <a:srgbClr val="FF0000"/>
                </a:solidFill>
              </a:rPr>
              <a:t>part</a:t>
            </a:r>
            <a:r>
              <a:rPr lang="lt-LT" sz="1500" b="1" dirty="0" smtClean="0">
                <a:solidFill>
                  <a:srgbClr val="FF0000"/>
                </a:solidFill>
              </a:rPr>
              <a:t> </a:t>
            </a:r>
            <a:r>
              <a:rPr lang="lt-LT" sz="1500" b="1" dirty="0" err="1" smtClean="0">
                <a:solidFill>
                  <a:srgbClr val="FF0000"/>
                </a:solidFill>
              </a:rPr>
              <a:t>in</a:t>
            </a:r>
            <a:r>
              <a:rPr lang="lt-LT" sz="1500" b="1" dirty="0" smtClean="0">
                <a:solidFill>
                  <a:srgbClr val="FF0000"/>
                </a:solidFill>
              </a:rPr>
              <a:t> </a:t>
            </a:r>
            <a:r>
              <a:rPr lang="lt-LT" sz="1500" b="1" dirty="0" err="1" smtClean="0">
                <a:solidFill>
                  <a:srgbClr val="FF0000"/>
                </a:solidFill>
              </a:rPr>
              <a:t>performing</a:t>
            </a:r>
            <a:r>
              <a:rPr lang="lt-LT" sz="1500" b="1" dirty="0" smtClean="0">
                <a:solidFill>
                  <a:srgbClr val="FF0000"/>
                </a:solidFill>
              </a:rPr>
              <a:t> QCA, </a:t>
            </a:r>
            <a:r>
              <a:rPr lang="lt-LT" sz="1500" b="1" dirty="0" err="1" smtClean="0">
                <a:solidFill>
                  <a:srgbClr val="FF0000"/>
                </a:solidFill>
              </a:rPr>
              <a:t>but</a:t>
            </a:r>
            <a:r>
              <a:rPr lang="lt-LT" sz="1500" b="1" dirty="0" smtClean="0">
                <a:solidFill>
                  <a:srgbClr val="FF0000"/>
                </a:solidFill>
              </a:rPr>
              <a:t> </a:t>
            </a:r>
            <a:r>
              <a:rPr lang="lt-LT" sz="1500" b="1" dirty="0" err="1" smtClean="0">
                <a:solidFill>
                  <a:srgbClr val="FF0000"/>
                </a:solidFill>
              </a:rPr>
              <a:t>one</a:t>
            </a:r>
            <a:r>
              <a:rPr lang="lt-LT" sz="1500" b="1" dirty="0" smtClean="0">
                <a:solidFill>
                  <a:srgbClr val="FF0000"/>
                </a:solidFill>
              </a:rPr>
              <a:t> barely </a:t>
            </a:r>
            <a:r>
              <a:rPr lang="lt-LT" sz="1500" b="1" dirty="0" err="1" smtClean="0">
                <a:solidFill>
                  <a:srgbClr val="FF0000"/>
                </a:solidFill>
              </a:rPr>
              <a:t>can</a:t>
            </a:r>
            <a:r>
              <a:rPr lang="lt-LT" sz="1500" b="1" dirty="0" smtClean="0">
                <a:solidFill>
                  <a:srgbClr val="FF0000"/>
                </a:solidFill>
              </a:rPr>
              <a:t> </a:t>
            </a:r>
            <a:r>
              <a:rPr lang="lt-LT" sz="1500" b="1" dirty="0" err="1" smtClean="0">
                <a:solidFill>
                  <a:srgbClr val="FF0000"/>
                </a:solidFill>
              </a:rPr>
              <a:t>avoid</a:t>
            </a:r>
            <a:r>
              <a:rPr lang="lt-LT" sz="1500" b="1" dirty="0" smtClean="0">
                <a:solidFill>
                  <a:srgbClr val="FF0000"/>
                </a:solidFill>
              </a:rPr>
              <a:t> it </a:t>
            </a:r>
            <a:r>
              <a:rPr lang="lt-LT" sz="1500" b="1" dirty="0" err="1" smtClean="0">
                <a:solidFill>
                  <a:srgbClr val="FF0000"/>
                </a:solidFill>
              </a:rPr>
              <a:t>while</a:t>
            </a:r>
            <a:r>
              <a:rPr lang="lt-LT" sz="1500" b="1" dirty="0" smtClean="0">
                <a:solidFill>
                  <a:srgbClr val="FF0000"/>
                </a:solidFill>
              </a:rPr>
              <a:t> </a:t>
            </a:r>
            <a:r>
              <a:rPr lang="lt-LT" sz="1500" b="1" dirty="0" err="1" smtClean="0">
                <a:solidFill>
                  <a:srgbClr val="FF0000"/>
                </a:solidFill>
              </a:rPr>
              <a:t>searching</a:t>
            </a:r>
            <a:r>
              <a:rPr lang="lt-LT" sz="1500" b="1" dirty="0" smtClean="0">
                <a:solidFill>
                  <a:srgbClr val="FF0000"/>
                </a:solidFill>
              </a:rPr>
              <a:t> </a:t>
            </a:r>
            <a:r>
              <a:rPr lang="lt-LT" sz="1500" b="1" dirty="0" err="1" smtClean="0">
                <a:solidFill>
                  <a:srgbClr val="FF0000"/>
                </a:solidFill>
              </a:rPr>
              <a:t>for</a:t>
            </a:r>
            <a:r>
              <a:rPr lang="lt-LT" sz="1500" b="1" dirty="0" smtClean="0">
                <a:solidFill>
                  <a:srgbClr val="FF0000"/>
                </a:solidFill>
              </a:rPr>
              <a:t> </a:t>
            </a:r>
            <a:r>
              <a:rPr lang="lt-LT" sz="1500" b="1" dirty="0" err="1" smtClean="0">
                <a:solidFill>
                  <a:srgbClr val="FF0000"/>
                </a:solidFill>
              </a:rPr>
              <a:t>parsimonious</a:t>
            </a:r>
            <a:r>
              <a:rPr lang="lt-LT" sz="1500" b="1" dirty="0" smtClean="0">
                <a:solidFill>
                  <a:srgbClr val="FF0000"/>
                </a:solidFill>
              </a:rPr>
              <a:t> </a:t>
            </a:r>
            <a:r>
              <a:rPr lang="lt-LT" sz="1500" b="1" dirty="0" err="1" smtClean="0">
                <a:solidFill>
                  <a:srgbClr val="FF0000"/>
                </a:solidFill>
              </a:rPr>
              <a:t>solutions</a:t>
            </a:r>
            <a:r>
              <a:rPr lang="lt-LT" sz="1500" b="1" dirty="0" smtClean="0">
                <a:solidFill>
                  <a:srgbClr val="FF0000"/>
                </a:solidFill>
              </a:rPr>
              <a:t>.</a:t>
            </a:r>
          </a:p>
          <a:p>
            <a:pPr algn="just"/>
            <a:endParaRPr lang="lt-LT" sz="1400" b="1" dirty="0" smtClean="0"/>
          </a:p>
          <a:p>
            <a:pPr marL="0" indent="0" algn="just">
              <a:buNone/>
            </a:pPr>
            <a:endParaRPr lang="lt-LT" sz="1400" b="1" dirty="0"/>
          </a:p>
        </p:txBody>
      </p:sp>
      <p:sp>
        <p:nvSpPr>
          <p:cNvPr id="4" name="Skaidrės numerio vietos rezervavimo ženklas 3"/>
          <p:cNvSpPr>
            <a:spLocks noGrp="1"/>
          </p:cNvSpPr>
          <p:nvPr>
            <p:ph type="sldNum" sz="quarter" idx="12"/>
          </p:nvPr>
        </p:nvSpPr>
        <p:spPr/>
        <p:txBody>
          <a:bodyPr/>
          <a:lstStyle/>
          <a:p>
            <a:pPr>
              <a:defRPr/>
            </a:pPr>
            <a:fld id="{94347722-8D54-4C4A-B2C8-FD0A709583F0}" type="slidenum">
              <a:rPr lang="en-GB" smtClean="0"/>
              <a:pPr>
                <a:defRPr/>
              </a:pPr>
              <a:t>51</a:t>
            </a:fld>
            <a:endParaRPr lang="it-IT"/>
          </a:p>
        </p:txBody>
      </p:sp>
    </p:spTree>
    <p:extLst>
      <p:ext uri="{BB962C8B-B14F-4D97-AF65-F5344CB8AC3E}">
        <p14:creationId xmlns:p14="http://schemas.microsoft.com/office/powerpoint/2010/main" val="25920644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Antraštė 1"/>
          <p:cNvSpPr>
            <a:spLocks noGrp="1"/>
          </p:cNvSpPr>
          <p:nvPr>
            <p:ph type="title"/>
          </p:nvPr>
        </p:nvSpPr>
        <p:spPr>
          <a:xfrm>
            <a:off x="971600" y="332656"/>
            <a:ext cx="7715200" cy="810344"/>
          </a:xfrm>
        </p:spPr>
        <p:txBody>
          <a:bodyPr/>
          <a:lstStyle/>
          <a:p>
            <a:r>
              <a:rPr lang="lt-LT" sz="2400" dirty="0" err="1" smtClean="0"/>
              <a:t>Why</a:t>
            </a:r>
            <a:r>
              <a:rPr lang="lt-LT" sz="2400" dirty="0" smtClean="0"/>
              <a:t> </a:t>
            </a:r>
            <a:r>
              <a:rPr lang="lt-LT" sz="2400" dirty="0" err="1" smtClean="0"/>
              <a:t>And</a:t>
            </a:r>
            <a:r>
              <a:rPr lang="lt-LT" sz="2400" dirty="0" smtClean="0"/>
              <a:t> </a:t>
            </a:r>
            <a:r>
              <a:rPr lang="lt-LT" sz="2400" dirty="0" err="1" smtClean="0"/>
              <a:t>How</a:t>
            </a:r>
            <a:r>
              <a:rPr lang="lt-LT" sz="2400" dirty="0" smtClean="0"/>
              <a:t> </a:t>
            </a:r>
            <a:r>
              <a:rPr lang="lt-LT" sz="2400" dirty="0" err="1" smtClean="0"/>
              <a:t>csQCA</a:t>
            </a:r>
            <a:r>
              <a:rPr lang="lt-LT" sz="2400" dirty="0" smtClean="0"/>
              <a:t> </a:t>
            </a:r>
            <a:r>
              <a:rPr lang="lt-LT" sz="2400" dirty="0" err="1"/>
              <a:t>A</a:t>
            </a:r>
            <a:r>
              <a:rPr lang="lt-LT" sz="2400" dirty="0" err="1" smtClean="0"/>
              <a:t>nd</a:t>
            </a:r>
            <a:r>
              <a:rPr lang="lt-LT" sz="2400" dirty="0" smtClean="0"/>
              <a:t> </a:t>
            </a:r>
            <a:r>
              <a:rPr lang="lt-LT" sz="2400" dirty="0" err="1" smtClean="0"/>
              <a:t>fsQCA</a:t>
            </a:r>
            <a:r>
              <a:rPr lang="lt-LT" sz="2400" dirty="0" smtClean="0"/>
              <a:t> </a:t>
            </a:r>
            <a:r>
              <a:rPr lang="lt-LT" sz="2400" dirty="0" err="1" smtClean="0"/>
              <a:t>Outputs</a:t>
            </a:r>
            <a:r>
              <a:rPr lang="lt-LT" sz="2400" dirty="0" smtClean="0"/>
              <a:t> </a:t>
            </a:r>
            <a:r>
              <a:rPr lang="en-US" sz="2400" dirty="0" smtClean="0"/>
              <a:t>May </a:t>
            </a:r>
            <a:r>
              <a:rPr lang="lt-LT" sz="2400" dirty="0" err="1" smtClean="0"/>
              <a:t>Differ</a:t>
            </a:r>
            <a:r>
              <a:rPr lang="lt-LT" sz="2400" dirty="0" smtClean="0"/>
              <a:t> </a:t>
            </a:r>
          </a:p>
        </p:txBody>
      </p:sp>
      <p:sp>
        <p:nvSpPr>
          <p:cNvPr id="3" name="Turinio vietos rezervavimo ženklas 2"/>
          <p:cNvSpPr>
            <a:spLocks noGrp="1"/>
          </p:cNvSpPr>
          <p:nvPr>
            <p:ph sz="half" idx="1"/>
          </p:nvPr>
        </p:nvSpPr>
        <p:spPr>
          <a:xfrm>
            <a:off x="899592" y="1219200"/>
            <a:ext cx="3599256" cy="4937760"/>
          </a:xfrm>
        </p:spPr>
        <p:txBody>
          <a:bodyPr rtlCol="0">
            <a:normAutofit fontScale="77500" lnSpcReduction="20000"/>
          </a:bodyPr>
          <a:lstStyle/>
          <a:p>
            <a:pPr algn="just" fontAlgn="auto">
              <a:spcAft>
                <a:spcPts val="0"/>
              </a:spcAft>
              <a:buFont typeface="Arial" pitchFamily="34" charset="0"/>
              <a:buChar char="•"/>
              <a:defRPr/>
            </a:pPr>
            <a:r>
              <a:rPr lang="lt-LT" sz="2300" dirty="0" err="1" smtClean="0"/>
              <a:t>fs</a:t>
            </a:r>
            <a:r>
              <a:rPr lang="lt-LT" sz="2300" dirty="0" smtClean="0"/>
              <a:t>/QCA </a:t>
            </a:r>
            <a:r>
              <a:rPr lang="lt-LT" sz="2300" dirty="0" err="1" smtClean="0"/>
              <a:t>discloses</a:t>
            </a:r>
            <a:r>
              <a:rPr lang="lt-LT" sz="2300" dirty="0" smtClean="0"/>
              <a:t> </a:t>
            </a:r>
            <a:r>
              <a:rPr lang="lt-LT" sz="2300" dirty="0" err="1" smtClean="0"/>
              <a:t>those</a:t>
            </a:r>
            <a:r>
              <a:rPr lang="lt-LT" sz="2300" dirty="0" smtClean="0"/>
              <a:t> „</a:t>
            </a:r>
            <a:r>
              <a:rPr lang="lt-LT" sz="2300" dirty="0" err="1" smtClean="0"/>
              <a:t>shades</a:t>
            </a:r>
            <a:r>
              <a:rPr lang="lt-LT" sz="2300" dirty="0" smtClean="0"/>
              <a:t> </a:t>
            </a:r>
            <a:r>
              <a:rPr lang="lt-LT" sz="2300" dirty="0" err="1" smtClean="0"/>
              <a:t>of</a:t>
            </a:r>
            <a:r>
              <a:rPr lang="lt-LT" sz="2300" dirty="0" smtClean="0"/>
              <a:t> </a:t>
            </a:r>
            <a:r>
              <a:rPr lang="lt-LT" sz="2300" dirty="0" err="1" smtClean="0"/>
              <a:t>colour</a:t>
            </a:r>
            <a:r>
              <a:rPr lang="lt-LT" sz="2300" dirty="0" smtClean="0"/>
              <a:t>“ </a:t>
            </a:r>
            <a:r>
              <a:rPr lang="lt-LT" sz="2300" dirty="0" err="1" smtClean="0"/>
              <a:t>in</a:t>
            </a:r>
            <a:r>
              <a:rPr lang="lt-LT" sz="2300" dirty="0" smtClean="0"/>
              <a:t> </a:t>
            </a:r>
            <a:r>
              <a:rPr lang="lt-LT" sz="2300" dirty="0" err="1" smtClean="0"/>
              <a:t>the</a:t>
            </a:r>
            <a:r>
              <a:rPr lang="lt-LT" sz="2300" dirty="0" smtClean="0"/>
              <a:t> data </a:t>
            </a:r>
            <a:r>
              <a:rPr lang="lt-LT" sz="2300" dirty="0" err="1" smtClean="0"/>
              <a:t>which</a:t>
            </a:r>
            <a:r>
              <a:rPr lang="lt-LT" sz="2300" dirty="0" smtClean="0"/>
              <a:t> are </a:t>
            </a:r>
            <a:r>
              <a:rPr lang="lt-LT" sz="2300" dirty="0" err="1" smtClean="0"/>
              <a:t>eliminated</a:t>
            </a:r>
            <a:r>
              <a:rPr lang="lt-LT" sz="2300" dirty="0"/>
              <a:t> </a:t>
            </a:r>
            <a:r>
              <a:rPr lang="lt-LT" sz="2300" dirty="0" err="1" smtClean="0"/>
              <a:t>by</a:t>
            </a:r>
            <a:r>
              <a:rPr lang="lt-LT" sz="2300" dirty="0" smtClean="0"/>
              <a:t> </a:t>
            </a:r>
            <a:r>
              <a:rPr lang="lt-LT" sz="2300" dirty="0" err="1" smtClean="0"/>
              <a:t>the</a:t>
            </a:r>
            <a:r>
              <a:rPr lang="lt-LT" sz="2300" dirty="0" smtClean="0"/>
              <a:t> </a:t>
            </a:r>
            <a:r>
              <a:rPr lang="lt-LT" sz="2300" dirty="0" err="1" smtClean="0"/>
              <a:t>dichotomization</a:t>
            </a:r>
            <a:r>
              <a:rPr lang="lt-LT" sz="2300" dirty="0" smtClean="0"/>
              <a:t>, </a:t>
            </a:r>
            <a:r>
              <a:rPr lang="lt-LT" sz="2300" dirty="0" err="1" smtClean="0"/>
              <a:t>which</a:t>
            </a:r>
            <a:r>
              <a:rPr lang="lt-LT" sz="2300" dirty="0" smtClean="0"/>
              <a:t> </a:t>
            </a:r>
            <a:r>
              <a:rPr lang="lt-LT" sz="2300" dirty="0" err="1" smtClean="0"/>
              <a:t>compels</a:t>
            </a:r>
            <a:r>
              <a:rPr lang="lt-LT" sz="2300" dirty="0" smtClean="0"/>
              <a:t> to </a:t>
            </a:r>
            <a:r>
              <a:rPr lang="lt-LT" sz="2300" dirty="0" err="1" smtClean="0"/>
              <a:t>paint</a:t>
            </a:r>
            <a:r>
              <a:rPr lang="lt-LT" sz="2300" dirty="0" smtClean="0"/>
              <a:t> </a:t>
            </a:r>
            <a:r>
              <a:rPr lang="lt-LT" sz="2300" dirty="0" err="1" smtClean="0"/>
              <a:t>only</a:t>
            </a:r>
            <a:r>
              <a:rPr lang="lt-LT" sz="2300" dirty="0" smtClean="0"/>
              <a:t> „</a:t>
            </a:r>
            <a:r>
              <a:rPr lang="lt-LT" sz="2300" dirty="0" err="1" smtClean="0"/>
              <a:t>in</a:t>
            </a:r>
            <a:r>
              <a:rPr lang="lt-LT" sz="2300" dirty="0" smtClean="0"/>
              <a:t> </a:t>
            </a:r>
            <a:r>
              <a:rPr lang="lt-LT" sz="2300" dirty="0" err="1" smtClean="0"/>
              <a:t>black</a:t>
            </a:r>
            <a:r>
              <a:rPr lang="lt-LT" sz="2300" dirty="0" smtClean="0"/>
              <a:t> </a:t>
            </a:r>
            <a:r>
              <a:rPr lang="lt-LT" sz="2300" dirty="0" err="1" smtClean="0"/>
              <a:t>or</a:t>
            </a:r>
            <a:r>
              <a:rPr lang="lt-LT" sz="2300" dirty="0" smtClean="0"/>
              <a:t> </a:t>
            </a:r>
            <a:r>
              <a:rPr lang="lt-LT" sz="2300" dirty="0" err="1" smtClean="0"/>
              <a:t>white</a:t>
            </a:r>
            <a:r>
              <a:rPr lang="lt-LT" sz="2300" dirty="0" smtClean="0"/>
              <a:t>“ – </a:t>
            </a:r>
            <a:r>
              <a:rPr lang="lt-LT" sz="2300" dirty="0" err="1" smtClean="0"/>
              <a:t>not</a:t>
            </a:r>
            <a:r>
              <a:rPr lang="lt-LT" sz="2300" dirty="0" smtClean="0"/>
              <a:t> </a:t>
            </a:r>
            <a:r>
              <a:rPr lang="lt-LT" sz="2300" dirty="0" err="1" smtClean="0"/>
              <a:t>allowing</a:t>
            </a:r>
            <a:r>
              <a:rPr lang="lt-LT" sz="2300" dirty="0" smtClean="0"/>
              <a:t> </a:t>
            </a:r>
            <a:r>
              <a:rPr lang="lt-LT" sz="2300" dirty="0" err="1" smtClean="0"/>
              <a:t>even</a:t>
            </a:r>
            <a:r>
              <a:rPr lang="lt-LT" sz="2300" dirty="0" smtClean="0"/>
              <a:t> </a:t>
            </a:r>
            <a:r>
              <a:rPr lang="lt-LT" sz="2300" dirty="0" err="1" smtClean="0"/>
              <a:t>for</a:t>
            </a:r>
            <a:r>
              <a:rPr lang="lt-LT" sz="2300" dirty="0" smtClean="0"/>
              <a:t> </a:t>
            </a:r>
            <a:r>
              <a:rPr lang="lt-LT" sz="2300" dirty="0" err="1" smtClean="0"/>
              <a:t>shades</a:t>
            </a:r>
            <a:r>
              <a:rPr lang="lt-LT" sz="2300" dirty="0" smtClean="0"/>
              <a:t> </a:t>
            </a:r>
            <a:r>
              <a:rPr lang="lt-LT" sz="2300" dirty="0" err="1" smtClean="0"/>
              <a:t>of</a:t>
            </a:r>
            <a:r>
              <a:rPr lang="lt-LT" sz="2300" dirty="0" smtClean="0"/>
              <a:t> </a:t>
            </a:r>
            <a:r>
              <a:rPr lang="lt-LT" sz="2300" dirty="0" err="1" smtClean="0"/>
              <a:t>grey</a:t>
            </a:r>
            <a:r>
              <a:rPr lang="lt-LT" sz="2300" dirty="0" smtClean="0"/>
              <a:t>.  </a:t>
            </a:r>
            <a:r>
              <a:rPr lang="lt-LT" sz="2300" dirty="0" err="1" smtClean="0"/>
              <a:t>As</a:t>
            </a:r>
            <a:r>
              <a:rPr lang="lt-LT" sz="2300" dirty="0" smtClean="0"/>
              <a:t> a </a:t>
            </a:r>
            <a:r>
              <a:rPr lang="lt-LT" sz="2300" dirty="0" err="1" smtClean="0"/>
              <a:t>result</a:t>
            </a:r>
            <a:r>
              <a:rPr lang="lt-LT" sz="2300" dirty="0" smtClean="0"/>
              <a:t>, </a:t>
            </a:r>
            <a:r>
              <a:rPr lang="lt-LT" sz="2300" dirty="0" err="1" smtClean="0"/>
              <a:t>the</a:t>
            </a:r>
            <a:r>
              <a:rPr lang="lt-LT" sz="2300" dirty="0" smtClean="0"/>
              <a:t> </a:t>
            </a:r>
            <a:r>
              <a:rPr lang="lt-LT" sz="2300" dirty="0" err="1" smtClean="0"/>
              <a:t>conditions</a:t>
            </a:r>
            <a:r>
              <a:rPr lang="lt-LT" sz="2300" dirty="0" smtClean="0"/>
              <a:t> to </a:t>
            </a:r>
            <a:r>
              <a:rPr lang="lt-LT" sz="2300" dirty="0" err="1" smtClean="0"/>
              <a:t>consider</a:t>
            </a:r>
            <a:r>
              <a:rPr lang="lt-LT" sz="2300" dirty="0" smtClean="0"/>
              <a:t> a </a:t>
            </a:r>
            <a:r>
              <a:rPr lang="lt-LT" sz="2300" dirty="0" err="1" smtClean="0"/>
              <a:t>configuration</a:t>
            </a:r>
            <a:r>
              <a:rPr lang="lt-LT" sz="2300" dirty="0" smtClean="0"/>
              <a:t> </a:t>
            </a:r>
            <a:r>
              <a:rPr lang="lt-LT" sz="2300" dirty="0" err="1" smtClean="0"/>
              <a:t>as</a:t>
            </a:r>
            <a:r>
              <a:rPr lang="lt-LT" sz="2300" dirty="0" smtClean="0"/>
              <a:t> </a:t>
            </a:r>
            <a:r>
              <a:rPr lang="lt-LT" sz="2300" dirty="0" err="1" smtClean="0"/>
              <a:t>consequent</a:t>
            </a:r>
            <a:r>
              <a:rPr lang="lt-LT" sz="2300" dirty="0" smtClean="0"/>
              <a:t> are </a:t>
            </a:r>
            <a:r>
              <a:rPr lang="lt-LT" sz="2300" dirty="0" err="1" smtClean="0"/>
              <a:t>much</a:t>
            </a:r>
            <a:r>
              <a:rPr lang="lt-LT" sz="2300" dirty="0" smtClean="0"/>
              <a:t> </a:t>
            </a:r>
            <a:r>
              <a:rPr lang="lt-LT" sz="2300" dirty="0" err="1" smtClean="0"/>
              <a:t>more</a:t>
            </a:r>
            <a:r>
              <a:rPr lang="lt-LT" sz="2300" dirty="0" smtClean="0"/>
              <a:t> </a:t>
            </a:r>
            <a:r>
              <a:rPr lang="lt-LT" sz="2300" dirty="0" err="1" smtClean="0"/>
              <a:t>stringent</a:t>
            </a:r>
            <a:endParaRPr lang="lt-LT" sz="2300" dirty="0" smtClean="0"/>
          </a:p>
          <a:p>
            <a:pPr fontAlgn="auto">
              <a:spcAft>
                <a:spcPts val="0"/>
              </a:spcAft>
              <a:buFont typeface="Arial" pitchFamily="34" charset="0"/>
              <a:buChar char="•"/>
              <a:defRPr/>
            </a:pPr>
            <a:r>
              <a:rPr lang="lt-LT" sz="2300" dirty="0" err="1" smtClean="0"/>
              <a:t>If</a:t>
            </a:r>
            <a:r>
              <a:rPr lang="lt-LT" sz="2300" dirty="0" smtClean="0"/>
              <a:t> </a:t>
            </a:r>
            <a:r>
              <a:rPr lang="lt-LT" sz="2300" dirty="0" err="1" smtClean="0"/>
              <a:t>hypothesis</a:t>
            </a:r>
            <a:r>
              <a:rPr lang="lt-LT" sz="2300" dirty="0" smtClean="0"/>
              <a:t> </a:t>
            </a:r>
            <a:r>
              <a:rPr lang="lt-LT" sz="2300" dirty="0" err="1" smtClean="0"/>
              <a:t>is</a:t>
            </a:r>
            <a:r>
              <a:rPr lang="lt-LT" sz="2300" dirty="0" smtClean="0"/>
              <a:t> </a:t>
            </a:r>
            <a:r>
              <a:rPr lang="lt-LT" sz="2300" dirty="0" err="1" smtClean="0"/>
              <a:t>tested</a:t>
            </a:r>
            <a:r>
              <a:rPr lang="lt-LT" sz="2300" dirty="0" smtClean="0"/>
              <a:t> </a:t>
            </a:r>
            <a:r>
              <a:rPr lang="lt-LT" sz="2300" dirty="0" err="1" smtClean="0"/>
              <a:t>which</a:t>
            </a:r>
            <a:r>
              <a:rPr lang="lt-LT" sz="2300" dirty="0" smtClean="0"/>
              <a:t> </a:t>
            </a:r>
            <a:r>
              <a:rPr lang="lt-LT" sz="2300" dirty="0" err="1" smtClean="0"/>
              <a:t>says</a:t>
            </a:r>
            <a:r>
              <a:rPr lang="lt-LT" sz="2300" dirty="0" smtClean="0"/>
              <a:t> </a:t>
            </a:r>
            <a:r>
              <a:rPr lang="lt-LT" sz="2300" dirty="0" err="1" smtClean="0"/>
              <a:t>that</a:t>
            </a:r>
            <a:r>
              <a:rPr lang="lt-LT" sz="2300" dirty="0" smtClean="0"/>
              <a:t> X </a:t>
            </a:r>
            <a:r>
              <a:rPr lang="lt-LT" sz="2300" dirty="0" err="1" smtClean="0"/>
              <a:t>is</a:t>
            </a:r>
            <a:r>
              <a:rPr lang="lt-LT" sz="2300" dirty="0" smtClean="0"/>
              <a:t> </a:t>
            </a:r>
            <a:r>
              <a:rPr lang="lt-LT" sz="2300" dirty="0" err="1" smtClean="0"/>
              <a:t>sufficient</a:t>
            </a:r>
            <a:r>
              <a:rPr lang="lt-LT" sz="2300" dirty="0" smtClean="0"/>
              <a:t> </a:t>
            </a:r>
            <a:r>
              <a:rPr lang="lt-LT" sz="2300" dirty="0" err="1" smtClean="0"/>
              <a:t>condition</a:t>
            </a:r>
            <a:r>
              <a:rPr lang="lt-LT" sz="2300" dirty="0" smtClean="0"/>
              <a:t> </a:t>
            </a:r>
            <a:r>
              <a:rPr lang="lt-LT" sz="2300" dirty="0" err="1" smtClean="0"/>
              <a:t>of</a:t>
            </a:r>
            <a:r>
              <a:rPr lang="lt-LT" sz="2300" dirty="0" smtClean="0"/>
              <a:t> Y, </a:t>
            </a:r>
            <a:r>
              <a:rPr lang="lt-LT" sz="2300" dirty="0" err="1" smtClean="0"/>
              <a:t>in</a:t>
            </a:r>
            <a:r>
              <a:rPr lang="lt-LT" sz="2300" dirty="0" smtClean="0"/>
              <a:t> </a:t>
            </a:r>
            <a:r>
              <a:rPr lang="lt-LT" sz="2300" dirty="0" err="1" smtClean="0"/>
              <a:t>fsQCA</a:t>
            </a:r>
            <a:r>
              <a:rPr lang="lt-LT" sz="2300" dirty="0" smtClean="0"/>
              <a:t> it </a:t>
            </a:r>
            <a:r>
              <a:rPr lang="lt-LT" sz="2300" dirty="0" err="1" smtClean="0"/>
              <a:t>is</a:t>
            </a:r>
            <a:r>
              <a:rPr lang="lt-LT" sz="2300" dirty="0" smtClean="0"/>
              <a:t> </a:t>
            </a:r>
            <a:r>
              <a:rPr lang="lt-LT" sz="2300" dirty="0" err="1" smtClean="0"/>
              <a:t>contradicted</a:t>
            </a:r>
            <a:r>
              <a:rPr lang="lt-LT" sz="2300" dirty="0" smtClean="0"/>
              <a:t> </a:t>
            </a:r>
            <a:r>
              <a:rPr lang="lt-LT" sz="2300" dirty="0" err="1" smtClean="0"/>
              <a:t>by</a:t>
            </a:r>
            <a:r>
              <a:rPr lang="lt-LT" sz="2300" dirty="0" smtClean="0"/>
              <a:t> </a:t>
            </a:r>
            <a:r>
              <a:rPr lang="lt-LT" sz="2300" dirty="0" err="1" smtClean="0"/>
              <a:t>all</a:t>
            </a:r>
            <a:r>
              <a:rPr lang="lt-LT" sz="2300" dirty="0" smtClean="0"/>
              <a:t> </a:t>
            </a:r>
            <a:r>
              <a:rPr lang="lt-LT" sz="2300" dirty="0" err="1" smtClean="0"/>
              <a:t>cases</a:t>
            </a:r>
            <a:r>
              <a:rPr lang="lt-LT" sz="2300" dirty="0" smtClean="0"/>
              <a:t> </a:t>
            </a:r>
            <a:r>
              <a:rPr lang="lt-LT" sz="2300" dirty="0" err="1" smtClean="0"/>
              <a:t>which</a:t>
            </a:r>
            <a:r>
              <a:rPr lang="lt-LT" sz="2300" dirty="0" smtClean="0"/>
              <a:t> are </a:t>
            </a:r>
            <a:r>
              <a:rPr lang="lt-LT" sz="2300" dirty="0" err="1" smtClean="0"/>
              <a:t>below</a:t>
            </a:r>
            <a:r>
              <a:rPr lang="lt-LT" sz="2300" dirty="0" smtClean="0"/>
              <a:t> </a:t>
            </a:r>
            <a:r>
              <a:rPr lang="lt-LT" sz="2300" dirty="0" err="1" smtClean="0"/>
              <a:t>the</a:t>
            </a:r>
            <a:r>
              <a:rPr lang="lt-LT" sz="2300" dirty="0" smtClean="0"/>
              <a:t> </a:t>
            </a:r>
            <a:r>
              <a:rPr lang="lt-LT" sz="2300" dirty="0" err="1" smtClean="0"/>
              <a:t>diagonal</a:t>
            </a:r>
            <a:r>
              <a:rPr lang="lt-LT" sz="2300" dirty="0" smtClean="0"/>
              <a:t>. </a:t>
            </a:r>
            <a:r>
              <a:rPr lang="lt-LT" sz="2300" dirty="0" err="1" smtClean="0"/>
              <a:t>In</a:t>
            </a:r>
            <a:r>
              <a:rPr lang="lt-LT" sz="2300" dirty="0" smtClean="0"/>
              <a:t> </a:t>
            </a:r>
            <a:r>
              <a:rPr lang="lt-LT" sz="2300" dirty="0" err="1" smtClean="0"/>
              <a:t>the</a:t>
            </a:r>
            <a:r>
              <a:rPr lang="lt-LT" sz="2300" dirty="0" smtClean="0"/>
              <a:t> </a:t>
            </a:r>
            <a:r>
              <a:rPr lang="lt-LT" sz="2300" dirty="0" err="1" smtClean="0"/>
              <a:t>csQCA</a:t>
            </a:r>
            <a:r>
              <a:rPr lang="lt-LT" sz="2300" dirty="0"/>
              <a:t> </a:t>
            </a:r>
            <a:r>
              <a:rPr lang="lt-LT" sz="2300" dirty="0" smtClean="0"/>
              <a:t>it </a:t>
            </a:r>
            <a:r>
              <a:rPr lang="lt-LT" sz="2300" dirty="0" err="1" smtClean="0"/>
              <a:t>is</a:t>
            </a:r>
            <a:r>
              <a:rPr lang="lt-LT" sz="2300" dirty="0" smtClean="0"/>
              <a:t> </a:t>
            </a:r>
            <a:r>
              <a:rPr lang="lt-LT" sz="2300" dirty="0" err="1" smtClean="0"/>
              <a:t>contradicted</a:t>
            </a:r>
            <a:r>
              <a:rPr lang="lt-LT" sz="2300" dirty="0" smtClean="0"/>
              <a:t> </a:t>
            </a:r>
            <a:r>
              <a:rPr lang="lt-LT" sz="2300" dirty="0" err="1" smtClean="0"/>
              <a:t>only</a:t>
            </a:r>
            <a:r>
              <a:rPr lang="lt-LT" sz="2300" dirty="0" smtClean="0"/>
              <a:t> </a:t>
            </a:r>
            <a:r>
              <a:rPr lang="lt-LT" sz="2300" dirty="0" err="1" smtClean="0"/>
              <a:t>by</a:t>
            </a:r>
            <a:r>
              <a:rPr lang="lt-LT" sz="2300" dirty="0" smtClean="0"/>
              <a:t> </a:t>
            </a:r>
            <a:r>
              <a:rPr lang="lt-LT" sz="2300" dirty="0" err="1" smtClean="0"/>
              <a:t>the</a:t>
            </a:r>
            <a:r>
              <a:rPr lang="lt-LT" sz="2300" dirty="0" smtClean="0"/>
              <a:t> </a:t>
            </a:r>
            <a:r>
              <a:rPr lang="lt-LT" sz="2300" dirty="0" err="1" smtClean="0"/>
              <a:t>cases</a:t>
            </a:r>
            <a:r>
              <a:rPr lang="lt-LT" sz="2300" dirty="0" smtClean="0"/>
              <a:t> </a:t>
            </a:r>
            <a:r>
              <a:rPr lang="lt-LT" sz="2300" dirty="0" err="1" smtClean="0"/>
              <a:t>in</a:t>
            </a:r>
            <a:r>
              <a:rPr lang="lt-LT" sz="2300" dirty="0" smtClean="0"/>
              <a:t> </a:t>
            </a:r>
            <a:r>
              <a:rPr lang="lt-LT" sz="2300" dirty="0" err="1" smtClean="0"/>
              <a:t>the</a:t>
            </a:r>
            <a:r>
              <a:rPr lang="lt-LT" sz="2300" dirty="0" smtClean="0"/>
              <a:t> </a:t>
            </a:r>
            <a:r>
              <a:rPr lang="lt-LT" sz="2300" dirty="0" err="1" smtClean="0"/>
              <a:t>right</a:t>
            </a:r>
            <a:r>
              <a:rPr lang="lt-LT" sz="2300" dirty="0" smtClean="0"/>
              <a:t> </a:t>
            </a:r>
            <a:r>
              <a:rPr lang="lt-LT" sz="2300" dirty="0" err="1" smtClean="0"/>
              <a:t>bottom</a:t>
            </a:r>
            <a:r>
              <a:rPr lang="lt-LT" sz="2300" dirty="0" smtClean="0"/>
              <a:t> </a:t>
            </a:r>
            <a:r>
              <a:rPr lang="lt-LT" sz="2300" dirty="0" err="1" smtClean="0"/>
              <a:t>sector</a:t>
            </a:r>
            <a:r>
              <a:rPr lang="lt-LT" sz="2300" dirty="0" smtClean="0"/>
              <a:t> </a:t>
            </a:r>
            <a:r>
              <a:rPr lang="lt-LT" sz="2300" dirty="0" err="1" smtClean="0"/>
              <a:t>of</a:t>
            </a:r>
            <a:r>
              <a:rPr lang="lt-LT" sz="2300" dirty="0" smtClean="0"/>
              <a:t> </a:t>
            </a:r>
            <a:r>
              <a:rPr lang="lt-LT" sz="2300" dirty="0" err="1" smtClean="0"/>
              <a:t>the</a:t>
            </a:r>
            <a:r>
              <a:rPr lang="lt-LT" sz="2300" dirty="0" smtClean="0"/>
              <a:t> </a:t>
            </a:r>
            <a:r>
              <a:rPr lang="lt-LT" sz="2300" dirty="0" err="1" smtClean="0"/>
              <a:t>square</a:t>
            </a:r>
            <a:endParaRPr lang="lt-LT" sz="2300" dirty="0" smtClean="0"/>
          </a:p>
          <a:p>
            <a:pPr fontAlgn="auto">
              <a:spcAft>
                <a:spcPts val="0"/>
              </a:spcAft>
              <a:buFont typeface="Arial" pitchFamily="34" charset="0"/>
              <a:buChar char="•"/>
              <a:defRPr/>
            </a:pPr>
            <a:r>
              <a:rPr lang="lt-LT" sz="2300" dirty="0" err="1" smtClean="0"/>
              <a:t>So</a:t>
            </a:r>
            <a:r>
              <a:rPr lang="lt-LT" sz="2300" dirty="0" smtClean="0"/>
              <a:t> </a:t>
            </a:r>
            <a:r>
              <a:rPr lang="lt-LT" sz="2300" dirty="0" err="1" smtClean="0"/>
              <a:t>the</a:t>
            </a:r>
            <a:r>
              <a:rPr lang="lt-LT" sz="2300" dirty="0" smtClean="0"/>
              <a:t> </a:t>
            </a:r>
            <a:r>
              <a:rPr lang="lt-LT" sz="2300" dirty="0" err="1" smtClean="0"/>
              <a:t>fs</a:t>
            </a:r>
            <a:r>
              <a:rPr lang="lt-LT" sz="2300" dirty="0" smtClean="0"/>
              <a:t>/QCA </a:t>
            </a:r>
            <a:r>
              <a:rPr lang="lt-LT" sz="2300" dirty="0" err="1" smtClean="0"/>
              <a:t>is</a:t>
            </a:r>
            <a:r>
              <a:rPr lang="lt-LT" sz="2300" dirty="0" smtClean="0"/>
              <a:t> </a:t>
            </a:r>
            <a:r>
              <a:rPr lang="lt-LT" sz="2300" dirty="0" err="1" smtClean="0"/>
              <a:t>more</a:t>
            </a:r>
            <a:r>
              <a:rPr lang="lt-LT" sz="2300" dirty="0" smtClean="0"/>
              <a:t> fine </a:t>
            </a:r>
            <a:r>
              <a:rPr lang="lt-LT" sz="2300" dirty="0" err="1" smtClean="0"/>
              <a:t>grained</a:t>
            </a:r>
            <a:r>
              <a:rPr lang="lt-LT" sz="2300" dirty="0" smtClean="0"/>
              <a:t> </a:t>
            </a:r>
            <a:r>
              <a:rPr lang="lt-LT" sz="2300" dirty="0" err="1" smtClean="0"/>
              <a:t>than</a:t>
            </a:r>
            <a:r>
              <a:rPr lang="lt-LT" sz="2300" dirty="0" smtClean="0"/>
              <a:t> </a:t>
            </a:r>
            <a:r>
              <a:rPr lang="lt-LT" sz="2300" dirty="0" err="1" smtClean="0"/>
              <a:t>csQCA</a:t>
            </a:r>
            <a:endParaRPr lang="lt-LT" sz="2300" dirty="0"/>
          </a:p>
        </p:txBody>
      </p:sp>
      <p:graphicFrame>
        <p:nvGraphicFramePr>
          <p:cNvPr id="13314" name="Turinio vietos rezervavimo ženklas 4"/>
          <p:cNvGraphicFramePr>
            <a:graphicFrameLocks noGrp="1" noChangeAspect="1"/>
          </p:cNvGraphicFramePr>
          <p:nvPr>
            <p:ph sz="half" idx="2"/>
          </p:nvPr>
        </p:nvGraphicFramePr>
        <p:xfrm>
          <a:off x="4643438" y="2205038"/>
          <a:ext cx="4002087" cy="3835400"/>
        </p:xfrm>
        <a:graphic>
          <a:graphicData uri="http://schemas.openxmlformats.org/presentationml/2006/ole">
            <mc:AlternateContent xmlns:mc="http://schemas.openxmlformats.org/markup-compatibility/2006">
              <mc:Choice xmlns:v="urn:schemas-microsoft-com:vml" Requires="v">
                <p:oleObj spid="_x0000_s6192" name="Dokumentas" r:id="rId3" imgW="6064129" imgH="5812240" progId="Word.Document.12">
                  <p:embed/>
                </p:oleObj>
              </mc:Choice>
              <mc:Fallback>
                <p:oleObj name="Dokumentas" r:id="rId3" imgW="6064129" imgH="5812240" progId="Word.Document.12">
                  <p:embed/>
                  <p:pic>
                    <p:nvPicPr>
                      <p:cNvPr id="0" name="Picture 2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2205038"/>
                        <a:ext cx="4002087" cy="383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kaidrės numerio vietos rezervavimo ženklas 5"/>
          <p:cNvSpPr>
            <a:spLocks noGrp="1"/>
          </p:cNvSpPr>
          <p:nvPr>
            <p:ph type="sldNum" sz="quarter" idx="12"/>
          </p:nvPr>
        </p:nvSpPr>
        <p:spPr/>
        <p:txBody>
          <a:bodyPr/>
          <a:lstStyle/>
          <a:p>
            <a:pPr>
              <a:defRPr/>
            </a:pPr>
            <a:fld id="{6A26F91A-C13E-499B-8577-AE9C1BC3B19C}" type="slidenum">
              <a:rPr lang="lt-LT"/>
              <a:pPr>
                <a:defRPr/>
              </a:pPr>
              <a:t>52</a:t>
            </a:fld>
            <a:endParaRPr lang="lt-LT"/>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Antraštė 1"/>
          <p:cNvSpPr>
            <a:spLocks noGrp="1"/>
          </p:cNvSpPr>
          <p:nvPr>
            <p:ph type="title"/>
          </p:nvPr>
        </p:nvSpPr>
        <p:spPr>
          <a:xfrm>
            <a:off x="971600" y="152400"/>
            <a:ext cx="7715200" cy="990600"/>
          </a:xfrm>
        </p:spPr>
        <p:txBody>
          <a:bodyPr/>
          <a:lstStyle/>
          <a:p>
            <a:r>
              <a:rPr lang="lt-LT" dirty="0" err="1" smtClean="0"/>
              <a:t>Concluding</a:t>
            </a:r>
            <a:r>
              <a:rPr lang="lt-LT" dirty="0" smtClean="0"/>
              <a:t> </a:t>
            </a:r>
            <a:r>
              <a:rPr lang="lt-LT" dirty="0" err="1" smtClean="0"/>
              <a:t>Considerations</a:t>
            </a:r>
            <a:endParaRPr lang="lt-LT" dirty="0" smtClean="0"/>
          </a:p>
        </p:txBody>
      </p:sp>
      <p:sp>
        <p:nvSpPr>
          <p:cNvPr id="5" name="Turinio vietos rezervavimo ženklas 4"/>
          <p:cNvSpPr>
            <a:spLocks noGrp="1"/>
          </p:cNvSpPr>
          <p:nvPr>
            <p:ph idx="1"/>
          </p:nvPr>
        </p:nvSpPr>
        <p:spPr>
          <a:xfrm>
            <a:off x="755576" y="1219200"/>
            <a:ext cx="7931224" cy="5378152"/>
          </a:xfrm>
        </p:spPr>
        <p:txBody>
          <a:bodyPr>
            <a:normAutofit fontScale="70000" lnSpcReduction="20000"/>
          </a:bodyPr>
          <a:lstStyle/>
          <a:p>
            <a:pPr algn="just" fontAlgn="auto">
              <a:spcAft>
                <a:spcPts val="0"/>
              </a:spcAft>
              <a:buFont typeface="Arial" pitchFamily="34" charset="0"/>
              <a:buChar char="•"/>
              <a:defRPr/>
            </a:pPr>
            <a:r>
              <a:rPr lang="lt-LT" sz="1800" b="1" dirty="0" err="1" smtClean="0"/>
              <a:t>Due</a:t>
            </a:r>
            <a:r>
              <a:rPr lang="lt-LT" sz="1800" b="1" dirty="0"/>
              <a:t> </a:t>
            </a:r>
            <a:r>
              <a:rPr lang="lt-LT" sz="1800" b="1" dirty="0" smtClean="0"/>
              <a:t>to </a:t>
            </a:r>
            <a:r>
              <a:rPr lang="lt-LT" sz="1800" b="1" dirty="0" err="1" smtClean="0"/>
              <a:t>his</a:t>
            </a:r>
            <a:r>
              <a:rPr lang="lt-LT" sz="1800" b="1" dirty="0" smtClean="0"/>
              <a:t> </a:t>
            </a:r>
            <a:r>
              <a:rPr lang="lt-LT" sz="1800" b="1" dirty="0" err="1" smtClean="0"/>
              <a:t>sensitivity</a:t>
            </a:r>
            <a:r>
              <a:rPr lang="lt-LT" sz="1800" b="1" dirty="0" smtClean="0"/>
              <a:t> </a:t>
            </a:r>
            <a:r>
              <a:rPr lang="lt-LT" sz="1800" b="1" dirty="0" err="1" smtClean="0"/>
              <a:t>for</a:t>
            </a:r>
            <a:r>
              <a:rPr lang="lt-LT" sz="1800" b="1" dirty="0" smtClean="0"/>
              <a:t> „fine </a:t>
            </a:r>
            <a:r>
              <a:rPr lang="lt-LT" sz="1800" b="1" dirty="0" err="1" smtClean="0"/>
              <a:t>grain</a:t>
            </a:r>
            <a:r>
              <a:rPr lang="lt-LT" sz="1800" b="1" dirty="0" smtClean="0"/>
              <a:t>“ fsQCA2.0 </a:t>
            </a:r>
            <a:r>
              <a:rPr lang="lt-LT" sz="1800" b="1" i="1" dirty="0" err="1" smtClean="0"/>
              <a:t>Graphs</a:t>
            </a:r>
            <a:r>
              <a:rPr lang="lt-LT" sz="1800" b="1" i="1" dirty="0" smtClean="0"/>
              <a:t> </a:t>
            </a:r>
            <a:r>
              <a:rPr lang="lt-LT" sz="1800" b="1" i="1" dirty="0" smtClean="0">
                <a:sym typeface="Wingdings"/>
              </a:rPr>
              <a:t></a:t>
            </a:r>
            <a:r>
              <a:rPr lang="lt-LT" sz="1800" b="1" i="1" dirty="0" smtClean="0"/>
              <a:t> </a:t>
            </a:r>
            <a:r>
              <a:rPr lang="lt-LT" sz="1800" b="1" i="1" dirty="0" err="1" smtClean="0"/>
              <a:t>Fuzzy</a:t>
            </a:r>
            <a:r>
              <a:rPr lang="lt-LT" sz="1800" b="1" i="1" dirty="0" smtClean="0"/>
              <a:t> </a:t>
            </a:r>
            <a:r>
              <a:rPr lang="lt-LT" sz="1800" b="1" i="1" dirty="0" smtClean="0">
                <a:sym typeface="Wingdings"/>
              </a:rPr>
              <a:t></a:t>
            </a:r>
            <a:r>
              <a:rPr lang="lt-LT" sz="1800" b="1" i="1" dirty="0" smtClean="0"/>
              <a:t> XY Plot</a:t>
            </a:r>
            <a:r>
              <a:rPr lang="lt-LT" sz="1800" b="1" dirty="0" smtClean="0"/>
              <a:t>  </a:t>
            </a:r>
            <a:r>
              <a:rPr lang="lt-LT" sz="1800" b="1" dirty="0" err="1" smtClean="0"/>
              <a:t>function</a:t>
            </a:r>
            <a:r>
              <a:rPr lang="lt-LT" sz="1800" b="1" dirty="0" smtClean="0"/>
              <a:t> </a:t>
            </a:r>
            <a:r>
              <a:rPr lang="lt-LT" sz="1800" b="1" dirty="0" err="1" smtClean="0"/>
              <a:t>provides</a:t>
            </a:r>
            <a:r>
              <a:rPr lang="lt-LT" sz="1800" b="1" dirty="0" smtClean="0"/>
              <a:t> </a:t>
            </a:r>
            <a:r>
              <a:rPr lang="lt-LT" sz="1800" b="1" dirty="0" err="1" smtClean="0"/>
              <a:t>powerful</a:t>
            </a:r>
            <a:r>
              <a:rPr lang="lt-LT" sz="1800" b="1" dirty="0" smtClean="0"/>
              <a:t> </a:t>
            </a:r>
            <a:r>
              <a:rPr lang="lt-LT" sz="1800" b="1" dirty="0" err="1" smtClean="0"/>
              <a:t>alternative</a:t>
            </a:r>
            <a:r>
              <a:rPr lang="lt-LT" sz="1800" b="1" dirty="0" smtClean="0"/>
              <a:t> to </a:t>
            </a:r>
            <a:r>
              <a:rPr lang="lt-LT" sz="1800" b="1" dirty="0" err="1" smtClean="0"/>
              <a:t>regression</a:t>
            </a:r>
            <a:r>
              <a:rPr lang="lt-LT" sz="1800" b="1" dirty="0" smtClean="0"/>
              <a:t> </a:t>
            </a:r>
            <a:r>
              <a:rPr lang="lt-LT" sz="1800" b="1" dirty="0" err="1" smtClean="0"/>
              <a:t>analysis</a:t>
            </a:r>
            <a:r>
              <a:rPr lang="lt-LT" sz="1800" b="1" dirty="0" smtClean="0"/>
              <a:t> </a:t>
            </a:r>
            <a:r>
              <a:rPr lang="lt-LT" sz="1800" b="1" dirty="0" err="1" smtClean="0"/>
              <a:t>for</a:t>
            </a:r>
            <a:r>
              <a:rPr lang="lt-LT" sz="1800" b="1" dirty="0" smtClean="0"/>
              <a:t> </a:t>
            </a:r>
            <a:r>
              <a:rPr lang="lt-LT" sz="1800" b="1" dirty="0" err="1" smtClean="0"/>
              <a:t>small</a:t>
            </a:r>
            <a:r>
              <a:rPr lang="lt-LT" sz="1800" b="1" dirty="0" smtClean="0"/>
              <a:t> N. </a:t>
            </a:r>
            <a:r>
              <a:rPr lang="lt-LT" sz="1800" b="1" dirty="0" err="1" smtClean="0"/>
              <a:t>People</a:t>
            </a:r>
            <a:r>
              <a:rPr lang="lt-LT" sz="1800" b="1" dirty="0" smtClean="0"/>
              <a:t> </a:t>
            </a:r>
            <a:r>
              <a:rPr lang="lt-LT" sz="1800" b="1" dirty="0" err="1" smtClean="0"/>
              <a:t>run</a:t>
            </a:r>
            <a:r>
              <a:rPr lang="lt-LT" sz="1800" b="1" dirty="0" smtClean="0"/>
              <a:t> (</a:t>
            </a:r>
            <a:r>
              <a:rPr lang="lt-LT" sz="1800" b="1" dirty="0" err="1" smtClean="0"/>
              <a:t>especially</a:t>
            </a:r>
            <a:r>
              <a:rPr lang="lt-LT" sz="1800" b="1" dirty="0" smtClean="0"/>
              <a:t> </a:t>
            </a:r>
            <a:r>
              <a:rPr lang="lt-LT" sz="1800" b="1" dirty="0" err="1" smtClean="0"/>
              <a:t>in</a:t>
            </a:r>
            <a:r>
              <a:rPr lang="lt-LT" sz="1800" b="1" dirty="0" smtClean="0"/>
              <a:t> </a:t>
            </a:r>
            <a:r>
              <a:rPr lang="lt-LT" sz="1800" b="1" dirty="0" err="1" smtClean="0"/>
              <a:t>political</a:t>
            </a:r>
            <a:r>
              <a:rPr lang="lt-LT" sz="1800" b="1" dirty="0" smtClean="0"/>
              <a:t> </a:t>
            </a:r>
            <a:r>
              <a:rPr lang="lt-LT" sz="1800" b="1" dirty="0" err="1" smtClean="0"/>
              <a:t>science</a:t>
            </a:r>
            <a:r>
              <a:rPr lang="lt-LT" sz="1800" b="1" dirty="0" smtClean="0"/>
              <a:t>) </a:t>
            </a:r>
            <a:r>
              <a:rPr lang="lt-LT" sz="1800" b="1" dirty="0" err="1" smtClean="0"/>
              <a:t>regressions</a:t>
            </a:r>
            <a:r>
              <a:rPr lang="lt-LT" sz="1800" b="1" dirty="0" smtClean="0"/>
              <a:t> </a:t>
            </a:r>
            <a:r>
              <a:rPr lang="lt-LT" sz="1800" b="1" dirty="0" err="1" smtClean="0"/>
              <a:t>even</a:t>
            </a:r>
            <a:r>
              <a:rPr lang="lt-LT" sz="1800" b="1" dirty="0" smtClean="0"/>
              <a:t> </a:t>
            </a:r>
            <a:r>
              <a:rPr lang="lt-LT" sz="1800" b="1" dirty="0" err="1" smtClean="0"/>
              <a:t>for</a:t>
            </a:r>
            <a:r>
              <a:rPr lang="lt-LT" sz="1800" b="1" dirty="0" smtClean="0"/>
              <a:t> </a:t>
            </a:r>
            <a:r>
              <a:rPr lang="lt-LT" sz="1800" b="1" dirty="0" err="1" smtClean="0"/>
              <a:t>small</a:t>
            </a:r>
            <a:r>
              <a:rPr lang="lt-LT" sz="1800" b="1" dirty="0" smtClean="0"/>
              <a:t> </a:t>
            </a:r>
            <a:r>
              <a:rPr lang="lt-LT" sz="1800" b="1" dirty="0" err="1" smtClean="0"/>
              <a:t>N‘s</a:t>
            </a:r>
            <a:r>
              <a:rPr lang="lt-LT" sz="1800" b="1" dirty="0" smtClean="0"/>
              <a:t>, </a:t>
            </a:r>
            <a:r>
              <a:rPr lang="lt-LT" sz="1800" b="1" dirty="0" err="1" smtClean="0"/>
              <a:t>although</a:t>
            </a:r>
            <a:r>
              <a:rPr lang="lt-LT" sz="1800" b="1" dirty="0" smtClean="0"/>
              <a:t> </a:t>
            </a:r>
            <a:r>
              <a:rPr lang="lt-LT" sz="1800" b="1" dirty="0" err="1" smtClean="0"/>
              <a:t>this</a:t>
            </a:r>
            <a:r>
              <a:rPr lang="lt-LT" sz="1800" b="1" dirty="0" smtClean="0"/>
              <a:t> </a:t>
            </a:r>
            <a:r>
              <a:rPr lang="lt-LT" sz="1800" b="1" dirty="0" err="1" smtClean="0"/>
              <a:t>is</a:t>
            </a:r>
            <a:r>
              <a:rPr lang="lt-LT" sz="1800" b="1" dirty="0" smtClean="0"/>
              <a:t> </a:t>
            </a:r>
            <a:r>
              <a:rPr lang="lt-LT" sz="1800" b="1" dirty="0" err="1" smtClean="0"/>
              <a:t>very</a:t>
            </a:r>
            <a:r>
              <a:rPr lang="lt-LT" sz="1800" b="1" dirty="0" smtClean="0"/>
              <a:t> </a:t>
            </a:r>
            <a:r>
              <a:rPr lang="lt-LT" sz="1800" b="1" dirty="0" err="1" smtClean="0"/>
              <a:t>dubious</a:t>
            </a:r>
            <a:r>
              <a:rPr lang="lt-LT" sz="1800" b="1" dirty="0" smtClean="0"/>
              <a:t> </a:t>
            </a:r>
            <a:r>
              <a:rPr lang="lt-LT" sz="1800" b="1" dirty="0" err="1" smtClean="0"/>
              <a:t>practice</a:t>
            </a:r>
            <a:r>
              <a:rPr lang="lt-LT" sz="1800" b="1" dirty="0" smtClean="0"/>
              <a:t> </a:t>
            </a:r>
            <a:r>
              <a:rPr lang="lt-LT" sz="1800" b="1" dirty="0" err="1" smtClean="0"/>
              <a:t>from</a:t>
            </a:r>
            <a:r>
              <a:rPr lang="lt-LT" sz="1800" b="1" dirty="0" smtClean="0"/>
              <a:t> </a:t>
            </a:r>
            <a:r>
              <a:rPr lang="lt-LT" sz="1800" b="1" dirty="0" err="1" smtClean="0"/>
              <a:t>the</a:t>
            </a:r>
            <a:r>
              <a:rPr lang="lt-LT" sz="1800" b="1" dirty="0" smtClean="0"/>
              <a:t> </a:t>
            </a:r>
            <a:r>
              <a:rPr lang="lt-LT" sz="1800" b="1" dirty="0" err="1" smtClean="0"/>
              <a:t>statistical</a:t>
            </a:r>
            <a:r>
              <a:rPr lang="lt-LT" sz="1800" b="1" dirty="0" smtClean="0"/>
              <a:t> </a:t>
            </a:r>
            <a:r>
              <a:rPr lang="lt-LT" sz="1800" b="1" dirty="0" err="1" smtClean="0"/>
              <a:t>point</a:t>
            </a:r>
            <a:r>
              <a:rPr lang="lt-LT" sz="1800" b="1" dirty="0" smtClean="0"/>
              <a:t> </a:t>
            </a:r>
            <a:r>
              <a:rPr lang="lt-LT" sz="1800" b="1" dirty="0" err="1" smtClean="0"/>
              <a:t>of</a:t>
            </a:r>
            <a:r>
              <a:rPr lang="lt-LT" sz="1800" b="1" dirty="0" smtClean="0"/>
              <a:t> </a:t>
            </a:r>
            <a:r>
              <a:rPr lang="lt-LT" sz="1800" b="1" dirty="0" err="1" smtClean="0"/>
              <a:t>view</a:t>
            </a:r>
            <a:r>
              <a:rPr lang="lt-LT" sz="1800" b="1" dirty="0" smtClean="0"/>
              <a:t>.  </a:t>
            </a:r>
            <a:r>
              <a:rPr lang="lt-LT" sz="1800" b="1" dirty="0" err="1" smtClean="0"/>
              <a:t>The</a:t>
            </a:r>
            <a:r>
              <a:rPr lang="lt-LT" sz="1800" b="1" dirty="0" smtClean="0"/>
              <a:t> </a:t>
            </a:r>
            <a:r>
              <a:rPr lang="lt-LT" sz="1800" b="1" dirty="0" err="1" smtClean="0"/>
              <a:t>use</a:t>
            </a:r>
            <a:r>
              <a:rPr lang="lt-LT" sz="1800" b="1" dirty="0" smtClean="0"/>
              <a:t> </a:t>
            </a:r>
            <a:r>
              <a:rPr lang="lt-LT" sz="1800" b="1" dirty="0" err="1" smtClean="0"/>
              <a:t>of</a:t>
            </a:r>
            <a:r>
              <a:rPr lang="lt-LT" sz="1800" b="1" dirty="0" smtClean="0"/>
              <a:t> </a:t>
            </a:r>
            <a:r>
              <a:rPr lang="lt-LT" sz="1800" b="1" dirty="0" err="1" smtClean="0"/>
              <a:t>fsQCA</a:t>
            </a:r>
            <a:r>
              <a:rPr lang="lt-LT" sz="1800" b="1" dirty="0" smtClean="0"/>
              <a:t> </a:t>
            </a:r>
            <a:r>
              <a:rPr lang="lt-LT" sz="1800" b="1" dirty="0" err="1" smtClean="0"/>
              <a:t>is</a:t>
            </a:r>
            <a:r>
              <a:rPr lang="lt-LT" sz="1800" b="1" dirty="0" smtClean="0"/>
              <a:t> </a:t>
            </a:r>
            <a:r>
              <a:rPr lang="lt-LT" sz="1800" b="1" dirty="0" err="1" smtClean="0"/>
              <a:t>much</a:t>
            </a:r>
            <a:r>
              <a:rPr lang="lt-LT" sz="1800" b="1" dirty="0" smtClean="0"/>
              <a:t> </a:t>
            </a:r>
            <a:r>
              <a:rPr lang="lt-LT" sz="1800" b="1" dirty="0" err="1" smtClean="0"/>
              <a:t>more</a:t>
            </a:r>
            <a:r>
              <a:rPr lang="lt-LT" sz="1800" b="1" dirty="0" smtClean="0"/>
              <a:t> </a:t>
            </a:r>
            <a:r>
              <a:rPr lang="lt-LT" sz="1800" b="1" dirty="0" err="1" smtClean="0"/>
              <a:t>reasonable</a:t>
            </a:r>
            <a:r>
              <a:rPr lang="lt-LT" sz="1800" b="1" dirty="0" smtClean="0"/>
              <a:t> </a:t>
            </a:r>
            <a:r>
              <a:rPr lang="lt-LT" sz="1800" b="1" dirty="0" err="1" smtClean="0"/>
              <a:t>alternative</a:t>
            </a:r>
            <a:r>
              <a:rPr lang="lt-LT" sz="1800" b="1" dirty="0"/>
              <a:t> </a:t>
            </a:r>
            <a:r>
              <a:rPr lang="lt-LT" sz="1800" b="1" dirty="0" smtClean="0"/>
              <a:t>(</a:t>
            </a:r>
            <a:r>
              <a:rPr lang="lt-LT" sz="1800" b="1" dirty="0" err="1" smtClean="0"/>
              <a:t>but</a:t>
            </a:r>
            <a:r>
              <a:rPr lang="lt-LT" sz="1800" b="1" dirty="0" smtClean="0"/>
              <a:t> </a:t>
            </a:r>
            <a:r>
              <a:rPr lang="lt-LT" sz="1800" b="1" dirty="0" err="1" smtClean="0"/>
              <a:t>one</a:t>
            </a:r>
            <a:r>
              <a:rPr lang="lt-LT" sz="1800" b="1" dirty="0" smtClean="0"/>
              <a:t> </a:t>
            </a:r>
            <a:r>
              <a:rPr lang="lt-LT" sz="1800" b="1" dirty="0" err="1" smtClean="0"/>
              <a:t>may</a:t>
            </a:r>
            <a:r>
              <a:rPr lang="lt-LT" sz="1800" b="1" dirty="0" smtClean="0"/>
              <a:t> </a:t>
            </a:r>
            <a:r>
              <a:rPr lang="lt-LT" sz="1800" b="1" dirty="0" err="1" smtClean="0"/>
              <a:t>do</a:t>
            </a:r>
            <a:r>
              <a:rPr lang="lt-LT" sz="1800" b="1" dirty="0" smtClean="0"/>
              <a:t> </a:t>
            </a:r>
            <a:r>
              <a:rPr lang="lt-LT" sz="1800" b="1" dirty="0" err="1" smtClean="0"/>
              <a:t>both</a:t>
            </a:r>
            <a:r>
              <a:rPr lang="lt-LT" sz="1800" b="1" dirty="0" smtClean="0"/>
              <a:t> </a:t>
            </a:r>
            <a:r>
              <a:rPr lang="lt-LT" sz="1800" b="1" dirty="0" err="1" smtClean="0"/>
              <a:t>things</a:t>
            </a:r>
            <a:r>
              <a:rPr lang="lt-LT" sz="1800" b="1" dirty="0" smtClean="0"/>
              <a:t>).</a:t>
            </a:r>
          </a:p>
          <a:p>
            <a:pPr algn="just" fontAlgn="auto">
              <a:spcAft>
                <a:spcPts val="0"/>
              </a:spcAft>
              <a:buFont typeface="Arial" pitchFamily="34" charset="0"/>
              <a:buChar char="•"/>
              <a:defRPr/>
            </a:pPr>
            <a:r>
              <a:rPr lang="lt-LT" sz="1800" b="1" dirty="0" err="1" smtClean="0"/>
              <a:t>Although</a:t>
            </a:r>
            <a:r>
              <a:rPr lang="lt-LT" sz="1800" b="1" dirty="0" smtClean="0"/>
              <a:t> </a:t>
            </a:r>
            <a:r>
              <a:rPr lang="lt-LT" sz="1800" b="1" dirty="0"/>
              <a:t>fsQCA2.0 </a:t>
            </a:r>
            <a:r>
              <a:rPr lang="lt-LT" sz="1800" b="1" i="1" dirty="0" err="1"/>
              <a:t>Graphs</a:t>
            </a:r>
            <a:r>
              <a:rPr lang="lt-LT" sz="1800" b="1" i="1" dirty="0"/>
              <a:t> </a:t>
            </a:r>
            <a:r>
              <a:rPr lang="lt-LT" sz="1800" b="1" i="1" dirty="0">
                <a:sym typeface="Wingdings"/>
              </a:rPr>
              <a:t></a:t>
            </a:r>
            <a:r>
              <a:rPr lang="lt-LT" sz="1800" b="1" i="1" dirty="0"/>
              <a:t> </a:t>
            </a:r>
            <a:r>
              <a:rPr lang="lt-LT" sz="1800" b="1" i="1" dirty="0" err="1"/>
              <a:t>Fuzzy</a:t>
            </a:r>
            <a:r>
              <a:rPr lang="lt-LT" sz="1800" b="1" i="1" dirty="0"/>
              <a:t> </a:t>
            </a:r>
            <a:r>
              <a:rPr lang="lt-LT" sz="1800" b="1" i="1" dirty="0">
                <a:sym typeface="Wingdings"/>
              </a:rPr>
              <a:t></a:t>
            </a:r>
            <a:r>
              <a:rPr lang="lt-LT" sz="1800" b="1" i="1" dirty="0"/>
              <a:t> XY Plot</a:t>
            </a:r>
            <a:r>
              <a:rPr lang="lt-LT" sz="1800" b="1" dirty="0"/>
              <a:t> </a:t>
            </a:r>
            <a:r>
              <a:rPr lang="lt-LT" sz="1800" b="1" dirty="0" err="1" smtClean="0"/>
              <a:t>allows</a:t>
            </a:r>
            <a:r>
              <a:rPr lang="lt-LT" sz="1800" b="1" dirty="0" smtClean="0"/>
              <a:t> to </a:t>
            </a:r>
            <a:r>
              <a:rPr lang="lt-LT" sz="1800" b="1" dirty="0" err="1" smtClean="0"/>
              <a:t>test</a:t>
            </a:r>
            <a:r>
              <a:rPr lang="lt-LT" sz="1800" b="1" dirty="0" smtClean="0"/>
              <a:t> </a:t>
            </a:r>
            <a:r>
              <a:rPr lang="lt-LT" sz="1800" b="1" dirty="0" err="1" smtClean="0"/>
              <a:t>sufficiency</a:t>
            </a:r>
            <a:r>
              <a:rPr lang="lt-LT" sz="1800" b="1" dirty="0" smtClean="0"/>
              <a:t>/</a:t>
            </a:r>
            <a:r>
              <a:rPr lang="lt-LT" sz="1800" b="1" dirty="0" err="1" smtClean="0"/>
              <a:t>necessity</a:t>
            </a:r>
            <a:r>
              <a:rPr lang="lt-LT" sz="1800" b="1" dirty="0" smtClean="0"/>
              <a:t> </a:t>
            </a:r>
            <a:r>
              <a:rPr lang="lt-LT" sz="1800" b="1" dirty="0" err="1" smtClean="0"/>
              <a:t>of</a:t>
            </a:r>
            <a:r>
              <a:rPr lang="lt-LT" sz="1800" b="1" dirty="0" smtClean="0"/>
              <a:t> </a:t>
            </a:r>
            <a:r>
              <a:rPr lang="lt-LT" sz="1800" b="1" dirty="0" err="1" smtClean="0"/>
              <a:t>single</a:t>
            </a:r>
            <a:r>
              <a:rPr lang="lt-LT" sz="1800" b="1" dirty="0" smtClean="0"/>
              <a:t> </a:t>
            </a:r>
            <a:r>
              <a:rPr lang="lt-LT" sz="1800" b="1" dirty="0" err="1" smtClean="0"/>
              <a:t>conditions</a:t>
            </a:r>
            <a:r>
              <a:rPr lang="lt-LT" sz="1800" b="1" dirty="0" smtClean="0"/>
              <a:t>, </a:t>
            </a:r>
            <a:r>
              <a:rPr lang="lt-LT" sz="1800" b="1" dirty="0" err="1" smtClean="0"/>
              <a:t>one</a:t>
            </a:r>
            <a:r>
              <a:rPr lang="lt-LT" sz="1800" b="1" dirty="0" smtClean="0"/>
              <a:t> </a:t>
            </a:r>
            <a:r>
              <a:rPr lang="lt-LT" sz="1800" b="1" dirty="0" err="1" smtClean="0"/>
              <a:t>should</a:t>
            </a:r>
            <a:r>
              <a:rPr lang="lt-LT" sz="1800" b="1" dirty="0" smtClean="0"/>
              <a:t> </a:t>
            </a:r>
            <a:r>
              <a:rPr lang="lt-LT" sz="1800" b="1" dirty="0" err="1" smtClean="0"/>
              <a:t>no</a:t>
            </a:r>
            <a:r>
              <a:rPr lang="lt-LT" sz="1800" b="1" dirty="0" smtClean="0"/>
              <a:t> </a:t>
            </a:r>
            <a:r>
              <a:rPr lang="lt-LT" sz="1800" b="1" dirty="0" err="1" smtClean="0"/>
              <a:t>forget</a:t>
            </a:r>
            <a:r>
              <a:rPr lang="lt-LT" sz="1800" b="1" dirty="0" smtClean="0"/>
              <a:t> </a:t>
            </a:r>
            <a:r>
              <a:rPr lang="lt-LT" sz="1800" b="1" dirty="0" err="1" smtClean="0"/>
              <a:t>that</a:t>
            </a:r>
            <a:r>
              <a:rPr lang="lt-LT" sz="1800" b="1" dirty="0"/>
              <a:t> </a:t>
            </a:r>
            <a:r>
              <a:rPr lang="lt-LT" sz="1800" b="1" dirty="0" err="1" smtClean="0"/>
              <a:t>main</a:t>
            </a:r>
            <a:r>
              <a:rPr lang="lt-LT" sz="1800" b="1" dirty="0" smtClean="0"/>
              <a:t> </a:t>
            </a:r>
            <a:r>
              <a:rPr lang="lt-LT" sz="1800" b="1" dirty="0" err="1" smtClean="0"/>
              <a:t>focus</a:t>
            </a:r>
            <a:r>
              <a:rPr lang="lt-LT" sz="1800" b="1" dirty="0" smtClean="0"/>
              <a:t> </a:t>
            </a:r>
            <a:r>
              <a:rPr lang="lt-LT" sz="1800" b="1" dirty="0" err="1" smtClean="0"/>
              <a:t>of</a:t>
            </a:r>
            <a:r>
              <a:rPr lang="lt-LT" sz="1800" b="1" dirty="0" smtClean="0"/>
              <a:t> QCA </a:t>
            </a:r>
            <a:r>
              <a:rPr lang="lt-LT" sz="1800" b="1" dirty="0" err="1" smtClean="0"/>
              <a:t>is</a:t>
            </a:r>
            <a:r>
              <a:rPr lang="lt-LT" sz="1800" b="1" dirty="0" smtClean="0"/>
              <a:t> </a:t>
            </a:r>
            <a:r>
              <a:rPr lang="lt-LT" sz="1800" b="1" dirty="0" err="1" smtClean="0"/>
              <a:t>on</a:t>
            </a:r>
            <a:r>
              <a:rPr lang="lt-LT" sz="1800" b="1" dirty="0" smtClean="0"/>
              <a:t> </a:t>
            </a:r>
            <a:r>
              <a:rPr lang="lt-LT" sz="1800" b="1" dirty="0" err="1" smtClean="0"/>
              <a:t>the</a:t>
            </a:r>
            <a:r>
              <a:rPr lang="lt-LT" sz="1800" b="1" dirty="0" smtClean="0"/>
              <a:t> </a:t>
            </a:r>
            <a:r>
              <a:rPr lang="lt-LT" sz="1800" b="1" dirty="0" err="1" smtClean="0"/>
              <a:t>causal</a:t>
            </a:r>
            <a:r>
              <a:rPr lang="lt-LT" sz="1800" b="1" dirty="0" smtClean="0"/>
              <a:t> </a:t>
            </a:r>
            <a:r>
              <a:rPr lang="lt-LT" sz="1800" b="1" dirty="0" err="1" smtClean="0"/>
              <a:t>confunctures</a:t>
            </a:r>
            <a:r>
              <a:rPr lang="lt-LT" sz="1800" b="1" dirty="0" smtClean="0"/>
              <a:t>, </a:t>
            </a:r>
            <a:r>
              <a:rPr lang="lt-LT" sz="1800" b="1" dirty="0" err="1" smtClean="0"/>
              <a:t>not</a:t>
            </a:r>
            <a:r>
              <a:rPr lang="lt-LT" sz="1800" b="1" dirty="0" smtClean="0"/>
              <a:t> </a:t>
            </a:r>
            <a:r>
              <a:rPr lang="lt-LT" sz="1800" b="1" dirty="0" err="1" smtClean="0"/>
              <a:t>single</a:t>
            </a:r>
            <a:r>
              <a:rPr lang="lt-LT" sz="1800" b="1" dirty="0" smtClean="0"/>
              <a:t> </a:t>
            </a:r>
            <a:r>
              <a:rPr lang="lt-LT" sz="1800" b="1" dirty="0" err="1" smtClean="0"/>
              <a:t>causal</a:t>
            </a:r>
            <a:r>
              <a:rPr lang="lt-LT" sz="1800" b="1" dirty="0" smtClean="0"/>
              <a:t> </a:t>
            </a:r>
            <a:r>
              <a:rPr lang="lt-LT" sz="1800" b="1" dirty="0" err="1" smtClean="0"/>
              <a:t>conditions</a:t>
            </a:r>
            <a:endParaRPr lang="lt-LT" sz="1800" b="1" dirty="0" smtClean="0"/>
          </a:p>
          <a:p>
            <a:pPr algn="just" fontAlgn="auto">
              <a:spcAft>
                <a:spcPts val="0"/>
              </a:spcAft>
              <a:buFont typeface="Arial" pitchFamily="34" charset="0"/>
              <a:buChar char="•"/>
              <a:defRPr/>
            </a:pPr>
            <a:r>
              <a:rPr lang="lt-LT" sz="1800" b="1" dirty="0" smtClean="0"/>
              <a:t>QCA </a:t>
            </a:r>
            <a:r>
              <a:rPr lang="lt-LT" sz="1800" b="1" dirty="0" err="1" smtClean="0"/>
              <a:t>can</a:t>
            </a:r>
            <a:r>
              <a:rPr lang="lt-LT" sz="1800" b="1" dirty="0" smtClean="0"/>
              <a:t> just </a:t>
            </a:r>
            <a:r>
              <a:rPr lang="lt-LT" sz="1800" b="1" dirty="0" err="1" smtClean="0"/>
              <a:t>find</a:t>
            </a:r>
            <a:r>
              <a:rPr lang="lt-LT" sz="1800" b="1" dirty="0" smtClean="0"/>
              <a:t> </a:t>
            </a:r>
            <a:r>
              <a:rPr lang="lt-LT" sz="1800" b="1" dirty="0" err="1" smtClean="0"/>
              <a:t>patterns</a:t>
            </a:r>
            <a:r>
              <a:rPr lang="lt-LT" sz="1800" b="1" dirty="0" smtClean="0"/>
              <a:t> </a:t>
            </a:r>
            <a:r>
              <a:rPr lang="lt-LT" sz="1800" b="1" dirty="0" err="1" smtClean="0"/>
              <a:t>in</a:t>
            </a:r>
            <a:r>
              <a:rPr lang="lt-LT" sz="1800" b="1" dirty="0" smtClean="0"/>
              <a:t> </a:t>
            </a:r>
            <a:r>
              <a:rPr lang="lt-LT" sz="1800" b="1" dirty="0" err="1" smtClean="0"/>
              <a:t>the</a:t>
            </a:r>
            <a:r>
              <a:rPr lang="lt-LT" sz="1800" b="1" dirty="0" smtClean="0"/>
              <a:t> data. </a:t>
            </a:r>
            <a:r>
              <a:rPr lang="lt-LT" sz="1800" b="1" dirty="0" err="1" smtClean="0"/>
              <a:t>The</a:t>
            </a:r>
            <a:r>
              <a:rPr lang="lt-LT" sz="1800" b="1" dirty="0" smtClean="0"/>
              <a:t> </a:t>
            </a:r>
            <a:r>
              <a:rPr lang="lt-LT" sz="1800" b="1" dirty="0" err="1" smtClean="0"/>
              <a:t>usefulness</a:t>
            </a:r>
            <a:r>
              <a:rPr lang="lt-LT" sz="1800" b="1" dirty="0" smtClean="0"/>
              <a:t> </a:t>
            </a:r>
            <a:r>
              <a:rPr lang="lt-LT" sz="1800" b="1" dirty="0" err="1" smtClean="0"/>
              <a:t>of</a:t>
            </a:r>
            <a:r>
              <a:rPr lang="lt-LT" sz="1800" b="1" dirty="0" smtClean="0"/>
              <a:t> </a:t>
            </a:r>
            <a:r>
              <a:rPr lang="lt-LT" sz="1800" b="1" dirty="0" err="1" smtClean="0"/>
              <a:t>these</a:t>
            </a:r>
            <a:r>
              <a:rPr lang="lt-LT" sz="1800" b="1" dirty="0" smtClean="0"/>
              <a:t> </a:t>
            </a:r>
            <a:r>
              <a:rPr lang="lt-LT" sz="1800" b="1" dirty="0" err="1" smtClean="0"/>
              <a:t>findings</a:t>
            </a:r>
            <a:r>
              <a:rPr lang="lt-LT" sz="1800" b="1" dirty="0" smtClean="0"/>
              <a:t> </a:t>
            </a:r>
            <a:r>
              <a:rPr lang="lt-LT" sz="1800" b="1" dirty="0" err="1" smtClean="0"/>
              <a:t>depends</a:t>
            </a:r>
            <a:r>
              <a:rPr lang="lt-LT" sz="1800" b="1" dirty="0" smtClean="0"/>
              <a:t> </a:t>
            </a:r>
            <a:r>
              <a:rPr lang="lt-LT" sz="1800" b="1" dirty="0" err="1" smtClean="0"/>
              <a:t>whether</a:t>
            </a:r>
            <a:r>
              <a:rPr lang="lt-LT" sz="1800" b="1" dirty="0" smtClean="0"/>
              <a:t> </a:t>
            </a:r>
            <a:r>
              <a:rPr lang="lt-LT" sz="1800" b="1" dirty="0" err="1" smtClean="0"/>
              <a:t>the</a:t>
            </a:r>
            <a:r>
              <a:rPr lang="lt-LT" sz="1800" b="1" dirty="0" smtClean="0"/>
              <a:t> </a:t>
            </a:r>
            <a:r>
              <a:rPr lang="lt-LT" sz="1800" b="1" dirty="0" err="1" smtClean="0"/>
              <a:t>selection</a:t>
            </a:r>
            <a:r>
              <a:rPr lang="lt-LT" sz="1800" b="1" dirty="0" smtClean="0"/>
              <a:t> </a:t>
            </a:r>
            <a:r>
              <a:rPr lang="lt-LT" sz="1800" b="1" dirty="0" err="1" smtClean="0"/>
              <a:t>of</a:t>
            </a:r>
            <a:r>
              <a:rPr lang="lt-LT" sz="1800" b="1" dirty="0" smtClean="0"/>
              <a:t> </a:t>
            </a:r>
            <a:r>
              <a:rPr lang="lt-LT" sz="1800" b="1" dirty="0" err="1" smtClean="0"/>
              <a:t>variables</a:t>
            </a:r>
            <a:r>
              <a:rPr lang="lt-LT" sz="1800" b="1" dirty="0" smtClean="0"/>
              <a:t> </a:t>
            </a:r>
            <a:r>
              <a:rPr lang="lt-LT" sz="1800" b="1" dirty="0" err="1" smtClean="0"/>
              <a:t>makes</a:t>
            </a:r>
            <a:r>
              <a:rPr lang="lt-LT" sz="1800" b="1" dirty="0" smtClean="0"/>
              <a:t> </a:t>
            </a:r>
            <a:r>
              <a:rPr lang="lt-LT" sz="1800" b="1" dirty="0" err="1" smtClean="0"/>
              <a:t>sense</a:t>
            </a:r>
            <a:endParaRPr lang="lt-LT" sz="1800" b="1" dirty="0" smtClean="0"/>
          </a:p>
          <a:p>
            <a:pPr algn="just" fontAlgn="auto">
              <a:spcAft>
                <a:spcPts val="0"/>
              </a:spcAft>
              <a:buFont typeface="Arial" pitchFamily="34" charset="0"/>
              <a:buChar char="•"/>
              <a:defRPr/>
            </a:pPr>
            <a:r>
              <a:rPr lang="lt-LT" sz="1800" b="1" dirty="0" err="1" smtClean="0"/>
              <a:t>The</a:t>
            </a:r>
            <a:r>
              <a:rPr lang="lt-LT" sz="1800" b="1" dirty="0" smtClean="0"/>
              <a:t> </a:t>
            </a:r>
            <a:r>
              <a:rPr lang="lt-LT" sz="1800" b="1" dirty="0" err="1" smtClean="0"/>
              <a:t>interpretation</a:t>
            </a:r>
            <a:r>
              <a:rPr lang="lt-LT" sz="1800" b="1" dirty="0" smtClean="0"/>
              <a:t> </a:t>
            </a:r>
            <a:r>
              <a:rPr lang="lt-LT" sz="1800" b="1" dirty="0" err="1" smtClean="0"/>
              <a:t>of</a:t>
            </a:r>
            <a:r>
              <a:rPr lang="lt-LT" sz="1800" b="1" dirty="0" smtClean="0"/>
              <a:t> </a:t>
            </a:r>
            <a:r>
              <a:rPr lang="lt-LT" sz="1800" b="1" dirty="0" err="1" smtClean="0"/>
              <a:t>these</a:t>
            </a:r>
            <a:r>
              <a:rPr lang="lt-LT" sz="1800" b="1" dirty="0" smtClean="0"/>
              <a:t> </a:t>
            </a:r>
            <a:r>
              <a:rPr lang="lt-LT" sz="1800" b="1" dirty="0" err="1" smtClean="0"/>
              <a:t>patterns</a:t>
            </a:r>
            <a:r>
              <a:rPr lang="lt-LT" sz="1800" b="1" dirty="0" smtClean="0"/>
              <a:t> </a:t>
            </a:r>
            <a:r>
              <a:rPr lang="lt-LT" sz="1800" b="1" dirty="0" err="1" smtClean="0"/>
              <a:t>as</a:t>
            </a:r>
            <a:r>
              <a:rPr lang="lt-LT" sz="1800" b="1" dirty="0" smtClean="0"/>
              <a:t> </a:t>
            </a:r>
            <a:r>
              <a:rPr lang="lt-LT" sz="1800" b="1" dirty="0" err="1" smtClean="0"/>
              <a:t>causal</a:t>
            </a:r>
            <a:r>
              <a:rPr lang="lt-LT" sz="1800" b="1" dirty="0" smtClean="0"/>
              <a:t> </a:t>
            </a:r>
            <a:r>
              <a:rPr lang="lt-LT" sz="1800" b="1" dirty="0" err="1" smtClean="0"/>
              <a:t>relations</a:t>
            </a:r>
            <a:r>
              <a:rPr lang="lt-LT" sz="1800" b="1" dirty="0" smtClean="0"/>
              <a:t> </a:t>
            </a:r>
            <a:r>
              <a:rPr lang="lt-LT" sz="1800" b="1" dirty="0" err="1" smtClean="0"/>
              <a:t>is</a:t>
            </a:r>
            <a:r>
              <a:rPr lang="lt-LT" sz="1800" b="1" dirty="0" smtClean="0"/>
              <a:t> </a:t>
            </a:r>
            <a:r>
              <a:rPr lang="lt-LT" sz="1800" b="1" dirty="0" err="1" smtClean="0"/>
              <a:t>dependent</a:t>
            </a:r>
            <a:r>
              <a:rPr lang="lt-LT" sz="1800" b="1" dirty="0" smtClean="0"/>
              <a:t> </a:t>
            </a:r>
            <a:r>
              <a:rPr lang="lt-LT" sz="1800" b="1" dirty="0" err="1" smtClean="0"/>
              <a:t>on</a:t>
            </a:r>
            <a:r>
              <a:rPr lang="lt-LT" sz="1800" b="1" dirty="0" smtClean="0"/>
              <a:t> </a:t>
            </a:r>
            <a:r>
              <a:rPr lang="lt-LT" sz="1800" b="1" dirty="0" err="1" smtClean="0"/>
              <a:t>the</a:t>
            </a:r>
            <a:r>
              <a:rPr lang="lt-LT" sz="1800" b="1" dirty="0" smtClean="0"/>
              <a:t> </a:t>
            </a:r>
            <a:r>
              <a:rPr lang="lt-LT" sz="1800" b="1" dirty="0" err="1" smtClean="0"/>
              <a:t>theoretical</a:t>
            </a:r>
            <a:r>
              <a:rPr lang="lt-LT" sz="1800" b="1" dirty="0" smtClean="0"/>
              <a:t> </a:t>
            </a:r>
            <a:r>
              <a:rPr lang="lt-LT" sz="1800" b="1" dirty="0" err="1" smtClean="0"/>
              <a:t>assumptions</a:t>
            </a:r>
            <a:r>
              <a:rPr lang="lt-LT" sz="1800" b="1" dirty="0" smtClean="0"/>
              <a:t>. QCA </a:t>
            </a:r>
            <a:r>
              <a:rPr lang="lt-LT" sz="1800" b="1" dirty="0" err="1" smtClean="0"/>
              <a:t>is</a:t>
            </a:r>
            <a:r>
              <a:rPr lang="lt-LT" sz="1800" b="1" dirty="0" smtClean="0"/>
              <a:t> </a:t>
            </a:r>
            <a:r>
              <a:rPr lang="lt-LT" sz="1800" b="1" dirty="0" err="1" smtClean="0"/>
              <a:t>eliminative</a:t>
            </a:r>
            <a:r>
              <a:rPr lang="lt-LT" sz="1800" b="1" dirty="0"/>
              <a:t> </a:t>
            </a:r>
            <a:r>
              <a:rPr lang="lt-LT" sz="1800" b="1" dirty="0" err="1" smtClean="0"/>
              <a:t>induction</a:t>
            </a:r>
            <a:r>
              <a:rPr lang="lt-LT" sz="1800" b="1" dirty="0" smtClean="0"/>
              <a:t> </a:t>
            </a:r>
            <a:r>
              <a:rPr lang="lt-LT" sz="1800" b="1" dirty="0" err="1" smtClean="0"/>
              <a:t>method</a:t>
            </a:r>
            <a:r>
              <a:rPr lang="lt-LT" sz="1800" b="1" dirty="0" smtClean="0"/>
              <a:t>: it </a:t>
            </a:r>
            <a:r>
              <a:rPr lang="lt-LT" sz="1800" b="1" dirty="0" err="1" smtClean="0"/>
              <a:t>helps</a:t>
            </a:r>
            <a:r>
              <a:rPr lang="lt-LT" sz="1800" b="1" dirty="0" smtClean="0"/>
              <a:t> </a:t>
            </a:r>
            <a:r>
              <a:rPr lang="lt-LT" sz="1800" b="1" dirty="0" err="1" smtClean="0"/>
              <a:t>eliminate</a:t>
            </a:r>
            <a:r>
              <a:rPr lang="lt-LT" sz="1800" b="1" dirty="0" smtClean="0"/>
              <a:t> </a:t>
            </a:r>
            <a:r>
              <a:rPr lang="lt-LT" sz="1800" b="1" dirty="0" err="1" smtClean="0"/>
              <a:t>some</a:t>
            </a:r>
            <a:r>
              <a:rPr lang="lt-LT" sz="1800" b="1" dirty="0" smtClean="0"/>
              <a:t> </a:t>
            </a:r>
            <a:r>
              <a:rPr lang="lt-LT" sz="1800" b="1" dirty="0" err="1" smtClean="0"/>
              <a:t>causal</a:t>
            </a:r>
            <a:r>
              <a:rPr lang="lt-LT" sz="1800" b="1" dirty="0" smtClean="0"/>
              <a:t> </a:t>
            </a:r>
            <a:r>
              <a:rPr lang="lt-LT" sz="1800" b="1" dirty="0" err="1" smtClean="0"/>
              <a:t>hypotheses</a:t>
            </a:r>
            <a:r>
              <a:rPr lang="lt-LT" sz="1800" b="1" dirty="0" smtClean="0"/>
              <a:t> (</a:t>
            </a:r>
            <a:r>
              <a:rPr lang="lt-LT" sz="1800" b="1" dirty="0" err="1" smtClean="0"/>
              <a:t>incompatible</a:t>
            </a:r>
            <a:r>
              <a:rPr lang="lt-LT" sz="1800" b="1" dirty="0" smtClean="0"/>
              <a:t> </a:t>
            </a:r>
            <a:r>
              <a:rPr lang="lt-LT" sz="1800" b="1" dirty="0" err="1" smtClean="0"/>
              <a:t>with</a:t>
            </a:r>
            <a:r>
              <a:rPr lang="lt-LT" sz="1800" b="1" dirty="0" smtClean="0"/>
              <a:t> </a:t>
            </a:r>
            <a:r>
              <a:rPr lang="lt-LT" sz="1800" b="1" dirty="0" err="1" smtClean="0"/>
              <a:t>patterns</a:t>
            </a:r>
            <a:r>
              <a:rPr lang="lt-LT" sz="1800" b="1" dirty="0" smtClean="0"/>
              <a:t> </a:t>
            </a:r>
            <a:r>
              <a:rPr lang="lt-LT" sz="1800" b="1" dirty="0" err="1" smtClean="0"/>
              <a:t>in</a:t>
            </a:r>
            <a:r>
              <a:rPr lang="lt-LT" sz="1800" b="1" dirty="0" smtClean="0"/>
              <a:t> data), </a:t>
            </a:r>
            <a:r>
              <a:rPr lang="lt-LT" sz="1800" b="1" dirty="0" err="1" smtClean="0"/>
              <a:t>but</a:t>
            </a:r>
            <a:r>
              <a:rPr lang="lt-LT" sz="1800" b="1" dirty="0" smtClean="0"/>
              <a:t> </a:t>
            </a:r>
            <a:r>
              <a:rPr lang="lt-LT" sz="1800" b="1" dirty="0" err="1" smtClean="0"/>
              <a:t>does</a:t>
            </a:r>
            <a:r>
              <a:rPr lang="lt-LT" sz="1800" b="1" dirty="0" smtClean="0"/>
              <a:t> </a:t>
            </a:r>
            <a:r>
              <a:rPr lang="lt-LT" sz="1800" b="1" dirty="0" err="1" smtClean="0"/>
              <a:t>not</a:t>
            </a:r>
            <a:r>
              <a:rPr lang="lt-LT" sz="1800" b="1" dirty="0" smtClean="0"/>
              <a:t> </a:t>
            </a:r>
            <a:r>
              <a:rPr lang="lt-LT" sz="1800" b="1" dirty="0" err="1" smtClean="0"/>
              <a:t>prove</a:t>
            </a:r>
            <a:r>
              <a:rPr lang="lt-LT" sz="1800" b="1" dirty="0" smtClean="0"/>
              <a:t> </a:t>
            </a:r>
            <a:r>
              <a:rPr lang="lt-LT" sz="1800" b="1" dirty="0" err="1" smtClean="0"/>
              <a:t>that</a:t>
            </a:r>
            <a:r>
              <a:rPr lang="lt-LT" sz="1800" b="1" dirty="0" smtClean="0"/>
              <a:t> </a:t>
            </a:r>
            <a:r>
              <a:rPr lang="lt-LT" sz="1800" b="1" dirty="0" err="1" smtClean="0"/>
              <a:t>resulting</a:t>
            </a:r>
            <a:r>
              <a:rPr lang="lt-LT" sz="1800" b="1" dirty="0" smtClean="0"/>
              <a:t> </a:t>
            </a:r>
            <a:r>
              <a:rPr lang="lt-LT" sz="1800" b="1" dirty="0" err="1" smtClean="0"/>
              <a:t>patterns</a:t>
            </a:r>
            <a:r>
              <a:rPr lang="lt-LT" sz="1800" b="1" dirty="0" smtClean="0"/>
              <a:t> are </a:t>
            </a:r>
            <a:r>
              <a:rPr lang="lt-LT" sz="1800" b="1" dirty="0" err="1" smtClean="0"/>
              <a:t>actually</a:t>
            </a:r>
            <a:r>
              <a:rPr lang="lt-LT" sz="1800" b="1" dirty="0" smtClean="0"/>
              <a:t> </a:t>
            </a:r>
            <a:r>
              <a:rPr lang="lt-LT" sz="1800" b="1" dirty="0" err="1" smtClean="0"/>
              <a:t>causal</a:t>
            </a:r>
            <a:endParaRPr lang="lt-LT" sz="1800" b="1" dirty="0" smtClean="0"/>
          </a:p>
          <a:p>
            <a:pPr algn="just" fontAlgn="auto">
              <a:spcAft>
                <a:spcPts val="0"/>
              </a:spcAft>
              <a:buFont typeface="Arial" pitchFamily="34" charset="0"/>
              <a:buChar char="•"/>
              <a:defRPr/>
            </a:pPr>
            <a:r>
              <a:rPr lang="lt-LT" sz="1800" b="1" dirty="0" smtClean="0"/>
              <a:t>One </a:t>
            </a:r>
            <a:r>
              <a:rPr lang="lt-LT" sz="1800" b="1" dirty="0" err="1" smtClean="0"/>
              <a:t>should</a:t>
            </a:r>
            <a:r>
              <a:rPr lang="lt-LT" sz="1800" b="1" dirty="0" smtClean="0"/>
              <a:t> be </a:t>
            </a:r>
            <a:r>
              <a:rPr lang="lt-LT" sz="1800" b="1" dirty="0" err="1" smtClean="0"/>
              <a:t>especiallly</a:t>
            </a:r>
            <a:r>
              <a:rPr lang="lt-LT" sz="1800" b="1" dirty="0" smtClean="0"/>
              <a:t> </a:t>
            </a:r>
            <a:r>
              <a:rPr lang="lt-LT" sz="1800" b="1" dirty="0" err="1" smtClean="0"/>
              <a:t>careful</a:t>
            </a:r>
            <a:r>
              <a:rPr lang="lt-LT" sz="1800" b="1" dirty="0" smtClean="0"/>
              <a:t> </a:t>
            </a:r>
            <a:r>
              <a:rPr lang="lt-LT" sz="1800" b="1" dirty="0" err="1" smtClean="0"/>
              <a:t>about</a:t>
            </a:r>
            <a:r>
              <a:rPr lang="lt-LT" sz="1800" b="1" dirty="0" smtClean="0"/>
              <a:t> </a:t>
            </a:r>
            <a:r>
              <a:rPr lang="lt-LT" sz="1800" b="1" dirty="0" err="1" smtClean="0"/>
              <a:t>parsimonious</a:t>
            </a:r>
            <a:r>
              <a:rPr lang="lt-LT" sz="1800" b="1" dirty="0" smtClean="0"/>
              <a:t> </a:t>
            </a:r>
            <a:r>
              <a:rPr lang="lt-LT" sz="1800" b="1" dirty="0" err="1" smtClean="0"/>
              <a:t>solutions</a:t>
            </a:r>
            <a:r>
              <a:rPr lang="lt-LT" sz="1800" b="1" dirty="0" smtClean="0"/>
              <a:t>. </a:t>
            </a:r>
            <a:r>
              <a:rPr lang="lt-LT" sz="1800" b="1" dirty="0" err="1" smtClean="0"/>
              <a:t>On</a:t>
            </a:r>
            <a:r>
              <a:rPr lang="lt-LT" sz="1800" b="1" dirty="0" smtClean="0"/>
              <a:t> </a:t>
            </a:r>
            <a:r>
              <a:rPr lang="lt-LT" sz="1800" b="1" dirty="0" err="1" smtClean="0"/>
              <a:t>the</a:t>
            </a:r>
            <a:r>
              <a:rPr lang="lt-LT" sz="1800" b="1" dirty="0" smtClean="0"/>
              <a:t> </a:t>
            </a:r>
            <a:r>
              <a:rPr lang="lt-LT" sz="1800" b="1" dirty="0" err="1" smtClean="0"/>
              <a:t>other</a:t>
            </a:r>
            <a:r>
              <a:rPr lang="lt-LT" sz="1800" b="1" dirty="0" smtClean="0"/>
              <a:t> </a:t>
            </a:r>
            <a:r>
              <a:rPr lang="lt-LT" sz="1800" b="1" dirty="0" err="1" smtClean="0"/>
              <a:t>side</a:t>
            </a:r>
            <a:r>
              <a:rPr lang="lt-LT" sz="1800" b="1" dirty="0" smtClean="0"/>
              <a:t>, </a:t>
            </a:r>
            <a:r>
              <a:rPr lang="lt-LT" sz="1800" b="1" dirty="0" err="1" smtClean="0"/>
              <a:t>compelling</a:t>
            </a:r>
            <a:r>
              <a:rPr lang="lt-LT" sz="1800" b="1" dirty="0" smtClean="0"/>
              <a:t> to </a:t>
            </a:r>
            <a:r>
              <a:rPr lang="lt-LT" sz="1800" b="1" dirty="0" err="1" smtClean="0"/>
              <a:t>make</a:t>
            </a:r>
            <a:r>
              <a:rPr lang="lt-LT" sz="1800" b="1" dirty="0" smtClean="0"/>
              <a:t> </a:t>
            </a:r>
            <a:r>
              <a:rPr lang="lt-LT" sz="1800" b="1" dirty="0" err="1" smtClean="0"/>
              <a:t>all</a:t>
            </a:r>
            <a:r>
              <a:rPr lang="lt-LT" sz="1800" b="1" dirty="0" smtClean="0"/>
              <a:t> </a:t>
            </a:r>
            <a:r>
              <a:rPr lang="lt-LT" sz="1800" b="1" dirty="0" err="1" smtClean="0"/>
              <a:t>counterfactual</a:t>
            </a:r>
            <a:r>
              <a:rPr lang="lt-LT" sz="1800" b="1" dirty="0" smtClean="0"/>
              <a:t> </a:t>
            </a:r>
            <a:r>
              <a:rPr lang="lt-LT" sz="1800" b="1" dirty="0" err="1" smtClean="0"/>
              <a:t>assumptions</a:t>
            </a:r>
            <a:r>
              <a:rPr lang="lt-LT" sz="1800" b="1" dirty="0" smtClean="0"/>
              <a:t> </a:t>
            </a:r>
            <a:r>
              <a:rPr lang="lt-LT" sz="1800" b="1" dirty="0" err="1" smtClean="0"/>
              <a:t>explicit</a:t>
            </a:r>
            <a:r>
              <a:rPr lang="lt-LT" sz="1800" b="1" dirty="0" smtClean="0"/>
              <a:t>, QCA </a:t>
            </a:r>
            <a:r>
              <a:rPr lang="lt-LT" sz="1800" b="1" dirty="0" err="1" smtClean="0"/>
              <a:t>framework</a:t>
            </a:r>
            <a:r>
              <a:rPr lang="lt-LT" sz="1800" b="1" dirty="0" smtClean="0"/>
              <a:t> </a:t>
            </a:r>
            <a:r>
              <a:rPr lang="lt-LT" sz="1800" b="1" dirty="0" err="1" smtClean="0"/>
              <a:t>and</a:t>
            </a:r>
            <a:r>
              <a:rPr lang="lt-LT" sz="1800" b="1" dirty="0" smtClean="0"/>
              <a:t> </a:t>
            </a:r>
            <a:r>
              <a:rPr lang="lt-LT" sz="1800" b="1" dirty="0" err="1" smtClean="0"/>
              <a:t>software</a:t>
            </a:r>
            <a:r>
              <a:rPr lang="lt-LT" sz="1800" b="1" dirty="0" smtClean="0"/>
              <a:t> (TOSMANA </a:t>
            </a:r>
            <a:r>
              <a:rPr lang="lt-LT" sz="1800" b="1" dirty="0" err="1" smtClean="0"/>
              <a:t>software</a:t>
            </a:r>
            <a:r>
              <a:rPr lang="lt-LT" sz="1800" b="1" dirty="0" smtClean="0"/>
              <a:t> </a:t>
            </a:r>
            <a:r>
              <a:rPr lang="lt-LT" sz="1800" b="1" dirty="0" err="1" smtClean="0"/>
              <a:t>is</a:t>
            </a:r>
            <a:r>
              <a:rPr lang="lt-LT" sz="1800" b="1" dirty="0" smtClean="0"/>
              <a:t> </a:t>
            </a:r>
            <a:r>
              <a:rPr lang="lt-LT" sz="1800" b="1" dirty="0" err="1" smtClean="0"/>
              <a:t>mo</a:t>
            </a:r>
            <a:r>
              <a:rPr lang="en-US" sz="1800" b="1" dirty="0" err="1" smtClean="0"/>
              <a:t>st</a:t>
            </a:r>
            <a:r>
              <a:rPr lang="lt-LT" sz="1800" b="1" dirty="0" smtClean="0"/>
              <a:t> </a:t>
            </a:r>
            <a:r>
              <a:rPr lang="lt-LT" sz="1800" b="1" dirty="0" err="1" smtClean="0"/>
              <a:t>user-friendly</a:t>
            </a:r>
            <a:r>
              <a:rPr lang="lt-LT" sz="1800" b="1" dirty="0" smtClean="0"/>
              <a:t> </a:t>
            </a:r>
            <a:r>
              <a:rPr lang="lt-LT" sz="1800" b="1" dirty="0" err="1" smtClean="0"/>
              <a:t>for</a:t>
            </a:r>
            <a:r>
              <a:rPr lang="lt-LT" sz="1800" b="1" dirty="0" smtClean="0"/>
              <a:t> </a:t>
            </a:r>
            <a:r>
              <a:rPr lang="lt-LT" sz="1800" b="1" dirty="0" err="1" smtClean="0"/>
              <a:t>this</a:t>
            </a:r>
            <a:r>
              <a:rPr lang="lt-LT" sz="1800" b="1" dirty="0" smtClean="0"/>
              <a:t> </a:t>
            </a:r>
            <a:r>
              <a:rPr lang="lt-LT" sz="1800" b="1" dirty="0" err="1" smtClean="0"/>
              <a:t>task</a:t>
            </a:r>
            <a:r>
              <a:rPr lang="lt-LT" sz="1800" b="1" dirty="0" smtClean="0"/>
              <a:t>) </a:t>
            </a:r>
            <a:r>
              <a:rPr lang="lt-LT" sz="1800" b="1" dirty="0" err="1" smtClean="0"/>
              <a:t>provides</a:t>
            </a:r>
            <a:r>
              <a:rPr lang="lt-LT" sz="1800" b="1" dirty="0" smtClean="0"/>
              <a:t> </a:t>
            </a:r>
            <a:r>
              <a:rPr lang="lt-LT" sz="1800" b="1" dirty="0" err="1" smtClean="0"/>
              <a:t>powerful</a:t>
            </a:r>
            <a:r>
              <a:rPr lang="lt-LT" sz="1800" b="1" dirty="0" smtClean="0"/>
              <a:t> </a:t>
            </a:r>
            <a:r>
              <a:rPr lang="lt-LT" sz="1800" b="1" dirty="0" err="1" smtClean="0"/>
              <a:t>tool</a:t>
            </a:r>
            <a:r>
              <a:rPr lang="lt-LT" sz="1800" b="1" dirty="0" smtClean="0"/>
              <a:t> </a:t>
            </a:r>
            <a:r>
              <a:rPr lang="en-US" sz="1800" b="1" dirty="0" smtClean="0"/>
              <a:t>to help a researcher to make his/her </a:t>
            </a:r>
            <a:r>
              <a:rPr lang="lt-LT" sz="1800" b="1" dirty="0" err="1" smtClean="0"/>
              <a:t>causal</a:t>
            </a:r>
            <a:r>
              <a:rPr lang="lt-LT" sz="1800" b="1" dirty="0" smtClean="0"/>
              <a:t> </a:t>
            </a:r>
            <a:r>
              <a:rPr lang="lt-LT" sz="1800" b="1" dirty="0" err="1" smtClean="0"/>
              <a:t>beliefs</a:t>
            </a:r>
            <a:r>
              <a:rPr lang="en-US" sz="1800" b="1" dirty="0" smtClean="0"/>
              <a:t> clear</a:t>
            </a:r>
            <a:r>
              <a:rPr lang="lt-LT" sz="1800" b="1" dirty="0" smtClean="0"/>
              <a:t>. </a:t>
            </a:r>
          </a:p>
          <a:p>
            <a:pPr algn="just" fontAlgn="auto">
              <a:spcAft>
                <a:spcPts val="0"/>
              </a:spcAft>
              <a:buFont typeface="Arial" pitchFamily="34" charset="0"/>
              <a:buChar char="•"/>
              <a:defRPr/>
            </a:pPr>
            <a:r>
              <a:rPr lang="lt-LT" sz="1800" b="1" dirty="0" err="1" smtClean="0"/>
              <a:t>If</a:t>
            </a:r>
            <a:r>
              <a:rPr lang="lt-LT" sz="1800" b="1" dirty="0" smtClean="0"/>
              <a:t> </a:t>
            </a:r>
            <a:r>
              <a:rPr lang="lt-LT" sz="1800" b="1" dirty="0" err="1" smtClean="0"/>
              <a:t>patterns</a:t>
            </a:r>
            <a:r>
              <a:rPr lang="lt-LT" sz="1800" b="1" dirty="0" smtClean="0"/>
              <a:t> </a:t>
            </a:r>
            <a:r>
              <a:rPr lang="lt-LT" sz="1800" b="1" dirty="0" err="1" smtClean="0"/>
              <a:t>in</a:t>
            </a:r>
            <a:r>
              <a:rPr lang="lt-LT" sz="1800" b="1" dirty="0" smtClean="0"/>
              <a:t> data </a:t>
            </a:r>
            <a:r>
              <a:rPr lang="lt-LT" sz="1800" b="1" dirty="0" err="1" smtClean="0"/>
              <a:t>disclosed</a:t>
            </a:r>
            <a:r>
              <a:rPr lang="lt-LT" sz="1800" b="1" dirty="0" smtClean="0"/>
              <a:t> </a:t>
            </a:r>
            <a:r>
              <a:rPr lang="lt-LT" sz="1800" b="1" dirty="0" err="1" smtClean="0"/>
              <a:t>by</a:t>
            </a:r>
            <a:r>
              <a:rPr lang="lt-LT" sz="1800" b="1" dirty="0" smtClean="0"/>
              <a:t> QCA </a:t>
            </a:r>
            <a:r>
              <a:rPr lang="lt-LT" sz="1800" b="1" dirty="0" err="1" smtClean="0"/>
              <a:t>contradict</a:t>
            </a:r>
            <a:r>
              <a:rPr lang="lt-LT" sz="1800" b="1" dirty="0" smtClean="0"/>
              <a:t> </a:t>
            </a:r>
            <a:r>
              <a:rPr lang="lt-LT" sz="1800" b="1" dirty="0" err="1" smtClean="0"/>
              <a:t>theory</a:t>
            </a:r>
            <a:r>
              <a:rPr lang="lt-LT" sz="1800" b="1" dirty="0" smtClean="0"/>
              <a:t> (</a:t>
            </a:r>
            <a:r>
              <a:rPr lang="lt-LT" sz="1800" b="1" dirty="0" err="1" smtClean="0"/>
              <a:t>in</a:t>
            </a:r>
            <a:r>
              <a:rPr lang="lt-LT" sz="1800" b="1" dirty="0" smtClean="0"/>
              <a:t> </a:t>
            </a:r>
            <a:r>
              <a:rPr lang="lt-LT" sz="1800" b="1" dirty="0" err="1" smtClean="0"/>
              <a:t>our</a:t>
            </a:r>
            <a:r>
              <a:rPr lang="lt-LT" sz="1800" b="1" dirty="0" smtClean="0"/>
              <a:t> </a:t>
            </a:r>
            <a:r>
              <a:rPr lang="lt-LT" sz="1800" b="1" dirty="0" err="1" smtClean="0"/>
              <a:t>example</a:t>
            </a:r>
            <a:r>
              <a:rPr lang="lt-LT" sz="1800" b="1" dirty="0" smtClean="0"/>
              <a:t>, </a:t>
            </a:r>
            <a:r>
              <a:rPr lang="lt-LT" sz="1800" b="1" dirty="0" err="1" smtClean="0"/>
              <a:t>the</a:t>
            </a:r>
            <a:r>
              <a:rPr lang="lt-LT" sz="1800" b="1" dirty="0" smtClean="0"/>
              <a:t> </a:t>
            </a:r>
            <a:r>
              <a:rPr lang="lt-LT" sz="1800" b="1" dirty="0" err="1" smtClean="0"/>
              <a:t>finding</a:t>
            </a:r>
            <a:r>
              <a:rPr lang="lt-LT" sz="1800" b="1" dirty="0" smtClean="0"/>
              <a:t> </a:t>
            </a:r>
            <a:r>
              <a:rPr lang="lt-LT" sz="1800" b="1" dirty="0" err="1" smtClean="0"/>
              <a:t>was</a:t>
            </a:r>
            <a:r>
              <a:rPr lang="lt-LT" sz="1800" b="1" dirty="0" smtClean="0"/>
              <a:t> </a:t>
            </a:r>
            <a:r>
              <a:rPr lang="lt-LT" sz="1800" b="1" dirty="0" err="1" smtClean="0"/>
              <a:t>that</a:t>
            </a:r>
            <a:r>
              <a:rPr lang="lt-LT" sz="1800" b="1" dirty="0" smtClean="0"/>
              <a:t> </a:t>
            </a:r>
            <a:r>
              <a:rPr lang="lt-LT" sz="1800" b="1" dirty="0" err="1" smtClean="0"/>
              <a:t>Lipset‘s</a:t>
            </a:r>
            <a:r>
              <a:rPr lang="lt-LT" sz="1800" b="1" dirty="0" smtClean="0"/>
              <a:t> </a:t>
            </a:r>
            <a:r>
              <a:rPr lang="lt-LT" sz="1800" b="1" dirty="0" err="1" smtClean="0"/>
              <a:t>theory</a:t>
            </a:r>
            <a:r>
              <a:rPr lang="lt-LT" sz="1800" b="1" dirty="0" smtClean="0"/>
              <a:t> </a:t>
            </a:r>
            <a:r>
              <a:rPr lang="lt-LT" sz="1800" b="1" dirty="0" err="1" smtClean="0"/>
              <a:t>of</a:t>
            </a:r>
            <a:r>
              <a:rPr lang="lt-LT" sz="1800" b="1" dirty="0" smtClean="0"/>
              <a:t> </a:t>
            </a:r>
            <a:r>
              <a:rPr lang="lt-LT" sz="1800" b="1" dirty="0" err="1" smtClean="0"/>
              <a:t>social</a:t>
            </a:r>
            <a:r>
              <a:rPr lang="lt-LT" sz="1800" b="1" dirty="0" smtClean="0"/>
              <a:t> </a:t>
            </a:r>
            <a:r>
              <a:rPr lang="lt-LT" sz="1800" b="1" dirty="0" err="1" smtClean="0"/>
              <a:t>economic</a:t>
            </a:r>
            <a:r>
              <a:rPr lang="lt-LT" sz="1800" b="1" dirty="0" smtClean="0"/>
              <a:t> </a:t>
            </a:r>
            <a:r>
              <a:rPr lang="lt-LT" sz="1800" b="1" dirty="0" err="1" smtClean="0"/>
              <a:t>modernization</a:t>
            </a:r>
            <a:r>
              <a:rPr lang="lt-LT" sz="1800" b="1" dirty="0" smtClean="0"/>
              <a:t> </a:t>
            </a:r>
            <a:r>
              <a:rPr lang="lt-LT" sz="1800" b="1" dirty="0" err="1" smtClean="0"/>
              <a:t>as</a:t>
            </a:r>
            <a:r>
              <a:rPr lang="lt-LT" sz="1800" b="1" dirty="0" smtClean="0"/>
              <a:t> </a:t>
            </a:r>
            <a:r>
              <a:rPr lang="lt-LT" sz="1800" b="1" dirty="0" err="1" smtClean="0"/>
              <a:t>driving</a:t>
            </a:r>
            <a:r>
              <a:rPr lang="lt-LT" sz="1800" b="1" dirty="0" smtClean="0"/>
              <a:t> </a:t>
            </a:r>
            <a:r>
              <a:rPr lang="lt-LT" sz="1800" b="1" dirty="0" err="1" smtClean="0"/>
              <a:t>force</a:t>
            </a:r>
            <a:r>
              <a:rPr lang="lt-LT" sz="1800" b="1" dirty="0" smtClean="0"/>
              <a:t> </a:t>
            </a:r>
            <a:r>
              <a:rPr lang="lt-LT" sz="1800" b="1" dirty="0" err="1" smtClean="0"/>
              <a:t>of</a:t>
            </a:r>
            <a:r>
              <a:rPr lang="lt-LT" sz="1800" b="1" dirty="0" smtClean="0"/>
              <a:t> </a:t>
            </a:r>
            <a:r>
              <a:rPr lang="lt-LT" sz="1800" b="1" dirty="0" err="1" smtClean="0"/>
              <a:t>democratization</a:t>
            </a:r>
            <a:r>
              <a:rPr lang="lt-LT" sz="1800" b="1" dirty="0" smtClean="0"/>
              <a:t> </a:t>
            </a:r>
            <a:r>
              <a:rPr lang="lt-LT" sz="1800" b="1" dirty="0" err="1" smtClean="0"/>
              <a:t>was</a:t>
            </a:r>
            <a:r>
              <a:rPr lang="lt-LT" sz="1800" b="1" dirty="0" smtClean="0"/>
              <a:t> </a:t>
            </a:r>
            <a:r>
              <a:rPr lang="lt-LT" sz="1800" b="1" dirty="0" err="1" smtClean="0"/>
              <a:t>contradicted</a:t>
            </a:r>
            <a:r>
              <a:rPr lang="lt-LT" sz="1800" b="1" dirty="0" smtClean="0"/>
              <a:t> </a:t>
            </a:r>
            <a:r>
              <a:rPr lang="lt-LT" sz="1800" b="1" dirty="0" err="1" smtClean="0"/>
              <a:t>by</a:t>
            </a:r>
            <a:r>
              <a:rPr lang="lt-LT" sz="1800" b="1" dirty="0" smtClean="0"/>
              <a:t> </a:t>
            </a:r>
            <a:r>
              <a:rPr lang="lt-LT" sz="1800" b="1" dirty="0" err="1" smtClean="0"/>
              <a:t>the</a:t>
            </a:r>
            <a:r>
              <a:rPr lang="lt-LT" sz="1800" b="1" dirty="0" smtClean="0"/>
              <a:t> data </a:t>
            </a:r>
            <a:r>
              <a:rPr lang="lt-LT" sz="1800" b="1" dirty="0" err="1" smtClean="0"/>
              <a:t>about</a:t>
            </a:r>
            <a:r>
              <a:rPr lang="lt-LT" sz="1800" b="1" dirty="0" smtClean="0"/>
              <a:t> </a:t>
            </a:r>
            <a:r>
              <a:rPr lang="lt-LT" sz="1800" b="1" dirty="0" err="1" smtClean="0"/>
              <a:t>different</a:t>
            </a:r>
            <a:r>
              <a:rPr lang="lt-LT" sz="1800" b="1" dirty="0" smtClean="0"/>
              <a:t> </a:t>
            </a:r>
            <a:r>
              <a:rPr lang="lt-LT" sz="1800" b="1" dirty="0" err="1" smtClean="0"/>
              <a:t>fates</a:t>
            </a:r>
            <a:r>
              <a:rPr lang="lt-LT" sz="1800" b="1" dirty="0" smtClean="0"/>
              <a:t> </a:t>
            </a:r>
            <a:r>
              <a:rPr lang="lt-LT" sz="1800" b="1" dirty="0" err="1" smtClean="0"/>
              <a:t>of</a:t>
            </a:r>
            <a:r>
              <a:rPr lang="lt-LT" sz="1800" b="1" dirty="0" smtClean="0"/>
              <a:t> </a:t>
            </a:r>
            <a:r>
              <a:rPr lang="lt-LT" sz="1800" b="1" dirty="0" err="1" smtClean="0"/>
              <a:t>democracies</a:t>
            </a:r>
            <a:r>
              <a:rPr lang="lt-LT" sz="1800" b="1" dirty="0" smtClean="0"/>
              <a:t> </a:t>
            </a:r>
            <a:r>
              <a:rPr lang="lt-LT" sz="1800" b="1" dirty="0" err="1" smtClean="0"/>
              <a:t>in</a:t>
            </a:r>
            <a:r>
              <a:rPr lang="lt-LT" sz="1800" b="1" dirty="0" smtClean="0"/>
              <a:t> </a:t>
            </a:r>
            <a:r>
              <a:rPr lang="lt-LT" sz="1800" b="1" dirty="0" err="1" smtClean="0"/>
              <a:t>the</a:t>
            </a:r>
            <a:r>
              <a:rPr lang="lt-LT" sz="1800" b="1" dirty="0" smtClean="0"/>
              <a:t> </a:t>
            </a:r>
            <a:r>
              <a:rPr lang="lt-LT" sz="1800" b="1" dirty="0" err="1" smtClean="0"/>
              <a:t>interwar</a:t>
            </a:r>
            <a:r>
              <a:rPr lang="lt-LT" sz="1800" b="1" dirty="0" smtClean="0"/>
              <a:t> </a:t>
            </a:r>
            <a:r>
              <a:rPr lang="lt-LT" sz="1800" b="1" dirty="0" err="1" smtClean="0"/>
              <a:t>Europe</a:t>
            </a:r>
            <a:r>
              <a:rPr lang="lt-LT" sz="1800" b="1" dirty="0" smtClean="0"/>
              <a:t>), it </a:t>
            </a:r>
            <a:r>
              <a:rPr lang="lt-LT" sz="1800" b="1" dirty="0" err="1" smtClean="0"/>
              <a:t>is</a:t>
            </a:r>
            <a:r>
              <a:rPr lang="lt-LT" sz="1800" b="1" dirty="0" smtClean="0"/>
              <a:t> </a:t>
            </a:r>
            <a:r>
              <a:rPr lang="lt-LT" sz="1800" b="1" dirty="0" err="1" smtClean="0"/>
              <a:t>up</a:t>
            </a:r>
            <a:r>
              <a:rPr lang="lt-LT" sz="1800" b="1" dirty="0" smtClean="0"/>
              <a:t> to </a:t>
            </a:r>
            <a:r>
              <a:rPr lang="lt-LT" sz="1800" b="1" dirty="0" err="1" smtClean="0"/>
              <a:t>researcher</a:t>
            </a:r>
            <a:r>
              <a:rPr lang="lt-LT" sz="1800" b="1" dirty="0" smtClean="0"/>
              <a:t> </a:t>
            </a:r>
            <a:r>
              <a:rPr lang="lt-LT" sz="1800" b="1" dirty="0" err="1" smtClean="0"/>
              <a:t>what</a:t>
            </a:r>
            <a:r>
              <a:rPr lang="lt-LT" sz="1800" b="1" dirty="0" smtClean="0"/>
              <a:t> to </a:t>
            </a:r>
            <a:r>
              <a:rPr lang="lt-LT" sz="1800" b="1" dirty="0" err="1" smtClean="0"/>
              <a:t>do</a:t>
            </a:r>
            <a:r>
              <a:rPr lang="lt-LT" sz="1800" b="1" dirty="0" smtClean="0"/>
              <a:t> </a:t>
            </a:r>
            <a:r>
              <a:rPr lang="lt-LT" sz="1800" b="1" dirty="0" err="1" smtClean="0"/>
              <a:t>next</a:t>
            </a:r>
            <a:r>
              <a:rPr lang="lt-LT" sz="1800" b="1" dirty="0" smtClean="0"/>
              <a:t>: </a:t>
            </a:r>
          </a:p>
          <a:p>
            <a:pPr algn="just" fontAlgn="auto">
              <a:spcAft>
                <a:spcPts val="0"/>
              </a:spcAft>
              <a:buFont typeface="Arial" pitchFamily="34" charset="0"/>
              <a:buChar char="•"/>
              <a:defRPr/>
            </a:pPr>
            <a:r>
              <a:rPr lang="lt-LT" sz="1800" b="1" dirty="0" smtClean="0"/>
              <a:t>(1) </a:t>
            </a:r>
            <a:r>
              <a:rPr lang="lt-LT" sz="1800" b="1" dirty="0" err="1" smtClean="0"/>
              <a:t>reject</a:t>
            </a:r>
            <a:r>
              <a:rPr lang="lt-LT" sz="1800" b="1" dirty="0" smtClean="0"/>
              <a:t> </a:t>
            </a:r>
            <a:r>
              <a:rPr lang="lt-LT" sz="1800" b="1" dirty="0" err="1" smtClean="0"/>
              <a:t>the</a:t>
            </a:r>
            <a:r>
              <a:rPr lang="lt-LT" sz="1800" b="1" dirty="0" smtClean="0"/>
              <a:t> </a:t>
            </a:r>
            <a:r>
              <a:rPr lang="lt-LT" sz="1800" b="1" dirty="0" err="1" smtClean="0"/>
              <a:t>theory</a:t>
            </a:r>
            <a:r>
              <a:rPr lang="lt-LT" sz="1800" b="1" dirty="0" smtClean="0"/>
              <a:t>; (2) </a:t>
            </a:r>
            <a:r>
              <a:rPr lang="lt-LT" sz="1800" b="1" dirty="0" err="1" smtClean="0"/>
              <a:t>limit</a:t>
            </a:r>
            <a:r>
              <a:rPr lang="lt-LT" sz="1800" b="1" dirty="0" smtClean="0"/>
              <a:t> </a:t>
            </a:r>
            <a:r>
              <a:rPr lang="lt-LT" sz="1800" b="1" dirty="0" err="1" smtClean="0"/>
              <a:t>its</a:t>
            </a:r>
            <a:r>
              <a:rPr lang="lt-LT" sz="1800" b="1" dirty="0" smtClean="0"/>
              <a:t> </a:t>
            </a:r>
            <a:r>
              <a:rPr lang="lt-LT" sz="1800" b="1" dirty="0" err="1" smtClean="0"/>
              <a:t>temporal</a:t>
            </a:r>
            <a:r>
              <a:rPr lang="lt-LT" sz="1800" b="1" dirty="0" smtClean="0"/>
              <a:t> </a:t>
            </a:r>
            <a:r>
              <a:rPr lang="lt-LT" sz="1800" b="1" dirty="0" err="1" smtClean="0"/>
              <a:t>and</a:t>
            </a:r>
            <a:r>
              <a:rPr lang="lt-LT" sz="1800" b="1" dirty="0" smtClean="0"/>
              <a:t> </a:t>
            </a:r>
            <a:r>
              <a:rPr lang="lt-LT" sz="1800" b="1" dirty="0" err="1" smtClean="0"/>
              <a:t>spatial</a:t>
            </a:r>
            <a:r>
              <a:rPr lang="lt-LT" sz="1800" b="1" dirty="0" smtClean="0"/>
              <a:t> </a:t>
            </a:r>
            <a:r>
              <a:rPr lang="lt-LT" sz="1800" b="1" dirty="0" err="1" smtClean="0"/>
              <a:t>scope</a:t>
            </a:r>
            <a:r>
              <a:rPr lang="lt-LT" sz="1800" b="1" dirty="0" smtClean="0"/>
              <a:t>; (3) </a:t>
            </a:r>
            <a:r>
              <a:rPr lang="lt-LT" sz="1800" b="1" dirty="0" err="1" smtClean="0"/>
              <a:t>elaborate</a:t>
            </a:r>
            <a:r>
              <a:rPr lang="lt-LT" sz="1800" b="1" dirty="0" smtClean="0"/>
              <a:t> it </a:t>
            </a:r>
            <a:r>
              <a:rPr lang="lt-LT" sz="1800" b="1" dirty="0" err="1" smtClean="0"/>
              <a:t>in</a:t>
            </a:r>
            <a:r>
              <a:rPr lang="lt-LT" sz="1800" b="1" dirty="0" smtClean="0"/>
              <a:t> variuos </a:t>
            </a:r>
            <a:r>
              <a:rPr lang="lt-LT" sz="1800" b="1" dirty="0" err="1" smtClean="0"/>
              <a:t>ways</a:t>
            </a:r>
            <a:r>
              <a:rPr lang="lt-LT" sz="1800" b="1" dirty="0" smtClean="0"/>
              <a:t> </a:t>
            </a:r>
            <a:r>
              <a:rPr lang="en-US" sz="1800" b="1" dirty="0" smtClean="0"/>
              <a:t>E</a:t>
            </a:r>
            <a:r>
              <a:rPr lang="lt-LT" sz="1800" b="1" dirty="0" smtClean="0"/>
              <a:t>.g.</a:t>
            </a:r>
            <a:r>
              <a:rPr lang="en-US" sz="1800" b="1" dirty="0" smtClean="0"/>
              <a:t>:</a:t>
            </a:r>
            <a:r>
              <a:rPr lang="lt-LT" sz="1800" b="1" dirty="0" smtClean="0"/>
              <a:t> </a:t>
            </a:r>
            <a:r>
              <a:rPr lang="lt-LT" sz="1800" b="1" dirty="0" err="1" smtClean="0"/>
              <a:t>by</a:t>
            </a:r>
            <a:r>
              <a:rPr lang="lt-LT" sz="1800" b="1" dirty="0" smtClean="0"/>
              <a:t> </a:t>
            </a:r>
            <a:r>
              <a:rPr lang="lt-LT" sz="1800" b="1" dirty="0" err="1" smtClean="0"/>
              <a:t>supplementing</a:t>
            </a:r>
            <a:r>
              <a:rPr lang="lt-LT" sz="1800" b="1" dirty="0" smtClean="0"/>
              <a:t> it </a:t>
            </a:r>
            <a:r>
              <a:rPr lang="lt-LT" sz="1800" b="1" dirty="0" err="1" smtClean="0"/>
              <a:t>with</a:t>
            </a:r>
            <a:r>
              <a:rPr lang="lt-LT" sz="1800" b="1" dirty="0" smtClean="0"/>
              <a:t> </a:t>
            </a:r>
            <a:r>
              <a:rPr lang="lt-LT" sz="1800" b="1" dirty="0" err="1" smtClean="0"/>
              <a:t>variables</a:t>
            </a:r>
            <a:r>
              <a:rPr lang="lt-LT" sz="1800" b="1" dirty="0" smtClean="0"/>
              <a:t> </a:t>
            </a:r>
            <a:r>
              <a:rPr lang="lt-LT" sz="1800" b="1" dirty="0" err="1" smtClean="0"/>
              <a:t>taken</a:t>
            </a:r>
            <a:r>
              <a:rPr lang="lt-LT" sz="1800" b="1" dirty="0" smtClean="0"/>
              <a:t> </a:t>
            </a:r>
            <a:r>
              <a:rPr lang="lt-LT" sz="1800" b="1" dirty="0" err="1" smtClean="0"/>
              <a:t>from</a:t>
            </a:r>
            <a:r>
              <a:rPr lang="lt-LT" sz="1800" b="1" dirty="0" smtClean="0"/>
              <a:t> </a:t>
            </a:r>
            <a:r>
              <a:rPr lang="lt-LT" sz="1800" b="1" dirty="0" err="1" smtClean="0"/>
              <a:t>different</a:t>
            </a:r>
            <a:r>
              <a:rPr lang="lt-LT" sz="1800" b="1" dirty="0" smtClean="0"/>
              <a:t> </a:t>
            </a:r>
            <a:r>
              <a:rPr lang="lt-LT" sz="1800" b="1" dirty="0" err="1" smtClean="0"/>
              <a:t>theories</a:t>
            </a:r>
            <a:r>
              <a:rPr lang="lt-LT" sz="1800" b="1" dirty="0" smtClean="0"/>
              <a:t>, </a:t>
            </a:r>
            <a:r>
              <a:rPr lang="lt-LT" sz="1800" b="1" dirty="0" err="1" smtClean="0"/>
              <a:t>as</a:t>
            </a:r>
            <a:r>
              <a:rPr lang="lt-LT" sz="1800" b="1" dirty="0" smtClean="0"/>
              <a:t> </a:t>
            </a:r>
            <a:r>
              <a:rPr lang="lt-LT" sz="1800" b="1" dirty="0" err="1" smtClean="0"/>
              <a:t>was</a:t>
            </a:r>
            <a:r>
              <a:rPr lang="lt-LT" sz="1800" b="1" dirty="0" smtClean="0"/>
              <a:t> </a:t>
            </a:r>
            <a:r>
              <a:rPr lang="lt-LT" sz="1800" b="1" dirty="0" err="1" smtClean="0"/>
              <a:t>done</a:t>
            </a:r>
            <a:r>
              <a:rPr lang="lt-LT" sz="1800" b="1" dirty="0" smtClean="0"/>
              <a:t> </a:t>
            </a:r>
            <a:r>
              <a:rPr lang="lt-LT" sz="1800" b="1" dirty="0" err="1" smtClean="0"/>
              <a:t>in</a:t>
            </a:r>
            <a:r>
              <a:rPr lang="lt-LT" sz="1800" b="1" dirty="0" smtClean="0"/>
              <a:t> </a:t>
            </a:r>
            <a:r>
              <a:rPr lang="lt-LT" sz="1800" b="1" dirty="0" err="1" smtClean="0"/>
              <a:t>the</a:t>
            </a:r>
            <a:r>
              <a:rPr lang="lt-LT" sz="1800" b="1" dirty="0" smtClean="0"/>
              <a:t> </a:t>
            </a:r>
            <a:r>
              <a:rPr lang="lt-LT" sz="1800" b="1" dirty="0" err="1" smtClean="0"/>
              <a:t>example</a:t>
            </a:r>
            <a:r>
              <a:rPr lang="lt-LT" sz="1800" b="1" dirty="0" smtClean="0"/>
              <a:t>, </a:t>
            </a:r>
            <a:r>
              <a:rPr lang="lt-LT" sz="1800" b="1" dirty="0" err="1" smtClean="0"/>
              <a:t>where</a:t>
            </a:r>
            <a:r>
              <a:rPr lang="lt-LT" sz="1800" b="1" dirty="0" smtClean="0"/>
              <a:t> </a:t>
            </a:r>
            <a:r>
              <a:rPr lang="lt-LT" sz="1800" b="1" dirty="0" err="1" smtClean="0"/>
              <a:t>social</a:t>
            </a:r>
            <a:r>
              <a:rPr lang="lt-LT" sz="1800" b="1" dirty="0" smtClean="0"/>
              <a:t> </a:t>
            </a:r>
            <a:r>
              <a:rPr lang="lt-LT" sz="1800" b="1" dirty="0" err="1" smtClean="0"/>
              <a:t>economic</a:t>
            </a:r>
            <a:r>
              <a:rPr lang="lt-LT" sz="1800" b="1" dirty="0" smtClean="0"/>
              <a:t> </a:t>
            </a:r>
            <a:r>
              <a:rPr lang="lt-LT" sz="1800" b="1" dirty="0" err="1" smtClean="0"/>
              <a:t>variables</a:t>
            </a:r>
            <a:r>
              <a:rPr lang="lt-LT" sz="1800" b="1" dirty="0" smtClean="0"/>
              <a:t> </a:t>
            </a:r>
            <a:r>
              <a:rPr lang="lt-LT" sz="1800" b="1" dirty="0" err="1" smtClean="0"/>
              <a:t>were</a:t>
            </a:r>
            <a:r>
              <a:rPr lang="lt-LT" sz="1800" b="1" dirty="0" smtClean="0"/>
              <a:t> </a:t>
            </a:r>
            <a:r>
              <a:rPr lang="lt-LT" sz="1800" b="1" dirty="0" err="1" smtClean="0"/>
              <a:t>supplemented</a:t>
            </a:r>
            <a:r>
              <a:rPr lang="lt-LT" sz="1800" b="1" dirty="0" smtClean="0"/>
              <a:t> </a:t>
            </a:r>
            <a:r>
              <a:rPr lang="lt-LT" sz="1800" b="1" dirty="0" err="1" smtClean="0"/>
              <a:t>by</a:t>
            </a:r>
            <a:r>
              <a:rPr lang="lt-LT" sz="1800" b="1" dirty="0" smtClean="0"/>
              <a:t> </a:t>
            </a:r>
            <a:r>
              <a:rPr lang="lt-LT" sz="1800" b="1" dirty="0" err="1" smtClean="0"/>
              <a:t>the</a:t>
            </a:r>
            <a:r>
              <a:rPr lang="lt-LT" sz="1800" b="1" dirty="0" smtClean="0"/>
              <a:t> </a:t>
            </a:r>
            <a:r>
              <a:rPr lang="lt-LT" sz="1800" b="1" dirty="0" err="1" smtClean="0"/>
              <a:t>institutional</a:t>
            </a:r>
            <a:r>
              <a:rPr lang="lt-LT" sz="1800" b="1" dirty="0" smtClean="0"/>
              <a:t> </a:t>
            </a:r>
            <a:r>
              <a:rPr lang="lt-LT" sz="1800" b="1" dirty="0" err="1" smtClean="0"/>
              <a:t>variable</a:t>
            </a:r>
            <a:r>
              <a:rPr lang="en-US" sz="1800" b="1" dirty="0" smtClean="0"/>
              <a:t> “government stability” </a:t>
            </a:r>
            <a:r>
              <a:rPr lang="lt-LT" sz="1800" b="1" dirty="0" smtClean="0"/>
              <a:t> to </a:t>
            </a:r>
            <a:r>
              <a:rPr lang="lt-LT" sz="1800" b="1" dirty="0" err="1" smtClean="0"/>
              <a:t>solve</a:t>
            </a:r>
            <a:r>
              <a:rPr lang="lt-LT" sz="1800" b="1" dirty="0" smtClean="0"/>
              <a:t> </a:t>
            </a:r>
            <a:r>
              <a:rPr lang="lt-LT" sz="1800" b="1" dirty="0" err="1" smtClean="0"/>
              <a:t>the</a:t>
            </a:r>
            <a:r>
              <a:rPr lang="lt-LT" sz="1800" b="1" dirty="0" smtClean="0"/>
              <a:t> </a:t>
            </a:r>
            <a:r>
              <a:rPr lang="lt-LT" sz="1800" b="1" dirty="0" err="1" smtClean="0"/>
              <a:t>problem</a:t>
            </a:r>
            <a:r>
              <a:rPr lang="lt-LT" sz="1800" b="1" dirty="0" smtClean="0"/>
              <a:t> </a:t>
            </a:r>
            <a:r>
              <a:rPr lang="lt-LT" sz="1800" b="1" dirty="0" err="1" smtClean="0"/>
              <a:t>of</a:t>
            </a:r>
            <a:r>
              <a:rPr lang="lt-LT" sz="1800" b="1" dirty="0" smtClean="0"/>
              <a:t> </a:t>
            </a:r>
            <a:r>
              <a:rPr lang="lt-LT" sz="1800" b="1" dirty="0" err="1" smtClean="0"/>
              <a:t>contradictory</a:t>
            </a:r>
            <a:r>
              <a:rPr lang="lt-LT" sz="1800" b="1" dirty="0" smtClean="0"/>
              <a:t> </a:t>
            </a:r>
            <a:r>
              <a:rPr lang="lt-LT" sz="1800" b="1" dirty="0" err="1" smtClean="0"/>
              <a:t>rows</a:t>
            </a:r>
            <a:r>
              <a:rPr lang="lt-LT" sz="1800" b="1" dirty="0" smtClean="0"/>
              <a:t>. </a:t>
            </a:r>
            <a:r>
              <a:rPr lang="lt-LT" sz="1800" b="1" dirty="0" err="1" smtClean="0"/>
              <a:t>In</a:t>
            </a:r>
            <a:r>
              <a:rPr lang="lt-LT" sz="1800" b="1" dirty="0" smtClean="0"/>
              <a:t> </a:t>
            </a:r>
            <a:r>
              <a:rPr lang="lt-LT" sz="1800" b="1" dirty="0" err="1" smtClean="0"/>
              <a:t>this</a:t>
            </a:r>
            <a:r>
              <a:rPr lang="lt-LT" sz="1800" b="1" dirty="0" smtClean="0"/>
              <a:t> </a:t>
            </a:r>
            <a:r>
              <a:rPr lang="lt-LT" sz="1800" b="1" dirty="0" err="1" smtClean="0"/>
              <a:t>case</a:t>
            </a:r>
            <a:r>
              <a:rPr lang="lt-LT" sz="1800" b="1" dirty="0" smtClean="0"/>
              <a:t>, QCA </a:t>
            </a:r>
            <a:r>
              <a:rPr lang="lt-LT" sz="1800" b="1" dirty="0" err="1" smtClean="0"/>
              <a:t>works</a:t>
            </a:r>
            <a:r>
              <a:rPr lang="lt-LT" sz="1800" b="1" dirty="0" smtClean="0"/>
              <a:t> </a:t>
            </a:r>
            <a:r>
              <a:rPr lang="lt-LT" sz="1800" b="1" dirty="0" err="1" smtClean="0"/>
              <a:t>not</a:t>
            </a:r>
            <a:r>
              <a:rPr lang="lt-LT" sz="1800" b="1" dirty="0" smtClean="0"/>
              <a:t> just </a:t>
            </a:r>
            <a:r>
              <a:rPr lang="lt-LT" sz="1800" b="1" dirty="0" err="1" smtClean="0"/>
              <a:t>as</a:t>
            </a:r>
            <a:r>
              <a:rPr lang="lt-LT" sz="1800" b="1" dirty="0"/>
              <a:t> </a:t>
            </a:r>
            <a:r>
              <a:rPr lang="lt-LT" sz="1800" b="1" dirty="0" err="1" smtClean="0"/>
              <a:t>hypothesis</a:t>
            </a:r>
            <a:r>
              <a:rPr lang="lt-LT" sz="1800" b="1" dirty="0" smtClean="0"/>
              <a:t> testing </a:t>
            </a:r>
            <a:r>
              <a:rPr lang="lt-LT" sz="1800" b="1" dirty="0" err="1" smtClean="0"/>
              <a:t>device</a:t>
            </a:r>
            <a:r>
              <a:rPr lang="lt-LT" sz="1800" b="1" dirty="0" smtClean="0"/>
              <a:t>, </a:t>
            </a:r>
            <a:r>
              <a:rPr lang="lt-LT" sz="1800" b="1" dirty="0" err="1" smtClean="0"/>
              <a:t>but</a:t>
            </a:r>
            <a:r>
              <a:rPr lang="lt-LT" sz="1800" b="1" dirty="0" smtClean="0"/>
              <a:t> </a:t>
            </a:r>
            <a:r>
              <a:rPr lang="lt-LT" sz="1800" b="1" dirty="0" err="1" smtClean="0"/>
              <a:t>as</a:t>
            </a:r>
            <a:r>
              <a:rPr lang="lt-LT" sz="1800" b="1" dirty="0" smtClean="0"/>
              <a:t> </a:t>
            </a:r>
            <a:r>
              <a:rPr lang="lt-LT" sz="1800" b="1" dirty="0" err="1" smtClean="0"/>
              <a:t>bench</a:t>
            </a:r>
            <a:r>
              <a:rPr lang="lt-LT" sz="1800" b="1" dirty="0" smtClean="0"/>
              <a:t> </a:t>
            </a:r>
            <a:r>
              <a:rPr lang="lt-LT" sz="1800" b="1" dirty="0" err="1" smtClean="0"/>
              <a:t>or</a:t>
            </a:r>
            <a:r>
              <a:rPr lang="lt-LT" sz="1800" b="1" dirty="0" smtClean="0"/>
              <a:t> </a:t>
            </a:r>
            <a:r>
              <a:rPr lang="lt-LT" sz="1800" b="1" dirty="0" err="1" smtClean="0"/>
              <a:t>framework</a:t>
            </a:r>
            <a:r>
              <a:rPr lang="lt-LT" sz="1800" b="1" dirty="0" smtClean="0"/>
              <a:t> </a:t>
            </a:r>
            <a:r>
              <a:rPr lang="lt-LT" sz="1800" b="1" dirty="0" err="1" smtClean="0"/>
              <a:t>for</a:t>
            </a:r>
            <a:r>
              <a:rPr lang="lt-LT" sz="1800" b="1" dirty="0" smtClean="0"/>
              <a:t> </a:t>
            </a:r>
            <a:r>
              <a:rPr lang="lt-LT" sz="1800" b="1" dirty="0" err="1" smtClean="0"/>
              <a:t>elaboration</a:t>
            </a:r>
            <a:r>
              <a:rPr lang="lt-LT" sz="1800" b="1" dirty="0" smtClean="0"/>
              <a:t> </a:t>
            </a:r>
            <a:r>
              <a:rPr lang="lt-LT" sz="1800" b="1" dirty="0" err="1" smtClean="0"/>
              <a:t>of</a:t>
            </a:r>
            <a:r>
              <a:rPr lang="lt-LT" sz="1800" b="1" dirty="0" smtClean="0"/>
              <a:t> </a:t>
            </a:r>
            <a:r>
              <a:rPr lang="lt-LT" sz="1800" b="1" dirty="0" err="1" smtClean="0"/>
              <a:t>the</a:t>
            </a:r>
            <a:r>
              <a:rPr lang="lt-LT" sz="1800" b="1" dirty="0" smtClean="0"/>
              <a:t> </a:t>
            </a:r>
            <a:r>
              <a:rPr lang="lt-LT" sz="1800" b="1" dirty="0" err="1" smtClean="0"/>
              <a:t>explanatory</a:t>
            </a:r>
            <a:r>
              <a:rPr lang="lt-LT" sz="1800" b="1" dirty="0" smtClean="0"/>
              <a:t> </a:t>
            </a:r>
            <a:r>
              <a:rPr lang="lt-LT" sz="1800" b="1" dirty="0" err="1" smtClean="0"/>
              <a:t>arguments</a:t>
            </a:r>
            <a:r>
              <a:rPr lang="lt-LT" sz="1800" b="1" dirty="0" smtClean="0"/>
              <a:t> </a:t>
            </a:r>
            <a:r>
              <a:rPr lang="lt-LT" sz="1800" b="1" dirty="0" err="1" smtClean="0"/>
              <a:t>conducting</a:t>
            </a:r>
            <a:r>
              <a:rPr lang="lt-LT" sz="1800" b="1" dirty="0" smtClean="0"/>
              <a:t> </a:t>
            </a:r>
            <a:r>
              <a:rPr lang="lt-LT" sz="1800" b="1" dirty="0" err="1" smtClean="0"/>
              <a:t>the</a:t>
            </a:r>
            <a:r>
              <a:rPr lang="lt-LT" sz="1800" b="1" dirty="0" smtClean="0"/>
              <a:t> </a:t>
            </a:r>
            <a:r>
              <a:rPr lang="lt-LT" sz="1800" b="1" dirty="0" err="1" smtClean="0"/>
              <a:t>dialogue</a:t>
            </a:r>
            <a:r>
              <a:rPr lang="lt-LT" sz="1800" b="1" dirty="0" smtClean="0"/>
              <a:t> </a:t>
            </a:r>
            <a:r>
              <a:rPr lang="lt-LT" sz="1800" b="1" dirty="0" err="1" smtClean="0"/>
              <a:t>between</a:t>
            </a:r>
            <a:r>
              <a:rPr lang="lt-LT" sz="1800" b="1" dirty="0" smtClean="0"/>
              <a:t> </a:t>
            </a:r>
            <a:r>
              <a:rPr lang="lt-LT" sz="1800" b="1" dirty="0" err="1" smtClean="0"/>
              <a:t>theory</a:t>
            </a:r>
            <a:r>
              <a:rPr lang="lt-LT" sz="1800" b="1" dirty="0" smtClean="0"/>
              <a:t> </a:t>
            </a:r>
            <a:r>
              <a:rPr lang="lt-LT" sz="1800" b="1" dirty="0" err="1" smtClean="0"/>
              <a:t>and</a:t>
            </a:r>
            <a:r>
              <a:rPr lang="lt-LT" sz="1800" b="1" dirty="0" smtClean="0"/>
              <a:t> data. </a:t>
            </a:r>
            <a:endParaRPr lang="lt-LT" sz="1800" dirty="0" smtClean="0"/>
          </a:p>
        </p:txBody>
      </p:sp>
      <p:sp>
        <p:nvSpPr>
          <p:cNvPr id="6" name="Skaidrės numerio vietos rezervavimo ženklas 5"/>
          <p:cNvSpPr>
            <a:spLocks noGrp="1"/>
          </p:cNvSpPr>
          <p:nvPr>
            <p:ph type="sldNum" sz="quarter" idx="12"/>
          </p:nvPr>
        </p:nvSpPr>
        <p:spPr/>
        <p:txBody>
          <a:bodyPr/>
          <a:lstStyle/>
          <a:p>
            <a:pPr>
              <a:defRPr/>
            </a:pPr>
            <a:fld id="{B0D774E7-BC31-4D3C-BC4E-58A2814CDBAA}" type="slidenum">
              <a:rPr lang="lt-LT"/>
              <a:pPr>
                <a:defRPr/>
              </a:pPr>
              <a:t>53</a:t>
            </a:fld>
            <a:endParaRPr lang="lt-LT"/>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ntraštė 1"/>
          <p:cNvSpPr>
            <a:spLocks noGrp="1"/>
          </p:cNvSpPr>
          <p:nvPr>
            <p:ph type="title"/>
          </p:nvPr>
        </p:nvSpPr>
        <p:spPr>
          <a:xfrm>
            <a:off x="900113" y="260350"/>
            <a:ext cx="7977187" cy="2232025"/>
          </a:xfrm>
        </p:spPr>
        <p:txBody>
          <a:bodyPr/>
          <a:lstStyle/>
          <a:p>
            <a:r>
              <a:rPr lang="en-US" dirty="0" smtClean="0"/>
              <a:t>M</a:t>
            </a:r>
            <a:r>
              <a:rPr lang="lt-LT" dirty="0" smtClean="0"/>
              <a:t>y </a:t>
            </a:r>
            <a:r>
              <a:rPr lang="lt-LT" dirty="0" err="1" smtClean="0"/>
              <a:t>task</a:t>
            </a:r>
            <a:r>
              <a:rPr lang="lt-LT" dirty="0" smtClean="0"/>
              <a:t>: to </a:t>
            </a:r>
            <a:r>
              <a:rPr lang="lt-LT" dirty="0" err="1" smtClean="0"/>
              <a:t>make</a:t>
            </a:r>
            <a:r>
              <a:rPr lang="lt-LT" dirty="0" smtClean="0"/>
              <a:t> </a:t>
            </a:r>
            <a:r>
              <a:rPr lang="lt-LT" dirty="0" err="1" smtClean="0"/>
              <a:t>some</a:t>
            </a:r>
            <a:r>
              <a:rPr lang="lt-LT" dirty="0" smtClean="0"/>
              <a:t> </a:t>
            </a:r>
            <a:r>
              <a:rPr lang="lt-LT" dirty="0" err="1" smtClean="0"/>
              <a:t>of</a:t>
            </a:r>
            <a:r>
              <a:rPr lang="lt-LT" dirty="0" smtClean="0"/>
              <a:t> </a:t>
            </a:r>
            <a:r>
              <a:rPr lang="lt-LT" dirty="0" err="1" smtClean="0"/>
              <a:t>these</a:t>
            </a:r>
            <a:r>
              <a:rPr lang="lt-LT" dirty="0" smtClean="0"/>
              <a:t> </a:t>
            </a:r>
            <a:r>
              <a:rPr lang="en-US" dirty="0" smtClean="0"/>
              <a:t>        re</a:t>
            </a:r>
            <a:r>
              <a:rPr lang="lt-LT" dirty="0" err="1" smtClean="0"/>
              <a:t>sources</a:t>
            </a:r>
            <a:r>
              <a:rPr lang="lt-LT" dirty="0" smtClean="0"/>
              <a:t> </a:t>
            </a:r>
            <a:r>
              <a:rPr lang="lt-LT" dirty="0" err="1" smtClean="0"/>
              <a:t>available</a:t>
            </a:r>
            <a:r>
              <a:rPr lang="lt-LT" dirty="0" smtClean="0"/>
              <a:t> to </a:t>
            </a:r>
            <a:r>
              <a:rPr lang="lt-LT" dirty="0" err="1" smtClean="0"/>
              <a:t>you</a:t>
            </a:r>
            <a:r>
              <a:rPr lang="en-US" dirty="0" smtClean="0"/>
              <a:t>!</a:t>
            </a:r>
            <a:br>
              <a:rPr lang="en-US" dirty="0" smtClean="0"/>
            </a:br>
            <a:r>
              <a:rPr lang="lt-LT" sz="2000" dirty="0" smtClean="0"/>
              <a:t>NB:</a:t>
            </a:r>
            <a:r>
              <a:rPr lang="lt-LT" dirty="0" smtClean="0"/>
              <a:t> </a:t>
            </a:r>
            <a:r>
              <a:rPr lang="lt-LT" sz="1600" dirty="0" smtClean="0"/>
              <a:t>R</a:t>
            </a:r>
            <a:r>
              <a:rPr lang="en-US" sz="1600" dirty="0" err="1" smtClean="0"/>
              <a:t>esources</a:t>
            </a:r>
            <a:r>
              <a:rPr lang="en-US" sz="1600" dirty="0" smtClean="0"/>
              <a:t> </a:t>
            </a:r>
            <a:r>
              <a:rPr lang="lt-LT" sz="1600" dirty="0" err="1" smtClean="0"/>
              <a:t>for</a:t>
            </a:r>
            <a:r>
              <a:rPr lang="lt-LT" sz="1600" dirty="0" smtClean="0"/>
              <a:t> </a:t>
            </a:r>
            <a:r>
              <a:rPr lang="lt-LT" sz="1600" dirty="0" err="1" smtClean="0"/>
              <a:t>both</a:t>
            </a:r>
            <a:r>
              <a:rPr lang="lt-LT" sz="1600" dirty="0" smtClean="0"/>
              <a:t> </a:t>
            </a:r>
            <a:r>
              <a:rPr lang="lt-LT" sz="1600" dirty="0" err="1" smtClean="0"/>
              <a:t>classes</a:t>
            </a:r>
            <a:r>
              <a:rPr lang="lt-LT" sz="1600" dirty="0" smtClean="0"/>
              <a:t> </a:t>
            </a:r>
            <a:r>
              <a:rPr lang="en-US" sz="1600" dirty="0" smtClean="0"/>
              <a:t>on the teachers personal website </a:t>
            </a:r>
            <a:r>
              <a:rPr lang="lt-LT" sz="1600" dirty="0" smtClean="0"/>
              <a:t>(</a:t>
            </a:r>
            <a:r>
              <a:rPr lang="lt-LT" sz="1600" dirty="0" err="1" smtClean="0"/>
              <a:t>bottom</a:t>
            </a:r>
            <a:r>
              <a:rPr lang="lt-LT" sz="1600" dirty="0" smtClean="0"/>
              <a:t> </a:t>
            </a:r>
            <a:r>
              <a:rPr lang="lt-LT" sz="1600" dirty="0" err="1" smtClean="0"/>
              <a:t>of</a:t>
            </a:r>
            <a:r>
              <a:rPr lang="lt-LT" sz="1600" dirty="0" smtClean="0"/>
              <a:t> </a:t>
            </a:r>
            <a:r>
              <a:rPr lang="lt-LT" sz="1600" dirty="0" err="1" smtClean="0"/>
              <a:t>page</a:t>
            </a:r>
            <a:r>
              <a:rPr lang="lt-LT" sz="1600" dirty="0" smtClean="0"/>
              <a:t>)</a:t>
            </a:r>
            <a:r>
              <a:rPr lang="en-US" sz="1600" dirty="0" smtClean="0"/>
              <a:t/>
            </a:r>
            <a:br>
              <a:rPr lang="en-US" sz="1600" dirty="0" smtClean="0"/>
            </a:br>
            <a:r>
              <a:rPr lang="en-US" sz="1600" dirty="0" smtClean="0">
                <a:hlinkClick r:id="rId2"/>
              </a:rPr>
              <a:t>http://www.fsf.vu.lt/index.php?option=com_content&amp;task=view&amp;id=772&amp;Itemid=1154&amp;Itemid=1154</a:t>
            </a:r>
            <a:r>
              <a:rPr lang="en-US" sz="1600" dirty="0" smtClean="0"/>
              <a:t> </a:t>
            </a:r>
            <a:endParaRPr lang="lt-LT" sz="1600" dirty="0" smtClean="0"/>
          </a:p>
        </p:txBody>
      </p:sp>
      <p:sp>
        <p:nvSpPr>
          <p:cNvPr id="14339" name="Turinio vietos rezervavimo ženklas 2"/>
          <p:cNvSpPr>
            <a:spLocks noGrp="1"/>
          </p:cNvSpPr>
          <p:nvPr>
            <p:ph sz="quarter" idx="1"/>
          </p:nvPr>
        </p:nvSpPr>
        <p:spPr>
          <a:xfrm>
            <a:off x="755650" y="2565400"/>
            <a:ext cx="8229600" cy="3671888"/>
          </a:xfrm>
        </p:spPr>
        <p:txBody>
          <a:bodyPr/>
          <a:lstStyle/>
          <a:p>
            <a:endParaRPr lang="en-US" sz="2400" dirty="0" smtClean="0"/>
          </a:p>
          <a:p>
            <a:r>
              <a:rPr lang="lt-LT" sz="2400" dirty="0" err="1" smtClean="0"/>
              <a:t>First</a:t>
            </a:r>
            <a:r>
              <a:rPr lang="lt-LT" sz="2400" dirty="0" smtClean="0"/>
              <a:t> </a:t>
            </a:r>
            <a:r>
              <a:rPr lang="lt-LT" sz="2400" dirty="0" err="1" smtClean="0"/>
              <a:t>class</a:t>
            </a:r>
            <a:r>
              <a:rPr lang="lt-LT" sz="2400" dirty="0" smtClean="0"/>
              <a:t>: </a:t>
            </a:r>
            <a:r>
              <a:rPr lang="lt-LT" sz="2400" dirty="0" err="1" smtClean="0"/>
              <a:t>Lecture</a:t>
            </a:r>
            <a:r>
              <a:rPr lang="lt-LT" sz="2400" dirty="0" smtClean="0"/>
              <a:t> </a:t>
            </a:r>
            <a:r>
              <a:rPr lang="lt-LT" sz="2400" dirty="0" err="1" smtClean="0"/>
              <a:t>on</a:t>
            </a:r>
            <a:r>
              <a:rPr lang="lt-LT" sz="2400" dirty="0" smtClean="0"/>
              <a:t> </a:t>
            </a:r>
            <a:r>
              <a:rPr lang="lt-LT" sz="2400" dirty="0" err="1" smtClean="0"/>
              <a:t>fs</a:t>
            </a:r>
            <a:r>
              <a:rPr lang="lt-LT" sz="2400" dirty="0" smtClean="0"/>
              <a:t>/QCA </a:t>
            </a:r>
            <a:r>
              <a:rPr lang="lt-LT" sz="2400" dirty="0" err="1" smtClean="0"/>
              <a:t>including</a:t>
            </a:r>
            <a:r>
              <a:rPr lang="lt-LT" sz="2400" dirty="0"/>
              <a:t> </a:t>
            </a:r>
            <a:r>
              <a:rPr lang="lt-LT" sz="2400" dirty="0" err="1" smtClean="0"/>
              <a:t>hands-on</a:t>
            </a:r>
            <a:r>
              <a:rPr lang="lt-LT" sz="2400" dirty="0" smtClean="0"/>
              <a:t> </a:t>
            </a:r>
            <a:r>
              <a:rPr lang="lt-LT" sz="2400" dirty="0" err="1"/>
              <a:t>introduction</a:t>
            </a:r>
            <a:r>
              <a:rPr lang="lt-LT" sz="2400" dirty="0"/>
              <a:t> </a:t>
            </a:r>
            <a:r>
              <a:rPr lang="lt-LT" sz="2400" dirty="0" err="1" smtClean="0"/>
              <a:t>how</a:t>
            </a:r>
            <a:r>
              <a:rPr lang="lt-LT" sz="2400" dirty="0" smtClean="0"/>
              <a:t> to </a:t>
            </a:r>
            <a:r>
              <a:rPr lang="lt-LT" sz="2400" dirty="0" err="1" smtClean="0"/>
              <a:t>run</a:t>
            </a:r>
            <a:r>
              <a:rPr lang="lt-LT" sz="2400" dirty="0" smtClean="0"/>
              <a:t> </a:t>
            </a:r>
            <a:r>
              <a:rPr lang="lt-LT" sz="2400" dirty="0" err="1" smtClean="0"/>
              <a:t>relevant</a:t>
            </a:r>
            <a:r>
              <a:rPr lang="lt-LT" sz="2400" dirty="0" smtClean="0"/>
              <a:t> </a:t>
            </a:r>
            <a:r>
              <a:rPr lang="lt-LT" sz="2400" dirty="0" err="1" smtClean="0"/>
              <a:t>software</a:t>
            </a:r>
            <a:r>
              <a:rPr lang="lt-LT" sz="2400" dirty="0" smtClean="0"/>
              <a:t> (QCA 2.0) </a:t>
            </a:r>
            <a:r>
              <a:rPr lang="lt-LT" sz="2400" dirty="0" err="1" smtClean="0"/>
              <a:t>using</a:t>
            </a:r>
            <a:r>
              <a:rPr lang="lt-LT" sz="2400" dirty="0" smtClean="0"/>
              <a:t> </a:t>
            </a:r>
            <a:r>
              <a:rPr lang="lt-LT" sz="2400" dirty="0" err="1" smtClean="0"/>
              <a:t>materials</a:t>
            </a:r>
            <a:r>
              <a:rPr lang="lt-LT" sz="2400" dirty="0" smtClean="0"/>
              <a:t> </a:t>
            </a:r>
            <a:r>
              <a:rPr lang="lt-LT" sz="2400" dirty="0" err="1" smtClean="0"/>
              <a:t>from</a:t>
            </a:r>
            <a:r>
              <a:rPr lang="lt-LT" sz="2400" dirty="0" smtClean="0"/>
              <a:t> </a:t>
            </a:r>
            <a:r>
              <a:rPr lang="lt-LT" sz="1600" u="sng" dirty="0" smtClean="0">
                <a:hlinkClick r:id="rId3"/>
              </a:rPr>
              <a:t>http://www.lidata.eu/index.php?file=files/mokymai/kla/kla.html&amp;course_file=kla_turinys.html</a:t>
            </a:r>
            <a:r>
              <a:rPr lang="en-US" sz="1600" u="sng" dirty="0" smtClean="0"/>
              <a:t> </a:t>
            </a:r>
            <a:endParaRPr lang="lt-LT" sz="1600" u="sng" dirty="0" smtClean="0"/>
          </a:p>
          <a:p>
            <a:r>
              <a:rPr lang="lt-LT" sz="1600" dirty="0" err="1" smtClean="0"/>
              <a:t>Started</a:t>
            </a:r>
            <a:r>
              <a:rPr lang="lt-LT" sz="1600" dirty="0" smtClean="0"/>
              <a:t> 27.07, </a:t>
            </a:r>
            <a:r>
              <a:rPr lang="lt-LT" sz="1600" dirty="0" err="1" smtClean="0"/>
              <a:t>ended</a:t>
            </a:r>
            <a:r>
              <a:rPr lang="lt-LT" sz="1600" dirty="0" smtClean="0"/>
              <a:t> 28.07 </a:t>
            </a:r>
            <a:r>
              <a:rPr lang="lt-LT" sz="1600" dirty="0" smtClean="0">
                <a:sym typeface="Wingdings" pitchFamily="2" charset="2"/>
              </a:rPr>
              <a:t></a:t>
            </a:r>
            <a:endParaRPr lang="en-US" sz="1600" dirty="0" smtClean="0"/>
          </a:p>
          <a:p>
            <a:r>
              <a:rPr lang="en-US" sz="2400" dirty="0" smtClean="0"/>
              <a:t>Second </a:t>
            </a:r>
            <a:r>
              <a:rPr lang="lt-LT" sz="2400" dirty="0" err="1" smtClean="0"/>
              <a:t>class</a:t>
            </a:r>
            <a:r>
              <a:rPr lang="lt-LT" sz="2400" dirty="0" smtClean="0"/>
              <a:t> </a:t>
            </a:r>
            <a:r>
              <a:rPr lang="lt-LT" sz="1600" dirty="0" smtClean="0"/>
              <a:t>28.07</a:t>
            </a:r>
            <a:r>
              <a:rPr lang="lt-LT" sz="2400" dirty="0" smtClean="0"/>
              <a:t> </a:t>
            </a:r>
            <a:r>
              <a:rPr lang="en-US" sz="2400" dirty="0" smtClean="0"/>
              <a:t>: </a:t>
            </a:r>
            <a:r>
              <a:rPr lang="lt-LT" sz="2400" dirty="0" err="1" smtClean="0"/>
              <a:t>End</a:t>
            </a:r>
            <a:r>
              <a:rPr lang="lt-LT" sz="2400" dirty="0" smtClean="0"/>
              <a:t> of </a:t>
            </a:r>
            <a:r>
              <a:rPr lang="lt-LT" sz="2400" dirty="0" err="1" smtClean="0"/>
              <a:t>the</a:t>
            </a:r>
            <a:r>
              <a:rPr lang="lt-LT" sz="2400" dirty="0" smtClean="0"/>
              <a:t> </a:t>
            </a:r>
            <a:r>
              <a:rPr lang="lt-LT" sz="2400" dirty="0" err="1" smtClean="0"/>
              <a:t>lecture</a:t>
            </a:r>
            <a:r>
              <a:rPr lang="lt-LT" sz="2400" dirty="0" smtClean="0"/>
              <a:t> </a:t>
            </a:r>
            <a:r>
              <a:rPr lang="lt-LT" sz="2400" dirty="0" err="1" smtClean="0"/>
              <a:t>and</a:t>
            </a:r>
            <a:r>
              <a:rPr lang="lt-LT" sz="2400" dirty="0" smtClean="0"/>
              <a:t> </a:t>
            </a:r>
            <a:r>
              <a:rPr lang="en-US" sz="2400" dirty="0" smtClean="0"/>
              <a:t>training in </a:t>
            </a:r>
            <a:r>
              <a:rPr lang="en-US" sz="2400" dirty="0" err="1" smtClean="0"/>
              <a:t>fs</a:t>
            </a:r>
            <a:r>
              <a:rPr lang="en-US" sz="2400" dirty="0" smtClean="0"/>
              <a:t>/QCA using some exercises from textbook</a:t>
            </a:r>
            <a:endParaRPr lang="lt-LT" sz="2400" dirty="0" smtClean="0"/>
          </a:p>
        </p:txBody>
      </p:sp>
      <p:sp>
        <p:nvSpPr>
          <p:cNvPr id="14340" name="Skaidrės numerio vietos rezervavimo ženklas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B0B09380-9947-45EC-BC7E-C5838980A9FB}" type="slidenum">
              <a:rPr lang="en-GB" smtClean="0"/>
              <a:pPr/>
              <a:t>6</a:t>
            </a:fld>
            <a:endParaRPr lang="it-IT"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ntraštė 1"/>
          <p:cNvSpPr>
            <a:spLocks noGrp="1"/>
          </p:cNvSpPr>
          <p:nvPr>
            <p:ph type="title"/>
          </p:nvPr>
        </p:nvSpPr>
        <p:spPr/>
        <p:txBody>
          <a:bodyPr/>
          <a:lstStyle/>
          <a:p>
            <a:r>
              <a:rPr lang="en-US" dirty="0" smtClean="0"/>
              <a:t>  QCA in lector’s research work:</a:t>
            </a:r>
            <a:br>
              <a:rPr lang="en-US" dirty="0" smtClean="0"/>
            </a:br>
            <a:r>
              <a:rPr lang="en-US" dirty="0" smtClean="0"/>
              <a:t>   </a:t>
            </a:r>
            <a:r>
              <a:rPr lang="en-US" sz="1200" dirty="0" smtClean="0">
                <a:hlinkClick r:id="rId2"/>
              </a:rPr>
              <a:t>http://www.ceupress.com/books/html/OnBalticSloveniaAndAdriaticLithuania.htm</a:t>
            </a:r>
            <a:r>
              <a:rPr lang="en-US" sz="1200" dirty="0" smtClean="0"/>
              <a:t> </a:t>
            </a:r>
            <a:endParaRPr lang="lt-LT" sz="1200" dirty="0" smtClean="0"/>
          </a:p>
        </p:txBody>
      </p:sp>
      <p:pic>
        <p:nvPicPr>
          <p:cNvPr id="15363" name="Turinio vietos rezervavimo ženklas 11" descr="Ekrano nukirtimas"/>
          <p:cNvPicPr>
            <a:picLocks noGrp="1" noChangeAspect="1"/>
          </p:cNvPicPr>
          <p:nvPr>
            <p:ph sz="quarter" idx="2"/>
          </p:nvPr>
        </p:nvPicPr>
        <p:blipFill>
          <a:blip r:embed="rId3"/>
          <a:srcRect/>
          <a:stretch>
            <a:fillRect/>
          </a:stretch>
        </p:blipFill>
        <p:spPr>
          <a:xfrm>
            <a:off x="4572000" y="1125538"/>
            <a:ext cx="4392613" cy="5256212"/>
          </a:xfrm>
        </p:spPr>
      </p:pic>
      <p:sp>
        <p:nvSpPr>
          <p:cNvPr id="15364" name="Skaidrės numerio vietos rezervavimo ženklas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E62845AE-6B6B-49C3-B545-CE13715C57C2}" type="slidenum">
              <a:rPr lang="en-GB" smtClean="0"/>
              <a:pPr/>
              <a:t>7</a:t>
            </a:fld>
            <a:endParaRPr lang="it-IT" smtClean="0"/>
          </a:p>
        </p:txBody>
      </p:sp>
      <p:pic>
        <p:nvPicPr>
          <p:cNvPr id="15365" name="Turinio vietos rezervavimo ženklas 10" descr="Ekrano nukirtimas"/>
          <p:cNvPicPr>
            <a:picLocks noGrp="1" noChangeAspect="1"/>
          </p:cNvPicPr>
          <p:nvPr>
            <p:ph sz="quarter" idx="1"/>
          </p:nvPr>
        </p:nvPicPr>
        <p:blipFill>
          <a:blip r:embed="rId4"/>
          <a:srcRect/>
          <a:stretch>
            <a:fillRect/>
          </a:stretch>
        </p:blipFill>
        <p:spPr>
          <a:xfrm>
            <a:off x="539750" y="1196975"/>
            <a:ext cx="4041775" cy="5040313"/>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ntraštė 5"/>
          <p:cNvSpPr>
            <a:spLocks noGrp="1"/>
          </p:cNvSpPr>
          <p:nvPr>
            <p:ph type="title"/>
          </p:nvPr>
        </p:nvSpPr>
        <p:spPr>
          <a:xfrm>
            <a:off x="1043608" y="404664"/>
            <a:ext cx="7786687" cy="1296988"/>
          </a:xfrm>
        </p:spPr>
        <p:txBody>
          <a:bodyPr/>
          <a:lstStyle/>
          <a:p>
            <a:r>
              <a:rPr lang="en-US" b="1" dirty="0" smtClean="0"/>
              <a:t>   </a:t>
            </a:r>
            <a:r>
              <a:rPr lang="en-US" sz="1800" b="1" dirty="0" smtClean="0"/>
              <a:t>Preliminaries (I): </a:t>
            </a:r>
            <a:br>
              <a:rPr lang="en-US" sz="1800" b="1" dirty="0" smtClean="0"/>
            </a:br>
            <a:r>
              <a:rPr lang="en-US" sz="1800" b="1" dirty="0" smtClean="0"/>
              <a:t>Comparison and Comparative Method</a:t>
            </a:r>
            <a:r>
              <a:rPr lang="lt-LT" sz="1800" b="1" dirty="0" smtClean="0"/>
              <a:t> </a:t>
            </a:r>
            <a:br>
              <a:rPr lang="lt-LT" sz="1800" b="1" dirty="0" smtClean="0"/>
            </a:br>
            <a:r>
              <a:rPr lang="lt-LT" sz="1200" dirty="0" smtClean="0"/>
              <a:t>(</a:t>
            </a:r>
            <a:r>
              <a:rPr lang="lt-LT" sz="1200" dirty="0" err="1" smtClean="0"/>
              <a:t>according</a:t>
            </a:r>
            <a:r>
              <a:rPr lang="lt-LT" sz="1200" dirty="0" smtClean="0"/>
              <a:t> to: </a:t>
            </a:r>
            <a:r>
              <a:rPr lang="lt-LT" sz="1200" dirty="0" err="1" smtClean="0"/>
              <a:t>Lijphart</a:t>
            </a:r>
            <a:r>
              <a:rPr lang="lt-LT" sz="1200" dirty="0" smtClean="0"/>
              <a:t> A. “</a:t>
            </a:r>
            <a:r>
              <a:rPr lang="lt-LT" sz="1200" dirty="0" err="1" smtClean="0"/>
              <a:t>Comparative</a:t>
            </a:r>
            <a:r>
              <a:rPr lang="lt-LT" sz="1200" dirty="0" smtClean="0"/>
              <a:t> </a:t>
            </a:r>
            <a:r>
              <a:rPr lang="lt-LT" sz="1200" dirty="0" err="1" smtClean="0"/>
              <a:t>Politics</a:t>
            </a:r>
            <a:r>
              <a:rPr lang="lt-LT" sz="1200" dirty="0" smtClean="0"/>
              <a:t> </a:t>
            </a:r>
            <a:r>
              <a:rPr lang="lt-LT" sz="1200" dirty="0" err="1" smtClean="0"/>
              <a:t>and</a:t>
            </a:r>
            <a:r>
              <a:rPr lang="lt-LT" sz="1200" dirty="0" smtClean="0"/>
              <a:t> </a:t>
            </a:r>
            <a:r>
              <a:rPr lang="lt-LT" sz="1200" dirty="0" err="1" smtClean="0"/>
              <a:t>the</a:t>
            </a:r>
            <a:r>
              <a:rPr lang="lt-LT" sz="1200" dirty="0" smtClean="0"/>
              <a:t> </a:t>
            </a:r>
            <a:r>
              <a:rPr lang="lt-LT" sz="1200" dirty="0" err="1" smtClean="0"/>
              <a:t>Comparative</a:t>
            </a:r>
            <a:r>
              <a:rPr lang="lt-LT" sz="1200" dirty="0" smtClean="0"/>
              <a:t> </a:t>
            </a:r>
            <a:r>
              <a:rPr lang="lt-LT" sz="1200" dirty="0" err="1" smtClean="0"/>
              <a:t>Method</a:t>
            </a:r>
            <a:r>
              <a:rPr lang="lt-LT" sz="1200" dirty="0" smtClean="0"/>
              <a:t>”, </a:t>
            </a:r>
            <a:r>
              <a:rPr lang="lt-LT" sz="1200" dirty="0" err="1" smtClean="0"/>
              <a:t>The</a:t>
            </a:r>
            <a:r>
              <a:rPr lang="lt-LT" sz="1200" dirty="0" smtClean="0"/>
              <a:t> </a:t>
            </a:r>
            <a:r>
              <a:rPr lang="lt-LT" sz="1200" dirty="0" err="1" smtClean="0"/>
              <a:t>American</a:t>
            </a:r>
            <a:r>
              <a:rPr lang="lt-LT" sz="1200" dirty="0" smtClean="0"/>
              <a:t> </a:t>
            </a:r>
            <a:r>
              <a:rPr lang="lt-LT" sz="1200" dirty="0" err="1" smtClean="0"/>
              <a:t>Political</a:t>
            </a:r>
            <a:r>
              <a:rPr lang="lt-LT" sz="1200" dirty="0" smtClean="0"/>
              <a:t> </a:t>
            </a:r>
            <a:r>
              <a:rPr lang="lt-LT" sz="1200" dirty="0" err="1" smtClean="0"/>
              <a:t>Science</a:t>
            </a:r>
            <a:r>
              <a:rPr lang="lt-LT" sz="1200" dirty="0" smtClean="0"/>
              <a:t> </a:t>
            </a:r>
            <a:r>
              <a:rPr lang="lt-LT" sz="1200" dirty="0" err="1" smtClean="0"/>
              <a:t>Review</a:t>
            </a:r>
            <a:r>
              <a:rPr lang="lt-LT" sz="1200" dirty="0" smtClean="0"/>
              <a:t>”, </a:t>
            </a:r>
            <a:r>
              <a:rPr lang="lt-LT" sz="1200" dirty="0" err="1" smtClean="0"/>
              <a:t>Vol</a:t>
            </a:r>
            <a:r>
              <a:rPr lang="lt-LT" sz="1200" dirty="0" smtClean="0"/>
              <a:t>. 65(3), p.682-693)</a:t>
            </a:r>
            <a:r>
              <a:rPr lang="en-US" sz="1800" b="1" dirty="0" smtClean="0"/>
              <a:t/>
            </a:r>
            <a:br>
              <a:rPr lang="en-US" sz="1800" b="1" dirty="0" smtClean="0"/>
            </a:br>
            <a:endParaRPr lang="lt-LT" sz="1400" dirty="0" smtClean="0"/>
          </a:p>
        </p:txBody>
      </p:sp>
      <p:sp>
        <p:nvSpPr>
          <p:cNvPr id="16387" name="Turinio vietos rezervavimo ženklas 6"/>
          <p:cNvSpPr>
            <a:spLocks noGrp="1"/>
          </p:cNvSpPr>
          <p:nvPr>
            <p:ph sz="quarter" idx="1"/>
          </p:nvPr>
        </p:nvSpPr>
        <p:spPr>
          <a:xfrm>
            <a:off x="755576" y="1773238"/>
            <a:ext cx="7931224" cy="4751387"/>
          </a:xfrm>
        </p:spPr>
        <p:txBody>
          <a:bodyPr/>
          <a:lstStyle/>
          <a:p>
            <a:r>
              <a:rPr lang="en-US" sz="1400" b="1" dirty="0" smtClean="0"/>
              <a:t>Comparison:  </a:t>
            </a:r>
            <a:r>
              <a:rPr lang="en-US" sz="1400" dirty="0" smtClean="0"/>
              <a:t>elementary procedure of thinking – no thinking without comparing</a:t>
            </a:r>
          </a:p>
          <a:p>
            <a:r>
              <a:rPr lang="en-US" sz="1400" b="1" dirty="0" smtClean="0"/>
              <a:t>Comparative method </a:t>
            </a:r>
            <a:r>
              <a:rPr lang="en-US" sz="1400" dirty="0" smtClean="0"/>
              <a:t>(according to tradition going back to </a:t>
            </a:r>
            <a:r>
              <a:rPr lang="en-US" sz="1400" dirty="0" err="1" smtClean="0"/>
              <a:t>Arend</a:t>
            </a:r>
            <a:r>
              <a:rPr lang="en-US" sz="1400" dirty="0" smtClean="0"/>
              <a:t> </a:t>
            </a:r>
            <a:r>
              <a:rPr lang="en-US" sz="1400" dirty="0" err="1" smtClean="0"/>
              <a:t>Lijphart</a:t>
            </a:r>
            <a:r>
              <a:rPr lang="en-US" sz="1400" dirty="0" smtClean="0"/>
              <a:t>); small N analysis in the non-experimental context with the aim to test deterministic causal hypothesis.  </a:t>
            </a:r>
          </a:p>
          <a:p>
            <a:r>
              <a:rPr lang="en-US" sz="1400" dirty="0" smtClean="0"/>
              <a:t>The best tool </a:t>
            </a:r>
            <a:r>
              <a:rPr lang="lt-LT" sz="1400" dirty="0" smtClean="0"/>
              <a:t>to </a:t>
            </a:r>
            <a:r>
              <a:rPr lang="lt-LT" sz="1400" dirty="0" err="1" smtClean="0"/>
              <a:t>test</a:t>
            </a:r>
            <a:r>
              <a:rPr lang="lt-LT" sz="1400" dirty="0" smtClean="0"/>
              <a:t> </a:t>
            </a:r>
            <a:r>
              <a:rPr lang="lt-LT" sz="1400" dirty="0" err="1" smtClean="0"/>
              <a:t>causal</a:t>
            </a:r>
            <a:r>
              <a:rPr lang="lt-LT" sz="1400" dirty="0" smtClean="0"/>
              <a:t> </a:t>
            </a:r>
            <a:r>
              <a:rPr lang="lt-LT" sz="1400" dirty="0" err="1" smtClean="0"/>
              <a:t>hypotheses</a:t>
            </a:r>
            <a:r>
              <a:rPr lang="lt-LT" sz="1400" dirty="0" smtClean="0"/>
              <a:t> </a:t>
            </a:r>
            <a:r>
              <a:rPr lang="en-US" sz="1400" dirty="0" smtClean="0"/>
              <a:t>is </a:t>
            </a:r>
            <a:r>
              <a:rPr lang="en-US" sz="1400" b="1" dirty="0" smtClean="0"/>
              <a:t>experimental method</a:t>
            </a:r>
            <a:r>
              <a:rPr lang="en-US" sz="1400" dirty="0" smtClean="0"/>
              <a:t>, guided by the famous Mill’s canons – the rules of eliminative induction: (1) the (only) similarity;  (2) the (only) difference;  (3) joint rule of similarity and difference;  (4) residuals;  (5) concomitant variation.</a:t>
            </a:r>
          </a:p>
          <a:p>
            <a:r>
              <a:rPr lang="en-US" sz="1400" dirty="0" smtClean="0"/>
              <a:t>With no possibility of experiment (manipulation of hypothetical condition, holding all other conditions constant), which (unhappily) the typical situation in social sciences;  three possibilities remain:</a:t>
            </a:r>
          </a:p>
          <a:p>
            <a:r>
              <a:rPr lang="lt-LT" sz="1400" b="1" dirty="0" smtClean="0"/>
              <a:t>(1) </a:t>
            </a:r>
            <a:r>
              <a:rPr lang="en-US" sz="1400" b="1" dirty="0" smtClean="0"/>
              <a:t>Statistical method </a:t>
            </a:r>
            <a:r>
              <a:rPr lang="en-US" sz="1400" dirty="0" smtClean="0"/>
              <a:t>– technically elaborated version of the method of </a:t>
            </a:r>
            <a:r>
              <a:rPr lang="en-US" sz="1400" dirty="0" err="1" smtClean="0"/>
              <a:t>concommitant</a:t>
            </a:r>
            <a:r>
              <a:rPr lang="en-US" sz="1400" dirty="0" smtClean="0"/>
              <a:t> variation</a:t>
            </a:r>
          </a:p>
          <a:p>
            <a:r>
              <a:rPr lang="en-US" sz="1400" dirty="0" smtClean="0"/>
              <a:t>Conditions of application:  large N (number of observations greatly exceeding that of variables);  statistical idea of causality: </a:t>
            </a:r>
          </a:p>
          <a:p>
            <a:r>
              <a:rPr lang="en-US" sz="1400" dirty="0" err="1" smtClean="0"/>
              <a:t>C</a:t>
            </a:r>
            <a:r>
              <a:rPr lang="en-US" sz="1400" baseline="-25000" dirty="0" err="1" smtClean="0"/>
              <a:t>i</a:t>
            </a:r>
            <a:r>
              <a:rPr lang="en-US" sz="1400" dirty="0" smtClean="0"/>
              <a:t> causes E, if P(E/</a:t>
            </a:r>
            <a:r>
              <a:rPr lang="en-US" sz="1400" dirty="0" err="1" smtClean="0"/>
              <a:t>C</a:t>
            </a:r>
            <a:r>
              <a:rPr lang="en-US" sz="1400" baseline="-25000" dirty="0" err="1" smtClean="0"/>
              <a:t>i</a:t>
            </a:r>
            <a:r>
              <a:rPr lang="en-US" sz="1400" dirty="0" smtClean="0"/>
              <a:t>&gt;P(E/~</a:t>
            </a:r>
            <a:r>
              <a:rPr lang="en-US" sz="1400" dirty="0" err="1" smtClean="0"/>
              <a:t>C</a:t>
            </a:r>
            <a:r>
              <a:rPr lang="en-US" sz="1400" baseline="-25000" dirty="0" err="1" smtClean="0"/>
              <a:t>i</a:t>
            </a:r>
            <a:r>
              <a:rPr lang="en-US" sz="1400" dirty="0" smtClean="0"/>
              <a:t>), all other C’s controlled. </a:t>
            </a:r>
            <a:r>
              <a:rPr lang="lt-LT" sz="1400" dirty="0" smtClean="0"/>
              <a:t> </a:t>
            </a:r>
            <a:r>
              <a:rPr lang="lt-LT" sz="1400" dirty="0" err="1" smtClean="0"/>
              <a:t>Statistical</a:t>
            </a:r>
            <a:r>
              <a:rPr lang="lt-LT" sz="1400" dirty="0" smtClean="0"/>
              <a:t> </a:t>
            </a:r>
            <a:r>
              <a:rPr lang="lt-LT" sz="1400" dirty="0" err="1" smtClean="0"/>
              <a:t>causes</a:t>
            </a:r>
            <a:r>
              <a:rPr lang="lt-LT" sz="1400" dirty="0" smtClean="0"/>
              <a:t> </a:t>
            </a:r>
            <a:r>
              <a:rPr lang="lt-LT" sz="1400" dirty="0" err="1" smtClean="0"/>
              <a:t>cannot</a:t>
            </a:r>
            <a:r>
              <a:rPr lang="lt-LT" sz="1400" dirty="0" smtClean="0"/>
              <a:t> </a:t>
            </a:r>
            <a:r>
              <a:rPr lang="en-US" sz="1400" dirty="0" smtClean="0"/>
              <a:t>explain or predict single events.</a:t>
            </a:r>
            <a:r>
              <a:rPr lang="lt-LT" sz="1400" dirty="0" smtClean="0"/>
              <a:t>  </a:t>
            </a:r>
            <a:r>
              <a:rPr lang="lt-LT" sz="1400" dirty="0" err="1" smtClean="0"/>
              <a:t>The</a:t>
            </a:r>
            <a:r>
              <a:rPr lang="lt-LT" sz="1400" dirty="0" smtClean="0"/>
              <a:t> </a:t>
            </a:r>
            <a:r>
              <a:rPr lang="lt-LT" sz="1400" dirty="0" err="1" smtClean="0"/>
              <a:t>knowledge</a:t>
            </a:r>
            <a:r>
              <a:rPr lang="lt-LT" sz="1400" dirty="0" smtClean="0"/>
              <a:t> of </a:t>
            </a:r>
            <a:r>
              <a:rPr lang="lt-LT" sz="1400" dirty="0" err="1" smtClean="0"/>
              <a:t>statistical</a:t>
            </a:r>
            <a:r>
              <a:rPr lang="lt-LT" sz="1400" dirty="0" smtClean="0"/>
              <a:t> </a:t>
            </a:r>
            <a:r>
              <a:rPr lang="lt-LT" sz="1400" dirty="0" err="1" smtClean="0"/>
              <a:t>causes</a:t>
            </a:r>
            <a:r>
              <a:rPr lang="lt-LT" sz="1400" dirty="0" smtClean="0"/>
              <a:t> </a:t>
            </a:r>
            <a:r>
              <a:rPr lang="lt-LT" sz="1400" dirty="0" err="1" smtClean="0"/>
              <a:t>provides</a:t>
            </a:r>
            <a:r>
              <a:rPr lang="lt-LT" sz="1400" dirty="0" smtClean="0"/>
              <a:t> </a:t>
            </a:r>
            <a:r>
              <a:rPr lang="lt-LT" sz="1400" dirty="0" err="1" smtClean="0"/>
              <a:t>no</a:t>
            </a:r>
            <a:r>
              <a:rPr lang="lt-LT" sz="1400" dirty="0" smtClean="0"/>
              <a:t> </a:t>
            </a:r>
            <a:r>
              <a:rPr lang="lt-LT" sz="1400" dirty="0" err="1" smtClean="0"/>
              <a:t>sound</a:t>
            </a:r>
            <a:r>
              <a:rPr lang="lt-LT" sz="1400" dirty="0" smtClean="0"/>
              <a:t> </a:t>
            </a:r>
            <a:r>
              <a:rPr lang="lt-LT" sz="1400" dirty="0" err="1" smtClean="0"/>
              <a:t>basis</a:t>
            </a:r>
            <a:r>
              <a:rPr lang="lt-LT" sz="1400" dirty="0" smtClean="0"/>
              <a:t> </a:t>
            </a:r>
            <a:r>
              <a:rPr lang="lt-LT" sz="1400" dirty="0" err="1" smtClean="0"/>
              <a:t>for</a:t>
            </a:r>
            <a:r>
              <a:rPr lang="lt-LT" sz="1400" dirty="0" smtClean="0"/>
              <a:t> </a:t>
            </a:r>
            <a:r>
              <a:rPr lang="lt-LT" sz="1400" dirty="0" err="1" smtClean="0"/>
              <a:t>receipts</a:t>
            </a:r>
            <a:r>
              <a:rPr lang="lt-LT" sz="1400" dirty="0" smtClean="0"/>
              <a:t> </a:t>
            </a:r>
            <a:r>
              <a:rPr lang="lt-LT" sz="1400" dirty="0" err="1" smtClean="0"/>
              <a:t>how</a:t>
            </a:r>
            <a:r>
              <a:rPr lang="lt-LT" sz="1400" dirty="0" smtClean="0"/>
              <a:t>  to </a:t>
            </a:r>
            <a:r>
              <a:rPr lang="lt-LT" sz="1400" dirty="0" err="1" smtClean="0"/>
              <a:t>produce</a:t>
            </a:r>
            <a:r>
              <a:rPr lang="lt-LT" sz="1400" dirty="0" smtClean="0"/>
              <a:t> </a:t>
            </a:r>
            <a:r>
              <a:rPr lang="lt-LT" sz="1400" dirty="0" err="1" smtClean="0"/>
              <a:t>or</a:t>
            </a:r>
            <a:r>
              <a:rPr lang="lt-LT" sz="1400" dirty="0" smtClean="0"/>
              <a:t> </a:t>
            </a:r>
            <a:r>
              <a:rPr lang="lt-LT" sz="1400" dirty="0" err="1" smtClean="0"/>
              <a:t>prevent</a:t>
            </a:r>
            <a:r>
              <a:rPr lang="lt-LT" sz="1400" dirty="0" smtClean="0"/>
              <a:t>  </a:t>
            </a:r>
            <a:r>
              <a:rPr lang="lt-LT" sz="1400" dirty="0" err="1" smtClean="0"/>
              <a:t>singular</a:t>
            </a:r>
            <a:r>
              <a:rPr lang="lt-LT" sz="1400" dirty="0" smtClean="0"/>
              <a:t> </a:t>
            </a:r>
            <a:r>
              <a:rPr lang="lt-LT" sz="1400" dirty="0" err="1" smtClean="0"/>
              <a:t>event</a:t>
            </a:r>
            <a:endParaRPr lang="lt-LT" sz="1400" dirty="0" smtClean="0"/>
          </a:p>
          <a:p>
            <a:r>
              <a:rPr lang="lt-LT" sz="1400" b="1" dirty="0" smtClean="0"/>
              <a:t>(2) </a:t>
            </a:r>
            <a:r>
              <a:rPr lang="en-US" sz="1400" b="1" dirty="0" smtClean="0"/>
              <a:t>Comparative method </a:t>
            </a:r>
            <a:r>
              <a:rPr lang="lt-LT" sz="1400" b="1" dirty="0" smtClean="0"/>
              <a:t> </a:t>
            </a:r>
            <a:r>
              <a:rPr lang="lt-LT" sz="1400" i="1" dirty="0" err="1" smtClean="0"/>
              <a:t>sensu</a:t>
            </a:r>
            <a:r>
              <a:rPr lang="lt-LT" sz="1400" i="1" dirty="0" smtClean="0"/>
              <a:t> </a:t>
            </a:r>
            <a:r>
              <a:rPr lang="lt-LT" sz="1400" i="1" dirty="0" err="1" smtClean="0"/>
              <a:t>stricto</a:t>
            </a:r>
            <a:r>
              <a:rPr lang="lt-LT" sz="1400" i="1" dirty="0" smtClean="0"/>
              <a:t> </a:t>
            </a:r>
            <a:r>
              <a:rPr lang="en-US" sz="1400" b="1" dirty="0" smtClean="0"/>
              <a:t>– </a:t>
            </a:r>
            <a:r>
              <a:rPr lang="en-US" sz="1400" dirty="0" smtClean="0"/>
              <a:t>to repeat, Mill’s rules </a:t>
            </a:r>
            <a:r>
              <a:rPr lang="lt-LT" sz="1400" dirty="0" err="1" smtClean="0"/>
              <a:t>or</a:t>
            </a:r>
            <a:r>
              <a:rPr lang="lt-LT" sz="1400" dirty="0" smtClean="0"/>
              <a:t> QCA (</a:t>
            </a:r>
            <a:r>
              <a:rPr lang="lt-LT" sz="1400" dirty="0" err="1" smtClean="0"/>
              <a:t>after</a:t>
            </a:r>
            <a:r>
              <a:rPr lang="lt-LT" sz="1400" dirty="0" smtClean="0"/>
              <a:t> 1987) </a:t>
            </a:r>
            <a:r>
              <a:rPr lang="en-US" sz="1400" dirty="0" smtClean="0"/>
              <a:t>applied in non-experimental situation to small N to test.   </a:t>
            </a:r>
          </a:p>
          <a:p>
            <a:r>
              <a:rPr lang="lt-LT" sz="1400" b="1" dirty="0" smtClean="0"/>
              <a:t>(3) </a:t>
            </a:r>
            <a:r>
              <a:rPr lang="en-US" sz="1400" b="1" dirty="0" smtClean="0"/>
              <a:t>Case study method</a:t>
            </a:r>
            <a:r>
              <a:rPr lang="lt-LT" sz="1400" b="1" dirty="0" smtClean="0"/>
              <a:t> – </a:t>
            </a:r>
            <a:r>
              <a:rPr lang="lt-LT" sz="1400" dirty="0" err="1" smtClean="0"/>
              <a:t>according</a:t>
            </a:r>
            <a:r>
              <a:rPr lang="lt-LT" sz="1400" dirty="0" smtClean="0"/>
              <a:t> to </a:t>
            </a:r>
            <a:r>
              <a:rPr lang="lt-LT" sz="1400" dirty="0" err="1" smtClean="0"/>
              <a:t>prevailing</a:t>
            </a:r>
            <a:r>
              <a:rPr lang="lt-LT" sz="1400" dirty="0" smtClean="0"/>
              <a:t> </a:t>
            </a:r>
            <a:r>
              <a:rPr lang="lt-LT" sz="1400" dirty="0" err="1" smtClean="0"/>
              <a:t>opinion</a:t>
            </a:r>
            <a:r>
              <a:rPr lang="lt-LT" sz="1400" dirty="0" smtClean="0"/>
              <a:t>,  </a:t>
            </a:r>
            <a:r>
              <a:rPr lang="lt-LT" sz="1400" dirty="0" err="1" smtClean="0"/>
              <a:t>inappropriate</a:t>
            </a:r>
            <a:r>
              <a:rPr lang="lt-LT" sz="1400" dirty="0" smtClean="0"/>
              <a:t> </a:t>
            </a:r>
            <a:r>
              <a:rPr lang="lt-LT" sz="1400" dirty="0" err="1" smtClean="0"/>
              <a:t>for</a:t>
            </a:r>
            <a:r>
              <a:rPr lang="lt-LT" sz="1400" dirty="0" smtClean="0"/>
              <a:t> </a:t>
            </a:r>
            <a:r>
              <a:rPr lang="lt-LT" sz="1400" dirty="0" err="1" smtClean="0"/>
              <a:t>causal</a:t>
            </a:r>
            <a:r>
              <a:rPr lang="lt-LT" sz="1400" dirty="0" smtClean="0"/>
              <a:t> </a:t>
            </a:r>
            <a:r>
              <a:rPr lang="lt-LT" sz="1400" dirty="0" err="1" smtClean="0"/>
              <a:t>hypothesis</a:t>
            </a:r>
            <a:r>
              <a:rPr lang="lt-LT" sz="1400" dirty="0" smtClean="0"/>
              <a:t> testing, just </a:t>
            </a:r>
            <a:r>
              <a:rPr lang="lt-LT" sz="1400" dirty="0" err="1" smtClean="0"/>
              <a:t>for</a:t>
            </a:r>
            <a:r>
              <a:rPr lang="lt-LT" sz="1400" dirty="0" smtClean="0"/>
              <a:t> </a:t>
            </a:r>
            <a:r>
              <a:rPr lang="lt-LT" sz="1400" dirty="0" err="1" smtClean="0"/>
              <a:t>exploration</a:t>
            </a:r>
            <a:r>
              <a:rPr lang="lt-LT" sz="1400" dirty="0" smtClean="0"/>
              <a:t> </a:t>
            </a:r>
            <a:r>
              <a:rPr lang="lt-LT" sz="1400" dirty="0" err="1" smtClean="0"/>
              <a:t>or</a:t>
            </a:r>
            <a:r>
              <a:rPr lang="lt-LT" sz="1400" dirty="0" smtClean="0"/>
              <a:t> </a:t>
            </a:r>
            <a:r>
              <a:rPr lang="lt-LT" sz="1400" dirty="0" err="1" smtClean="0"/>
              <a:t>causal</a:t>
            </a:r>
            <a:r>
              <a:rPr lang="lt-LT" sz="1400" dirty="0" smtClean="0"/>
              <a:t> </a:t>
            </a:r>
            <a:r>
              <a:rPr lang="lt-LT" sz="1400" dirty="0" err="1" smtClean="0"/>
              <a:t>hypothesis</a:t>
            </a:r>
            <a:r>
              <a:rPr lang="lt-LT" sz="1400" dirty="0" smtClean="0"/>
              <a:t> </a:t>
            </a:r>
            <a:r>
              <a:rPr lang="lt-LT" sz="1400" dirty="0" err="1" smtClean="0"/>
              <a:t>elaboration</a:t>
            </a:r>
            <a:r>
              <a:rPr lang="lt-LT" sz="1400" dirty="0" smtClean="0"/>
              <a:t> (</a:t>
            </a:r>
            <a:r>
              <a:rPr lang="lt-LT" sz="1400" dirty="0" err="1" smtClean="0"/>
              <a:t>but</a:t>
            </a:r>
            <a:r>
              <a:rPr lang="lt-LT" sz="1400" dirty="0" smtClean="0"/>
              <a:t> </a:t>
            </a:r>
            <a:r>
              <a:rPr lang="lt-LT" sz="1400" dirty="0" err="1" smtClean="0"/>
              <a:t>some</a:t>
            </a:r>
            <a:r>
              <a:rPr lang="lt-LT" sz="1400" dirty="0" smtClean="0"/>
              <a:t> </a:t>
            </a:r>
            <a:r>
              <a:rPr lang="lt-LT" sz="1400" dirty="0" err="1" smtClean="0"/>
              <a:t>authors</a:t>
            </a:r>
            <a:r>
              <a:rPr lang="lt-LT" sz="1400" dirty="0" smtClean="0"/>
              <a:t> </a:t>
            </a:r>
            <a:r>
              <a:rPr lang="lt-LT" sz="1400" dirty="0" err="1" smtClean="0"/>
              <a:t>maintain</a:t>
            </a:r>
            <a:r>
              <a:rPr lang="lt-LT" sz="1400" dirty="0" smtClean="0"/>
              <a:t> </a:t>
            </a:r>
            <a:r>
              <a:rPr lang="lt-LT" sz="1400" dirty="0" err="1" smtClean="0"/>
              <a:t>the</a:t>
            </a:r>
            <a:r>
              <a:rPr lang="lt-LT" sz="1400" dirty="0" smtClean="0"/>
              <a:t> </a:t>
            </a:r>
            <a:r>
              <a:rPr lang="lt-LT" sz="1400" dirty="0" err="1" smtClean="0"/>
              <a:t>same</a:t>
            </a:r>
            <a:r>
              <a:rPr lang="lt-LT" sz="1400" dirty="0" smtClean="0"/>
              <a:t> </a:t>
            </a:r>
            <a:r>
              <a:rPr lang="lt-LT" sz="1400" dirty="0" err="1" smtClean="0"/>
              <a:t>about</a:t>
            </a:r>
            <a:r>
              <a:rPr lang="lt-LT" sz="1400" dirty="0" smtClean="0"/>
              <a:t> </a:t>
            </a:r>
            <a:r>
              <a:rPr lang="lt-LT" sz="1400" dirty="0" err="1" smtClean="0"/>
              <a:t>the</a:t>
            </a:r>
            <a:r>
              <a:rPr lang="lt-LT" sz="1400" dirty="0" smtClean="0"/>
              <a:t> </a:t>
            </a:r>
            <a:r>
              <a:rPr lang="lt-LT" sz="1400" dirty="0" err="1" smtClean="0"/>
              <a:t>comparative</a:t>
            </a:r>
            <a:r>
              <a:rPr lang="lt-LT" sz="1400" dirty="0" smtClean="0"/>
              <a:t> </a:t>
            </a:r>
            <a:r>
              <a:rPr lang="lt-LT" sz="1400" dirty="0" err="1" smtClean="0"/>
              <a:t>method</a:t>
            </a:r>
            <a:r>
              <a:rPr lang="lt-LT" sz="1400" dirty="0" smtClean="0"/>
              <a:t>)</a:t>
            </a:r>
            <a:endParaRPr lang="en-US" sz="1400" dirty="0" smtClean="0"/>
          </a:p>
        </p:txBody>
      </p:sp>
      <p:sp>
        <p:nvSpPr>
          <p:cNvPr id="16388" name="Skaidrės numerio vietos rezervavimo ženklas 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8A849B7D-9EBE-4AA4-BF04-D74F2F891ACE}" type="slidenum">
              <a:rPr lang="en-GB" smtClean="0"/>
              <a:pPr/>
              <a:t>8</a:t>
            </a:fld>
            <a:endParaRPr lang="it-IT"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ntraštė 1"/>
          <p:cNvSpPr>
            <a:spLocks noGrp="1"/>
          </p:cNvSpPr>
          <p:nvPr>
            <p:ph type="title"/>
          </p:nvPr>
        </p:nvSpPr>
        <p:spPr>
          <a:xfrm>
            <a:off x="900113" y="188913"/>
            <a:ext cx="7786687" cy="1566862"/>
          </a:xfrm>
        </p:spPr>
        <p:txBody>
          <a:bodyPr/>
          <a:lstStyle/>
          <a:p>
            <a:r>
              <a:rPr lang="lt-LT" sz="1200" b="1" smtClean="0"/>
              <a:t>Preliminaries II: </a:t>
            </a:r>
            <a:br>
              <a:rPr lang="lt-LT" sz="1200" b="1" smtClean="0"/>
            </a:br>
            <a:r>
              <a:rPr lang="en-US" sz="1200" b="1" smtClean="0"/>
              <a:t>Comparative  Perspective and Its Two Strategies: Extensive (or variable-oriented) and Intensive (or case-oriented)</a:t>
            </a:r>
            <a:r>
              <a:rPr lang="lt-LT" sz="1200" b="1" smtClean="0"/>
              <a:t/>
            </a:r>
            <a:br>
              <a:rPr lang="lt-LT" sz="1200" b="1" smtClean="0"/>
            </a:br>
            <a:r>
              <a:rPr lang="en-US" sz="1200" smtClean="0"/>
              <a:t>(following Daniele Caramani, </a:t>
            </a:r>
            <a:r>
              <a:rPr lang="en-US" sz="1200" i="1" smtClean="0"/>
              <a:t>Introduction to the Comparative Method with Boolean Algebra</a:t>
            </a:r>
            <a:r>
              <a:rPr lang="en-US" sz="1200" smtClean="0"/>
              <a:t>. Los Angeles: Sage, 2009</a:t>
            </a:r>
            <a:r>
              <a:rPr lang="lt-LT" sz="1200" smtClean="0"/>
              <a:t> and Ragin Ch. </a:t>
            </a:r>
            <a:r>
              <a:rPr lang="en-US" sz="1200" i="1" smtClean="0"/>
              <a:t>The Comparative Method: Moving Beyond Qualitative and Quantitative Strategies</a:t>
            </a:r>
            <a:r>
              <a:rPr lang="en-US" sz="1200" smtClean="0"/>
              <a:t>. Berkeley, Los Angeles, London: University of California Press.</a:t>
            </a:r>
            <a:br>
              <a:rPr lang="en-US" sz="1200" smtClean="0"/>
            </a:br>
            <a:endParaRPr lang="lt-LT" sz="1200" smtClean="0"/>
          </a:p>
        </p:txBody>
      </p:sp>
      <p:sp>
        <p:nvSpPr>
          <p:cNvPr id="17411" name="Turinio vietos rezervavimo ženklas 2"/>
          <p:cNvSpPr>
            <a:spLocks noGrp="1"/>
          </p:cNvSpPr>
          <p:nvPr>
            <p:ph sz="quarter" idx="1"/>
          </p:nvPr>
        </p:nvSpPr>
        <p:spPr>
          <a:xfrm>
            <a:off x="900113" y="1700213"/>
            <a:ext cx="7786687" cy="4608512"/>
          </a:xfrm>
        </p:spPr>
        <p:txBody>
          <a:bodyPr/>
          <a:lstStyle/>
          <a:p>
            <a:r>
              <a:rPr lang="lt-LT" sz="1800" dirty="0" err="1" smtClean="0"/>
              <a:t>Two</a:t>
            </a:r>
            <a:r>
              <a:rPr lang="lt-LT" sz="1800" dirty="0" smtClean="0"/>
              <a:t> </a:t>
            </a:r>
            <a:r>
              <a:rPr lang="lt-LT" sz="1800" dirty="0" err="1" smtClean="0"/>
              <a:t>further</a:t>
            </a:r>
            <a:r>
              <a:rPr lang="lt-LT" sz="1800" dirty="0" smtClean="0"/>
              <a:t> </a:t>
            </a:r>
            <a:r>
              <a:rPr lang="lt-LT" sz="1800" dirty="0" err="1" smtClean="0"/>
              <a:t>concepts</a:t>
            </a:r>
            <a:r>
              <a:rPr lang="lt-LT" sz="1800" dirty="0" smtClean="0"/>
              <a:t> to </a:t>
            </a:r>
            <a:r>
              <a:rPr lang="lt-LT" sz="1800" dirty="0" err="1" smtClean="0"/>
              <a:t>understand</a:t>
            </a:r>
            <a:r>
              <a:rPr lang="lt-LT" sz="1800" dirty="0" smtClean="0"/>
              <a:t> </a:t>
            </a:r>
            <a:r>
              <a:rPr lang="en-US" sz="1800" dirty="0" smtClean="0"/>
              <a:t>jargon used in the methodological literature and get idea what the QCA is about</a:t>
            </a:r>
            <a:r>
              <a:rPr lang="lt-LT" sz="1800" dirty="0" smtClean="0"/>
              <a:t>:</a:t>
            </a:r>
          </a:p>
          <a:p>
            <a:pPr algn="just"/>
            <a:r>
              <a:rPr lang="lt-LT" sz="1600" dirty="0" err="1" smtClean="0"/>
              <a:t>Comparative</a:t>
            </a:r>
            <a:r>
              <a:rPr lang="lt-LT" sz="1600" dirty="0" smtClean="0"/>
              <a:t> </a:t>
            </a:r>
            <a:r>
              <a:rPr lang="lt-LT" sz="1600" dirty="0" err="1" smtClean="0"/>
              <a:t>perspective</a:t>
            </a:r>
            <a:r>
              <a:rPr lang="lt-LT" sz="1600" dirty="0" smtClean="0"/>
              <a:t> </a:t>
            </a:r>
            <a:r>
              <a:rPr lang="lt-LT" sz="1600" dirty="0" err="1" smtClean="0"/>
              <a:t>is</a:t>
            </a:r>
            <a:r>
              <a:rPr lang="lt-LT" sz="1600" dirty="0" smtClean="0"/>
              <a:t> </a:t>
            </a:r>
            <a:r>
              <a:rPr lang="lt-LT" sz="1600" dirty="0" err="1" smtClean="0"/>
              <a:t>characteristic</a:t>
            </a:r>
            <a:r>
              <a:rPr lang="lt-LT" sz="1600" dirty="0" smtClean="0"/>
              <a:t> </a:t>
            </a:r>
            <a:r>
              <a:rPr lang="lt-LT" sz="1600" dirty="0" err="1" smtClean="0"/>
              <a:t>for</a:t>
            </a:r>
            <a:r>
              <a:rPr lang="lt-LT" sz="1600" dirty="0" smtClean="0"/>
              <a:t> </a:t>
            </a:r>
            <a:r>
              <a:rPr lang="lt-LT" sz="1600" dirty="0" err="1" smtClean="0"/>
              <a:t>social</a:t>
            </a:r>
            <a:r>
              <a:rPr lang="lt-LT" sz="1600" dirty="0" smtClean="0"/>
              <a:t> </a:t>
            </a:r>
            <a:r>
              <a:rPr lang="lt-LT" sz="1600" dirty="0" err="1" smtClean="0"/>
              <a:t>research</a:t>
            </a:r>
            <a:r>
              <a:rPr lang="lt-LT" sz="1600" dirty="0" smtClean="0"/>
              <a:t> </a:t>
            </a:r>
            <a:r>
              <a:rPr lang="lt-LT" sz="1600" dirty="0" err="1" smtClean="0"/>
              <a:t>using</a:t>
            </a:r>
            <a:r>
              <a:rPr lang="lt-LT" sz="1600" dirty="0" smtClean="0"/>
              <a:t> data </a:t>
            </a:r>
            <a:r>
              <a:rPr lang="lt-LT" sz="1600" dirty="0" err="1" smtClean="0"/>
              <a:t>from</a:t>
            </a:r>
            <a:r>
              <a:rPr lang="lt-LT" sz="1600" dirty="0" smtClean="0"/>
              <a:t> </a:t>
            </a:r>
            <a:r>
              <a:rPr lang="lt-LT" sz="1600" dirty="0" err="1" smtClean="0"/>
              <a:t>different</a:t>
            </a:r>
            <a:r>
              <a:rPr lang="lt-LT" sz="1600" dirty="0" smtClean="0"/>
              <a:t> </a:t>
            </a:r>
            <a:r>
              <a:rPr lang="lt-LT" sz="1600" dirty="0" err="1" smtClean="0"/>
              <a:t>societies</a:t>
            </a:r>
            <a:r>
              <a:rPr lang="lt-LT" sz="1600" dirty="0" smtClean="0"/>
              <a:t>, </a:t>
            </a:r>
            <a:r>
              <a:rPr lang="lt-LT" sz="1600" dirty="0" err="1" smtClean="0"/>
              <a:t>cultures</a:t>
            </a:r>
            <a:r>
              <a:rPr lang="lt-LT" sz="1600" dirty="0" smtClean="0"/>
              <a:t>, </a:t>
            </a:r>
            <a:r>
              <a:rPr lang="lt-LT" sz="1600" dirty="0" err="1" smtClean="0"/>
              <a:t>civilizations</a:t>
            </a:r>
            <a:r>
              <a:rPr lang="lt-LT" sz="1600" dirty="0" smtClean="0"/>
              <a:t> </a:t>
            </a:r>
            <a:r>
              <a:rPr lang="lt-LT" sz="1600" dirty="0" err="1" smtClean="0"/>
              <a:t>and</a:t>
            </a:r>
            <a:r>
              <a:rPr lang="lt-LT" sz="1600" dirty="0" smtClean="0"/>
              <a:t> </a:t>
            </a:r>
            <a:r>
              <a:rPr lang="lt-LT" sz="1600" dirty="0" err="1" smtClean="0"/>
              <a:t>other</a:t>
            </a:r>
            <a:r>
              <a:rPr lang="lt-LT" sz="1600" dirty="0" smtClean="0"/>
              <a:t> </a:t>
            </a:r>
            <a:r>
              <a:rPr lang="lt-LT" sz="1600" dirty="0" err="1" smtClean="0"/>
              <a:t>macrosocial</a:t>
            </a:r>
            <a:r>
              <a:rPr lang="lt-LT" sz="1600" dirty="0" smtClean="0"/>
              <a:t> </a:t>
            </a:r>
            <a:r>
              <a:rPr lang="lt-LT" sz="1600" dirty="0" err="1" smtClean="0"/>
              <a:t>systems</a:t>
            </a:r>
            <a:r>
              <a:rPr lang="lt-LT" sz="1600" dirty="0" smtClean="0"/>
              <a:t> (</a:t>
            </a:r>
            <a:r>
              <a:rPr lang="lt-LT" sz="1600" dirty="0" err="1" smtClean="0"/>
              <a:t>e.g</a:t>
            </a:r>
            <a:r>
              <a:rPr lang="lt-LT" sz="1600" dirty="0" smtClean="0"/>
              <a:t>. data </a:t>
            </a:r>
            <a:r>
              <a:rPr lang="lt-LT" sz="1600" dirty="0" err="1" smtClean="0"/>
              <a:t>about</a:t>
            </a:r>
            <a:r>
              <a:rPr lang="lt-LT" sz="1600" dirty="0" smtClean="0"/>
              <a:t> </a:t>
            </a:r>
            <a:r>
              <a:rPr lang="lt-LT" sz="1600" dirty="0" err="1" smtClean="0"/>
              <a:t>voting</a:t>
            </a:r>
            <a:r>
              <a:rPr lang="lt-LT" sz="1600" dirty="0" smtClean="0"/>
              <a:t> </a:t>
            </a:r>
            <a:r>
              <a:rPr lang="lt-LT" sz="1600" dirty="0" err="1" smtClean="0"/>
              <a:t>behaviour</a:t>
            </a:r>
            <a:r>
              <a:rPr lang="lt-LT" sz="1600" dirty="0" smtClean="0"/>
              <a:t> </a:t>
            </a:r>
            <a:r>
              <a:rPr lang="lt-LT" sz="1600" dirty="0" err="1" smtClean="0"/>
              <a:t>in</a:t>
            </a:r>
            <a:r>
              <a:rPr lang="lt-LT" sz="1600" dirty="0" smtClean="0"/>
              <a:t> EU-27)</a:t>
            </a:r>
            <a:r>
              <a:rPr lang="en-US" sz="1600" dirty="0" smtClean="0"/>
              <a:t> or societies/cultures  themselves as its cases.</a:t>
            </a:r>
            <a:r>
              <a:rPr lang="lt-LT" sz="1600" dirty="0" smtClean="0"/>
              <a:t>  </a:t>
            </a:r>
            <a:r>
              <a:rPr lang="lt-LT" sz="1600" dirty="0" err="1" smtClean="0"/>
              <a:t>If</a:t>
            </a:r>
            <a:r>
              <a:rPr lang="lt-LT" sz="1600" dirty="0" smtClean="0"/>
              <a:t> </a:t>
            </a:r>
            <a:r>
              <a:rPr lang="lt-LT" sz="1600" dirty="0" err="1" smtClean="0"/>
              <a:t>all</a:t>
            </a:r>
            <a:r>
              <a:rPr lang="lt-LT" sz="1600" dirty="0" smtClean="0"/>
              <a:t> </a:t>
            </a:r>
            <a:r>
              <a:rPr lang="lt-LT" sz="1600" dirty="0" err="1" smtClean="0"/>
              <a:t>cases</a:t>
            </a:r>
            <a:r>
              <a:rPr lang="lt-LT" sz="1600" dirty="0" smtClean="0"/>
              <a:t> </a:t>
            </a:r>
            <a:r>
              <a:rPr lang="lt-LT" sz="1600" dirty="0" err="1" smtClean="0"/>
              <a:t>come</a:t>
            </a:r>
            <a:r>
              <a:rPr lang="lt-LT" sz="1600" dirty="0" smtClean="0"/>
              <a:t> </a:t>
            </a:r>
            <a:r>
              <a:rPr lang="lt-LT" sz="1600" dirty="0" err="1" smtClean="0"/>
              <a:t>from</a:t>
            </a:r>
            <a:r>
              <a:rPr lang="lt-LT" sz="1600" dirty="0" smtClean="0"/>
              <a:t> </a:t>
            </a:r>
            <a:r>
              <a:rPr lang="lt-LT" sz="1600" dirty="0" err="1" smtClean="0"/>
              <a:t>the</a:t>
            </a:r>
            <a:r>
              <a:rPr lang="lt-LT" sz="1600" dirty="0" smtClean="0"/>
              <a:t> </a:t>
            </a:r>
            <a:r>
              <a:rPr lang="lt-LT" sz="1600" dirty="0" err="1" smtClean="0"/>
              <a:t>same</a:t>
            </a:r>
            <a:r>
              <a:rPr lang="lt-LT" sz="1600" dirty="0" smtClean="0"/>
              <a:t> </a:t>
            </a:r>
            <a:r>
              <a:rPr lang="lt-LT" sz="1600" dirty="0" err="1" smtClean="0"/>
              <a:t>society</a:t>
            </a:r>
            <a:r>
              <a:rPr lang="lt-LT" sz="1600" dirty="0" smtClean="0"/>
              <a:t> </a:t>
            </a:r>
            <a:r>
              <a:rPr lang="lt-LT" sz="1600" dirty="0" err="1" smtClean="0"/>
              <a:t>or</a:t>
            </a:r>
            <a:r>
              <a:rPr lang="lt-LT" sz="1600" dirty="0" smtClean="0"/>
              <a:t> </a:t>
            </a:r>
            <a:r>
              <a:rPr lang="lt-LT" sz="1600" dirty="0" err="1" smtClean="0"/>
              <a:t>culture</a:t>
            </a:r>
            <a:r>
              <a:rPr lang="lt-LT" sz="1600" dirty="0" smtClean="0"/>
              <a:t> (</a:t>
            </a:r>
            <a:r>
              <a:rPr lang="lt-LT" sz="1600" dirty="0" err="1" smtClean="0"/>
              <a:t>e.g</a:t>
            </a:r>
            <a:r>
              <a:rPr lang="lt-LT" sz="1600" dirty="0" smtClean="0"/>
              <a:t>. </a:t>
            </a:r>
            <a:r>
              <a:rPr lang="lt-LT" sz="1600" dirty="0" err="1" smtClean="0"/>
              <a:t>about</a:t>
            </a:r>
            <a:r>
              <a:rPr lang="lt-LT" sz="1600" dirty="0" smtClean="0"/>
              <a:t> </a:t>
            </a:r>
            <a:r>
              <a:rPr lang="lt-LT" sz="1600" dirty="0" err="1" smtClean="0"/>
              <a:t>voting</a:t>
            </a:r>
            <a:r>
              <a:rPr lang="lt-LT" sz="1600" dirty="0" smtClean="0"/>
              <a:t> </a:t>
            </a:r>
            <a:r>
              <a:rPr lang="lt-LT" sz="1600" dirty="0" err="1" smtClean="0"/>
              <a:t>behaviour</a:t>
            </a:r>
            <a:r>
              <a:rPr lang="lt-LT" sz="1600" dirty="0" smtClean="0"/>
              <a:t> </a:t>
            </a:r>
            <a:r>
              <a:rPr lang="lt-LT" sz="1600" dirty="0" err="1" smtClean="0"/>
              <a:t>in</a:t>
            </a:r>
            <a:r>
              <a:rPr lang="lt-LT" sz="1600" dirty="0" smtClean="0"/>
              <a:t> </a:t>
            </a:r>
            <a:r>
              <a:rPr lang="en-US" sz="1600" dirty="0" smtClean="0"/>
              <a:t>Slovenia </a:t>
            </a:r>
            <a:r>
              <a:rPr lang="lt-LT" sz="1600" dirty="0" smtClean="0"/>
              <a:t>1990-2012), </a:t>
            </a:r>
            <a:r>
              <a:rPr lang="en-US" sz="1600" dirty="0" smtClean="0"/>
              <a:t> no comparative perspective is characteristic for research.</a:t>
            </a:r>
          </a:p>
          <a:p>
            <a:pPr algn="just"/>
            <a:r>
              <a:rPr lang="lt-LT" sz="1600" dirty="0" err="1" smtClean="0"/>
              <a:t>In</a:t>
            </a:r>
            <a:r>
              <a:rPr lang="lt-LT" sz="1600" dirty="0" smtClean="0"/>
              <a:t> </a:t>
            </a:r>
            <a:r>
              <a:rPr lang="lt-LT" sz="1600" dirty="0" err="1" smtClean="0"/>
              <a:t>the</a:t>
            </a:r>
            <a:r>
              <a:rPr lang="lt-LT" sz="1600" dirty="0" smtClean="0"/>
              <a:t> </a:t>
            </a:r>
            <a:r>
              <a:rPr lang="lt-LT" sz="1600" dirty="0" err="1" smtClean="0"/>
              <a:t>research</a:t>
            </a:r>
            <a:r>
              <a:rPr lang="lt-LT" sz="1600" dirty="0" smtClean="0"/>
              <a:t> </a:t>
            </a:r>
            <a:r>
              <a:rPr lang="lt-LT" sz="1600" dirty="0" err="1" smtClean="0"/>
              <a:t>with</a:t>
            </a:r>
            <a:r>
              <a:rPr lang="en-US" sz="1600" dirty="0" smtClean="0"/>
              <a:t>in</a:t>
            </a:r>
            <a:r>
              <a:rPr lang="lt-LT" sz="1600" dirty="0" smtClean="0"/>
              <a:t> </a:t>
            </a:r>
            <a:r>
              <a:rPr lang="lt-LT" sz="1600" dirty="0" err="1" smtClean="0"/>
              <a:t>comparative</a:t>
            </a:r>
            <a:r>
              <a:rPr lang="lt-LT" sz="1600" dirty="0" smtClean="0"/>
              <a:t> </a:t>
            </a:r>
            <a:r>
              <a:rPr lang="lt-LT" sz="1600" dirty="0" err="1" smtClean="0"/>
              <a:t>perspective</a:t>
            </a:r>
            <a:r>
              <a:rPr lang="lt-LT" sz="1600" dirty="0" smtClean="0"/>
              <a:t>,  </a:t>
            </a:r>
            <a:r>
              <a:rPr lang="lt-LT" sz="1600" dirty="0" err="1" smtClean="0"/>
              <a:t>either</a:t>
            </a:r>
            <a:r>
              <a:rPr lang="lt-LT" sz="1600" dirty="0" smtClean="0"/>
              <a:t> </a:t>
            </a:r>
            <a:r>
              <a:rPr lang="lt-LT" sz="1600" dirty="0" err="1" smtClean="0"/>
              <a:t>statistical</a:t>
            </a:r>
            <a:r>
              <a:rPr lang="lt-LT" sz="1600" dirty="0" smtClean="0"/>
              <a:t> (</a:t>
            </a:r>
            <a:r>
              <a:rPr lang="lt-LT" sz="1600" dirty="0" err="1" smtClean="0"/>
              <a:t>large</a:t>
            </a:r>
            <a:r>
              <a:rPr lang="lt-LT" sz="1600" dirty="0" smtClean="0"/>
              <a:t> N) </a:t>
            </a:r>
            <a:r>
              <a:rPr lang="lt-LT" sz="1600" dirty="0" err="1" smtClean="0"/>
              <a:t>or</a:t>
            </a:r>
            <a:r>
              <a:rPr lang="lt-LT" sz="1600" dirty="0" smtClean="0"/>
              <a:t> </a:t>
            </a:r>
            <a:r>
              <a:rPr lang="lt-LT" sz="1600" dirty="0" err="1" smtClean="0"/>
              <a:t>comparative</a:t>
            </a:r>
            <a:r>
              <a:rPr lang="lt-LT" sz="1600" dirty="0" smtClean="0"/>
              <a:t> </a:t>
            </a:r>
            <a:r>
              <a:rPr lang="lt-LT" sz="1600" dirty="0" err="1" smtClean="0"/>
              <a:t>method</a:t>
            </a:r>
            <a:r>
              <a:rPr lang="lt-LT" sz="1600" dirty="0" smtClean="0"/>
              <a:t> (</a:t>
            </a:r>
            <a:r>
              <a:rPr lang="lt-LT" sz="1600" dirty="0" err="1" smtClean="0"/>
              <a:t>small</a:t>
            </a:r>
            <a:r>
              <a:rPr lang="lt-LT" sz="1600" dirty="0" smtClean="0"/>
              <a:t> N) </a:t>
            </a:r>
            <a:r>
              <a:rPr lang="lt-LT" sz="1600" dirty="0" err="1" smtClean="0"/>
              <a:t>can</a:t>
            </a:r>
            <a:r>
              <a:rPr lang="lt-LT" sz="1600" dirty="0" smtClean="0"/>
              <a:t> be </a:t>
            </a:r>
            <a:r>
              <a:rPr lang="lt-LT" sz="1600" dirty="0" err="1" smtClean="0"/>
              <a:t>used</a:t>
            </a:r>
            <a:r>
              <a:rPr lang="lt-LT" sz="1600" dirty="0" smtClean="0"/>
              <a:t>.  </a:t>
            </a:r>
            <a:r>
              <a:rPr lang="lt-LT" sz="1600" dirty="0" err="1" smtClean="0"/>
              <a:t>In</a:t>
            </a:r>
            <a:r>
              <a:rPr lang="lt-LT" sz="1600" dirty="0" smtClean="0"/>
              <a:t> </a:t>
            </a:r>
            <a:r>
              <a:rPr lang="lt-LT" sz="1600" dirty="0" err="1" smtClean="0"/>
              <a:t>the</a:t>
            </a:r>
            <a:r>
              <a:rPr lang="lt-LT" sz="1600" dirty="0" smtClean="0"/>
              <a:t> </a:t>
            </a:r>
            <a:r>
              <a:rPr lang="lt-LT" sz="1600" dirty="0" err="1" smtClean="0"/>
              <a:t>first</a:t>
            </a:r>
            <a:r>
              <a:rPr lang="lt-LT" sz="1600" dirty="0" smtClean="0"/>
              <a:t> </a:t>
            </a:r>
            <a:r>
              <a:rPr lang="lt-LT" sz="1600" dirty="0" err="1" smtClean="0"/>
              <a:t>case</a:t>
            </a:r>
            <a:r>
              <a:rPr lang="lt-LT" sz="1600" dirty="0" smtClean="0"/>
              <a:t>, </a:t>
            </a:r>
            <a:r>
              <a:rPr lang="lt-LT" sz="1600" dirty="0" err="1" smtClean="0"/>
              <a:t>extensive</a:t>
            </a:r>
            <a:r>
              <a:rPr lang="lt-LT" sz="1600" dirty="0" smtClean="0"/>
              <a:t> </a:t>
            </a:r>
            <a:r>
              <a:rPr lang="lt-LT" sz="1600" dirty="0" err="1" smtClean="0"/>
              <a:t>or</a:t>
            </a:r>
            <a:r>
              <a:rPr lang="lt-LT" sz="1600" dirty="0" smtClean="0"/>
              <a:t> </a:t>
            </a:r>
            <a:r>
              <a:rPr lang="lt-LT" sz="1600" dirty="0" err="1" smtClean="0"/>
              <a:t>variable-oriented</a:t>
            </a:r>
            <a:r>
              <a:rPr lang="lt-LT" sz="1600" dirty="0" smtClean="0"/>
              <a:t> (</a:t>
            </a:r>
            <a:r>
              <a:rPr lang="lt-LT" sz="1600" dirty="0" err="1" smtClean="0"/>
              <a:t>in-breadth</a:t>
            </a:r>
            <a:r>
              <a:rPr lang="lt-LT" sz="1600" dirty="0" smtClean="0"/>
              <a:t>) </a:t>
            </a:r>
            <a:r>
              <a:rPr lang="lt-LT" sz="1600" dirty="0" err="1" smtClean="0"/>
              <a:t>strategy</a:t>
            </a:r>
            <a:r>
              <a:rPr lang="lt-LT" sz="1600" dirty="0" smtClean="0"/>
              <a:t> </a:t>
            </a:r>
            <a:r>
              <a:rPr lang="lt-LT" sz="1600" dirty="0" err="1" smtClean="0"/>
              <a:t>is</a:t>
            </a:r>
            <a:r>
              <a:rPr lang="lt-LT" sz="1600" dirty="0" smtClean="0"/>
              <a:t> </a:t>
            </a:r>
            <a:r>
              <a:rPr lang="lt-LT" sz="1600" dirty="0" err="1" smtClean="0"/>
              <a:t>applied</a:t>
            </a:r>
            <a:r>
              <a:rPr lang="lt-LT" sz="1600" dirty="0" smtClean="0"/>
              <a:t>.  </a:t>
            </a:r>
            <a:r>
              <a:rPr lang="lt-LT" sz="1600" dirty="0" err="1" smtClean="0"/>
              <a:t>In</a:t>
            </a:r>
            <a:r>
              <a:rPr lang="lt-LT" sz="1600" dirty="0" smtClean="0"/>
              <a:t> </a:t>
            </a:r>
            <a:r>
              <a:rPr lang="lt-LT" sz="1600" dirty="0" err="1" smtClean="0"/>
              <a:t>the</a:t>
            </a:r>
            <a:r>
              <a:rPr lang="lt-LT" sz="1600" dirty="0" smtClean="0"/>
              <a:t> </a:t>
            </a:r>
            <a:r>
              <a:rPr lang="lt-LT" sz="1600" dirty="0" err="1" smtClean="0"/>
              <a:t>second</a:t>
            </a:r>
            <a:r>
              <a:rPr lang="lt-LT" sz="1600" dirty="0" smtClean="0"/>
              <a:t> </a:t>
            </a:r>
            <a:r>
              <a:rPr lang="lt-LT" sz="1600" dirty="0" err="1" smtClean="0"/>
              <a:t>case</a:t>
            </a:r>
            <a:r>
              <a:rPr lang="lt-LT" sz="1600" dirty="0" smtClean="0"/>
              <a:t>, </a:t>
            </a:r>
            <a:r>
              <a:rPr lang="lt-LT" sz="1600" dirty="0" err="1" smtClean="0"/>
              <a:t>the</a:t>
            </a:r>
            <a:r>
              <a:rPr lang="lt-LT" sz="1600" dirty="0" smtClean="0"/>
              <a:t> </a:t>
            </a:r>
            <a:r>
              <a:rPr lang="lt-LT" sz="1600" dirty="0" err="1" smtClean="0"/>
              <a:t>strategy</a:t>
            </a:r>
            <a:r>
              <a:rPr lang="lt-LT" sz="1600" dirty="0" smtClean="0"/>
              <a:t> of </a:t>
            </a:r>
            <a:r>
              <a:rPr lang="lt-LT" sz="1600" dirty="0" err="1" smtClean="0"/>
              <a:t>comparative</a:t>
            </a:r>
            <a:r>
              <a:rPr lang="lt-LT" sz="1600" dirty="0" smtClean="0"/>
              <a:t> </a:t>
            </a:r>
            <a:r>
              <a:rPr lang="lt-LT" sz="1600" dirty="0" err="1" smtClean="0"/>
              <a:t>research</a:t>
            </a:r>
            <a:r>
              <a:rPr lang="lt-LT" sz="1600" dirty="0" smtClean="0"/>
              <a:t> (</a:t>
            </a:r>
            <a:r>
              <a:rPr lang="en-US" sz="1600" dirty="0" smtClean="0"/>
              <a:t>=research within comparative perspective) is case-oriented (or in-depth) oriented. </a:t>
            </a:r>
            <a:r>
              <a:rPr lang="lt-LT" sz="1600" dirty="0" smtClean="0"/>
              <a:t> </a:t>
            </a:r>
            <a:endParaRPr lang="en-US" sz="1600" dirty="0" smtClean="0"/>
          </a:p>
          <a:p>
            <a:pPr algn="just"/>
            <a:r>
              <a:rPr lang="en-US" sz="1600" dirty="0" smtClean="0"/>
              <a:t>Comparative method and (of course) statistical method can be applied both in the research within comparative perspective or without such perspective.  Or, to say the same in different words, both comparative and non-comparative research can be variable- or case-oriented</a:t>
            </a:r>
          </a:p>
          <a:p>
            <a:pPr algn="just">
              <a:buFont typeface="Wingdings 3" pitchFamily="1" charset="2"/>
              <a:buNone/>
            </a:pPr>
            <a:r>
              <a:rPr lang="en-US" sz="1600" dirty="0" smtClean="0"/>
              <a:t>	</a:t>
            </a:r>
            <a:endParaRPr lang="lt-LT" sz="1600" dirty="0"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zvor">
  <a:themeElements>
    <a:clrScheme name="Izvor">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Izvor">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zvo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Izvor">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Izvor">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Clarity</Template>
  <TotalTime>5742</TotalTime>
  <Words>8034</Words>
  <Application>Microsoft Office PowerPoint</Application>
  <PresentationFormat>Demonstracija ekrane (4:3)</PresentationFormat>
  <Paragraphs>419</Paragraphs>
  <Slides>53</Slides>
  <Notes>2</Notes>
  <HiddenSlides>0</HiddenSlides>
  <MMClips>0</MMClips>
  <ScaleCrop>false</ScaleCrop>
  <HeadingPairs>
    <vt:vector size="6" baseType="variant">
      <vt:variant>
        <vt:lpstr>Tema</vt:lpstr>
      </vt:variant>
      <vt:variant>
        <vt:i4>1</vt:i4>
      </vt:variant>
      <vt:variant>
        <vt:lpstr>Įdėtosios OLE paslaugos</vt:lpstr>
      </vt:variant>
      <vt:variant>
        <vt:i4>1</vt:i4>
      </vt:variant>
      <vt:variant>
        <vt:lpstr>Skaidrių pavadinimai</vt:lpstr>
      </vt:variant>
      <vt:variant>
        <vt:i4>53</vt:i4>
      </vt:variant>
    </vt:vector>
  </HeadingPairs>
  <TitlesOfParts>
    <vt:vector size="55" baseType="lpstr">
      <vt:lpstr>Izvor</vt:lpstr>
      <vt:lpstr>Dokumentas</vt:lpstr>
      <vt:lpstr> Qualitative Comparative Analysis and Fuzzy Set Method (1)   Lecture at the Summer School “Fuzzy-sets and comparative data analysis” at the School of Advanced Social Studies Nova Gorica, Slovenia 27-28.07.2012  Prof. Zenonas Norkus, Department of Sociology, Faculty of Philosophy, Vilnius University, Lithuania http://www.fsf.vu.lt/index.php?option=com_vikl&amp;task=vhome&amp;v_user=zennor&amp;Itemid=1149 </vt:lpstr>
      <vt:lpstr>        Teaching QCA in Lithuania   http://www.lidata.eu/en/index.php        http://www.lidata.eu/en/index.php?file=files/eng/lida_en/about.html </vt:lpstr>
      <vt:lpstr>RESOURCES OF LiDA: http://www.lidata.eu/en/index.php?file=files/eng/training/training.html  http://www.lidata.eu/index.php?file=files/mokymai/mokymu_medziaga.html  </vt:lpstr>
      <vt:lpstr>                  RESOURCES ON QCA IN LiDA: http://www.lidata.eu/index.php?file=files/mokymai/qca/qca.html&amp;course_file=qca_turinys.html http://www.lidata.eu/index.php?file=files/mokymai/QCA_2008/QCA_2008.html&amp;course_file=QCA_2008_turinys.html http://www.lidata.eu/index.php?file=files/mokymai/kla/kla.html&amp;course_file=kla_turinys.html  http://www.lidata.eu/index.php?file=files/mokymai/kla/kla.html&amp;course_file=kla_literatura.html </vt:lpstr>
      <vt:lpstr>   Resources of LiDA (2) Textbook series „Research Methods“        Zenonas Norkus; Vaidas Morkevičius „Kokybinė lyginamoji analizė [Qualitative Comparative Analysis]“ (Kaunas, LiDA, 2011. ISBN: 978-9955-884-44-6).     http://www.lidata.eu/en/files/eng/training/textbooks/QCA_ad.pdf       </vt:lpstr>
      <vt:lpstr>My task: to make some of these         resources available to you! NB: Resources for both classes on the teachers personal website (bottom of page) http://www.fsf.vu.lt/index.php?option=com_content&amp;task=view&amp;id=772&amp;Itemid=1154&amp;Itemid=1154 </vt:lpstr>
      <vt:lpstr>  QCA in lector’s research work:    http://www.ceupress.com/books/html/OnBalticSloveniaAndAdriaticLithuania.htm </vt:lpstr>
      <vt:lpstr>   Preliminaries (I):  Comparison and Comparative Method  (according to: Lijphart A. “Comparative Politics and the Comparative Method”, The American Political Science Review”, Vol. 65(3), p.682-693) </vt:lpstr>
      <vt:lpstr>Preliminaries II:  Comparative  Perspective and Its Two Strategies: Extensive (or variable-oriented) and Intensive (or case-oriented) (following Daniele Caramani, Introduction to the Comparative Method with Boolean Algebra. Los Angeles: Sage, 2009 and Ragin Ch. The Comparative Method: Moving Beyond Qualitative and Quantitative Strategies. Berkeley, Los Angeles, London: University of California Press. </vt:lpstr>
      <vt:lpstr>                   What is QCA?  a variety of comparative method, designed to test or elaborate deterministic causal hypotheses involving plural conjunctural causality in the non-experimental context A survey of the types of deterministic causes follows: </vt:lpstr>
      <vt:lpstr>Typology of deterministic causes (continued)</vt:lpstr>
      <vt:lpstr>Typology of deterministic causes: INUS conditions</vt:lpstr>
      <vt:lpstr>What QCA can deliver, what cannot and when it is applicable </vt:lpstr>
      <vt:lpstr> How QCA works: Boolean minimization </vt:lpstr>
      <vt:lpstr>Elimination of logically inessential (redundant) implicants (an example)</vt:lpstr>
      <vt:lpstr>Varieties of QCA: </vt:lpstr>
      <vt:lpstr>Data sets for introductory exercise in cs/QCA (Modified) example taken from: Berg-Schlosser D., Mitchell J. (Eds). Authoritarianism and Democracy in Europe, 1919-39. Comparative Analyses. Houndmills, Basingstoke: Palgrave, 2002 (a kind of drosophila fly in the didactic texts on QCA)</vt:lpstr>
      <vt:lpstr> Truth or configuration table with all possible configurations of initial conditions  Analyze →Crisp Sets → Truth Table Algorithm</vt:lpstr>
      <vt:lpstr>Truth or configuration table with only observed configurations of initial conditions Edit → Delete and Code</vt:lpstr>
      <vt:lpstr>Minimization procedure for positive outcomes, observable cases only </vt:lpstr>
      <vt:lpstr>Minimization procedure looking for “economic” or parsimonious solution, positive outcomes (left), and inputs for  negative outcomes (right)</vt:lpstr>
      <vt:lpstr>Final findings for survival of democracy: applying Boolean minimization only to observed combinations:</vt:lpstr>
      <vt:lpstr>Findings for breakdown of democracy: applying Boolean minimization only to observed combinations:</vt:lpstr>
      <vt:lpstr>  Key concepts for interpretation of the QCA output</vt:lpstr>
      <vt:lpstr>What are fuzzy sets and why use fsQCA?  Philosophical arguments  Zadeh, Lotfi. 1965. „Fuzzy Sets“, Information and Control, Vol. 8 Kosko, Bart. 1993. Fuzzy Thinking: the New Science of Fuzzy Logic. New York : Hyperion Mukaidono M., 2001. Fuzzy Logic for Beginners. Singapore, River Edge, London: World Scienti*c  Publishing Company.</vt:lpstr>
      <vt:lpstr>Why use fsQCA? Methodological reasons (for a practitioner of QCA) </vt:lpstr>
      <vt:lpstr>  Discrete fuzzy sets or continuous? How many membership scores if discrete fuzzy sets?  The membership score 0,5 in the DISCRETE fuzzy sets should be avoided (for reasons see later)</vt:lpstr>
      <vt:lpstr>Transformation of the values of the quantitative variables into the membership scores in the continuous fuzzy sets</vt:lpstr>
      <vt:lpstr>   Transformation of the values of the quantitative variables into continuous fuzzy sets membership scores using fs/QCA 2.0 function calibrate LipsetGovstabOriginal.csv     </vt:lpstr>
      <vt:lpstr>Transformation of the values of the remaining quantitative variables into continuous fuzzy sets membership scores ( selection of the anchor/threshold values)</vt:lpstr>
      <vt:lpstr>Fuzzy sets membership scores of the interwar Europe countries   LipsetGovstabFuzzy1.csv,  LipsetGovstabFuzzy2.csv  </vt:lpstr>
      <vt:lpstr>Using fs/QCA 2.0 Compute Variables functions fuzzyand(x,...,), fuzzyor(x,...,), fuzzynot(x) (1): Boolean algebra operations rules for fuzzy sets  </vt:lpstr>
      <vt:lpstr>Using fs/QCA 2.0 Compute Variables functions fuzzyand(x,...,), fuzzyor(x,...,), fuzzynot(x) (2):</vt:lpstr>
      <vt:lpstr>CRISP SETS versus FUZZY SETS : OPERATING THE fs/QCA 2.0.   Analyze →Fuzzy Sets → Truth Table Algorithm</vt:lpstr>
      <vt:lpstr>Truth or configuration table with all possible configurations of initial conditions</vt:lpstr>
      <vt:lpstr>Differences Between the Configuration tables of fsQCA and csQCA (I)</vt:lpstr>
      <vt:lpstr>Spatial model of the logical relations between fuzzy sets: the idea</vt:lpstr>
      <vt:lpstr>A Spatial Model of the Logical Relations Between Fuzzy Sets and their Relations to Crisp Sets as “Ideal Types” of “Fuzzy Sets”. (1) TUI: rich urbanized industrialized countries; (2) TUi: rich urbanized unindustrialized countries; (3) TuI: rich unurbanized industrialized countries; (4) Tui: rich unurbanized unindustrialized countries ; (5) tUI: poor urbanized industrialized countries; (6) tUi: poor urbanized unindustrialized countries; (7) tuI: poor unurbanized industrialized countries; (8) tui: poor unurbanized unindustrialized countries   </vt:lpstr>
      <vt:lpstr>The membership scores of the interwar Europe countries in the 8 configurations of antecedent conditions (ideal types)  NB: if no membership scores 0,5 occur, then for each case there exists a configuration of fuzzy sets such that the membership score in this configuration for the case in question is &gt; 0.5. This is why discrete fuzzy sets with membership scores 0.5 are not advised for use</vt:lpstr>
      <vt:lpstr>Differences Between the Configuration tables of fsQCA and csQCA (II)</vt:lpstr>
      <vt:lpstr>HANDLING INCONSISTENCY</vt:lpstr>
      <vt:lpstr>BINARY TRUTH TABLE AFTER ELIMINATION OF INCONSTENT CONFIGURATIONS  (CONSISTENCY THRESHOLD 0.66 USED). INCLUDES ONLY CONFIGURATIONS HAVING INSTANCES WITH MEMBERSHIP SCORE &gt; 0.5  </vt:lpstr>
      <vt:lpstr>Boolean minimization and interpretation of output</vt:lpstr>
      <vt:lpstr>INTRIGUINGLY,  fsQCA 2.0 software provides the possibility to visualize the sufficiency and necessity relations of between outcome  single conditions, and their combinations.  Graphs → Fuzzy → XY Plot  Graphs of the fuzzy sets sufficient and necessary conditions   Graphs  Fuzzy  XY Plot </vt:lpstr>
      <vt:lpstr>Visualization of the fuzzy set relations using fsQCA 2.0</vt:lpstr>
      <vt:lpstr>Adjusting tests of sufficiency and necessity for measurement and translation imprecisions</vt:lpstr>
      <vt:lpstr>What to do if highly consistent (&gt; 0.95)  necessary conditions was detected?</vt:lpstr>
      <vt:lpstr>  How and When to Perform Analysis of Necessary Conditions   http://www.fsf.vu.lt/users/zennor/download/Summer_School_in_Nova_Gorica_2012/LipsetGovstabFuzzy3.csv   </vt:lpstr>
      <vt:lpstr>Output of the fsQCA analysis of the fate of democracy in the interwar Europe for positive outcomes</vt:lpstr>
      <vt:lpstr>Output of the fsQCA analysis of the fate of democracy in the interwar Europe for negative outcomes </vt:lpstr>
      <vt:lpstr>How to control simplifying (counterfactual) assumptions in the parsimoniuos solution</vt:lpstr>
      <vt:lpstr>Why And How csQCA And fsQCA Outputs May Differ </vt:lpstr>
      <vt:lpstr>Concluding Considerations</vt:lpstr>
    </vt:vector>
  </TitlesOfParts>
  <Company>SDA Bocconi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AdminZN</dc:creator>
  <cp:lastModifiedBy>AdminZN</cp:lastModifiedBy>
  <cp:revision>497</cp:revision>
  <cp:lastPrinted>2012-03-29T10:42:46Z</cp:lastPrinted>
  <dcterms:created xsi:type="dcterms:W3CDTF">2004-01-22T10:03:09Z</dcterms:created>
  <dcterms:modified xsi:type="dcterms:W3CDTF">2012-07-28T05:18:50Z</dcterms:modified>
</cp:coreProperties>
</file>